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57" r:id="rId4"/>
    <p:sldId id="261" r:id="rId5"/>
    <p:sldId id="259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FF00FF"/>
    <a:srgbClr val="007E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tilisateur\Desktop\AFTLM\JP%202021\statistiques%20JP%2020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tilisateur\Desktop\AFTLM\JP%202021\statistiques%20JP%20202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ilisateur\Desktop\AFTLM\JP%202021\statistiques%20JP%202021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tilisateur\Desktop\AFTLM\JP%202021\statistiques%20JP%20202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847331583552061E-2"/>
          <c:y val="8.7962962962962965E-2"/>
          <c:w val="0.90004155730533686"/>
          <c:h val="0.74915135608048999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rgbClr val="CC00FF"/>
            </a:solid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ACC-4B99-AB1E-592734D20BF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ACC-4B99-AB1E-592734D20BF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ACC-4B99-AB1E-592734D20BF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ACC-4B99-AB1E-592734D20BF4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ACC-4B99-AB1E-592734D20BF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ACC-4B99-AB1E-592734D20BF4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ACC-4B99-AB1E-592734D20BF4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ACC-4B99-AB1E-592734D20BF4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E60B018A-E7E4-4417-BB2A-6FB9EECFFED2}" type="VALUE">
                      <a:rPr lang="en-US" b="1" smtClean="0"/>
                      <a:pPr/>
                      <a:t>[VALEUR]</a:t>
                    </a:fld>
                    <a:r>
                      <a:rPr lang="en-US" b="1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5ACC-4B99-AB1E-592734D20BF4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2F1062AC-CF4D-4B21-B4EE-7C993EA0E7D8}" type="VALUE">
                      <a:rPr lang="en-US" b="1" smtClean="0"/>
                      <a:pPr/>
                      <a:t>[VALEUR]</a:t>
                    </a:fld>
                    <a:r>
                      <a:rPr lang="en-US" b="1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5ACC-4B99-AB1E-592734D20BF4}"/>
                </c:ext>
              </c:extLst>
            </c:dLbl>
            <c:spPr>
              <a:solidFill>
                <a:schemeClr val="lt1"/>
              </a:solidFill>
              <a:ln>
                <a:solidFill>
                  <a:srgbClr val="FF00FF"/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downArrowCallou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'2018'!$J$62:$J$71</c:f>
              <c:numCache>
                <c:formatCode>0.0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24.390243902439025</c:v>
                </c:pt>
                <c:pt idx="9">
                  <c:v>75.609756097560975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ACC-4B99-AB1E-592734D20B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4"/>
        <c:overlap val="-22"/>
        <c:axId val="327261199"/>
        <c:axId val="327255791"/>
      </c:barChart>
      <c:catAx>
        <c:axId val="32726119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Notes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27255791"/>
        <c:crosses val="autoZero"/>
        <c:auto val="1"/>
        <c:lblAlgn val="ctr"/>
        <c:lblOffset val="100"/>
        <c:noMultiLvlLbl val="0"/>
      </c:catAx>
      <c:valAx>
        <c:axId val="327255791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Pourcentage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0.0" sourceLinked="1"/>
        <c:majorTickMark val="none"/>
        <c:minorTickMark val="none"/>
        <c:tickLblPos val="nextTo"/>
        <c:crossAx val="3272611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CC00FF"/>
            </a:solid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71B-4A3A-9C6B-E40CCE806C9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71B-4A3A-9C6B-E40CCE806C9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71B-4A3A-9C6B-E40CCE806C9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71B-4A3A-9C6B-E40CCE806C9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71B-4A3A-9C6B-E40CCE806C9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71B-4A3A-9C6B-E40CCE806C9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71B-4A3A-9C6B-E40CCE806C93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CF7C5AE7-34FD-4D81-9513-B0D35E7122B8}" type="VALUE">
                      <a:rPr lang="en-US"/>
                      <a:pPr/>
                      <a:t>[VALEUR]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171B-4A3A-9C6B-E40CCE806C93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FA5404B7-D5A3-41F2-A706-062EB1160229}" type="VALUE">
                      <a:rPr lang="en-US" b="1"/>
                      <a:pPr/>
                      <a:t>[VALEUR]</a:t>
                    </a:fld>
                    <a:r>
                      <a:rPr lang="en-US" b="1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171B-4A3A-9C6B-E40CCE806C93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46,3%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171B-4A3A-9C6B-E40CCE806C93}"/>
                </c:ext>
              </c:extLst>
            </c:dLbl>
            <c:spPr>
              <a:noFill/>
              <a:ln>
                <a:solidFill>
                  <a:srgbClr val="FF00FF"/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downArrowCallou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'2018'!$D$62:$D$71</c:f>
              <c:numCache>
                <c:formatCode>0.0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14.634146341463413</c:v>
                </c:pt>
                <c:pt idx="8">
                  <c:v>39.024390243902438</c:v>
                </c:pt>
                <c:pt idx="9">
                  <c:v>46.341463414634148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71B-4A3A-9C6B-E40CCE806C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4"/>
        <c:overlap val="-22"/>
        <c:axId val="473443391"/>
        <c:axId val="473447135"/>
      </c:barChart>
      <c:catAx>
        <c:axId val="47344339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Notes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73447135"/>
        <c:crosses val="autoZero"/>
        <c:auto val="1"/>
        <c:lblAlgn val="ctr"/>
        <c:lblOffset val="100"/>
        <c:noMultiLvlLbl val="0"/>
      </c:catAx>
      <c:valAx>
        <c:axId val="473447135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Pourcentage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0.0" sourceLinked="1"/>
        <c:majorTickMark val="none"/>
        <c:minorTickMark val="none"/>
        <c:tickLblPos val="nextTo"/>
        <c:crossAx val="4734433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358705161854772E-2"/>
          <c:y val="0.13004629629629633"/>
          <c:w val="0.90286351706036749"/>
          <c:h val="0.72088764946048411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rgbClr val="CC00FF"/>
            </a:solid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12F-4091-BBE6-C224A265310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12F-4091-BBE6-C224A265310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12F-4091-BBE6-C224A2653105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12F-4091-BBE6-C224A2653105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12F-4091-BBE6-C224A2653105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12F-4091-BBE6-C224A2653105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31375705-86B5-4E62-9E4D-D72509C51BFF}" type="VALUE">
                      <a:rPr lang="en-US"/>
                      <a:pPr/>
                      <a:t>[VALEUR]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C12F-4091-BBE6-C224A2653105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3A0CEE55-4413-4064-B365-C2407E32A418}" type="VALUE">
                      <a:rPr lang="en-US"/>
                      <a:pPr/>
                      <a:t>[VALEUR]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12F-4091-BBE6-C224A2653105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3DF92AAE-CE6E-4584-8EA3-32F35938E5EF}" type="VALUE">
                      <a:rPr lang="en-US"/>
                      <a:pPr/>
                      <a:t>[VALEUR]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C12F-4091-BBE6-C224A2653105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84E3D7AC-A27E-4EE2-A67E-45C2C821B12D}" type="VALUE">
                      <a:rPr lang="en-US"/>
                      <a:pPr/>
                      <a:t>[VALEUR]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12F-4091-BBE6-C224A2653105}"/>
                </c:ext>
              </c:extLst>
            </c:dLbl>
            <c:spPr>
              <a:solidFill>
                <a:schemeClr val="bg1"/>
              </a:solidFill>
              <a:ln>
                <a:solidFill>
                  <a:srgbClr val="FF33CC"/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downArrowCallou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'2018'!$F$62:$F$71</c:f>
              <c:numCache>
                <c:formatCode>0.0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2.4390243902439024</c:v>
                </c:pt>
                <c:pt idx="7">
                  <c:v>4.8780487804878048</c:v>
                </c:pt>
                <c:pt idx="8">
                  <c:v>17.073170731707318</c:v>
                </c:pt>
                <c:pt idx="9">
                  <c:v>75.609756097560975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12F-4091-BBE6-C224A26531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4"/>
        <c:overlap val="-22"/>
        <c:axId val="267997583"/>
        <c:axId val="267999663"/>
      </c:barChart>
      <c:catAx>
        <c:axId val="26799758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Notes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67999663"/>
        <c:crosses val="autoZero"/>
        <c:auto val="1"/>
        <c:lblAlgn val="ctr"/>
        <c:lblOffset val="100"/>
        <c:noMultiLvlLbl val="0"/>
      </c:catAx>
      <c:valAx>
        <c:axId val="267999663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Pourcentage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0.0" sourceLinked="1"/>
        <c:majorTickMark val="none"/>
        <c:minorTickMark val="none"/>
        <c:tickLblPos val="nextTo"/>
        <c:crossAx val="2679975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C00FF"/>
            </a:solid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632-4133-AAA4-042BA3982E4E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632-4133-AAA4-042BA3982E4E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632-4133-AAA4-042BA3982E4E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632-4133-AAA4-042BA3982E4E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632-4133-AAA4-042BA3982E4E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632-4133-AAA4-042BA3982E4E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632-4133-AAA4-042BA3982E4E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1ED2A66B-6BCB-4B68-8D89-A22250221E4D}" type="VALUE">
                      <a:rPr lang="en-US" smtClean="0"/>
                      <a:pPr/>
                      <a:t>[VALEUR]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A632-4133-AAA4-042BA3982E4E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F35D65F3-5BA3-40D6-9015-F0B1AEADCEA4}" type="VALUE">
                      <a:rPr lang="en-US" smtClean="0"/>
                      <a:pPr/>
                      <a:t>[VALEUR]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A632-4133-AAA4-042BA3982E4E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E34F2DAB-4ACA-428A-A373-C0F1B6A037B2}" type="VALUE">
                      <a:rPr lang="en-US" smtClean="0"/>
                      <a:pPr/>
                      <a:t>[VALEUR]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A632-4133-AAA4-042BA3982E4E}"/>
                </c:ext>
              </c:extLst>
            </c:dLbl>
            <c:spPr>
              <a:solidFill>
                <a:schemeClr val="lt1"/>
              </a:solidFill>
              <a:ln>
                <a:solidFill>
                  <a:srgbClr val="FF33CC"/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downArrowCallou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'2018'!$H$62:$H$71</c:f>
              <c:numCache>
                <c:formatCode>0.0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9.7560975609756095</c:v>
                </c:pt>
                <c:pt idx="8">
                  <c:v>19.512195121951219</c:v>
                </c:pt>
                <c:pt idx="9">
                  <c:v>70.731707317073173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632-4133-AAA4-042BA3982E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4"/>
        <c:overlap val="-22"/>
        <c:axId val="282909951"/>
        <c:axId val="282907039"/>
      </c:barChart>
      <c:catAx>
        <c:axId val="28290995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Notes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82907039"/>
        <c:crosses val="autoZero"/>
        <c:auto val="1"/>
        <c:lblAlgn val="ctr"/>
        <c:lblOffset val="100"/>
        <c:noMultiLvlLbl val="0"/>
      </c:catAx>
      <c:valAx>
        <c:axId val="282907039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Pourcentage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0.0" sourceLinked="1"/>
        <c:majorTickMark val="none"/>
        <c:minorTickMark val="none"/>
        <c:tickLblPos val="nextTo"/>
        <c:crossAx val="2829099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736220472440956E-2"/>
          <c:y val="5.5555555555555552E-2"/>
          <c:w val="0.90004155730533686"/>
          <c:h val="0.74915135608048999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rgbClr val="CC00FF"/>
            </a:solid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8B1-4A88-AC86-F6EB8232122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8B1-4A88-AC86-F6EB8232122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8B1-4A88-AC86-F6EB8232122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8B1-4A88-AC86-F6EB8232122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8B1-4A88-AC86-F6EB8232122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8B1-4A88-AC86-F6EB82321223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1A60D8D8-E056-4BA2-A2F5-EC5B99A20F72}" type="VALUE">
                      <a:rPr lang="en-US" smtClean="0"/>
                      <a:pPr/>
                      <a:t>[VALEUR]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98B1-4A88-AC86-F6EB82321223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2EA0A73F-5459-4A0B-8CA6-1073177DFB32}" type="VALUE">
                      <a:rPr lang="en-US" smtClean="0"/>
                      <a:pPr/>
                      <a:t>[VALEUR]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98B1-4A88-AC86-F6EB82321223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07254127-00AA-4C9A-ACF7-C7DF5F8213EF}" type="VALUE">
                      <a:rPr lang="en-US" smtClean="0"/>
                      <a:pPr/>
                      <a:t>[VALEUR]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98B1-4A88-AC86-F6EB82321223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8C5E1796-C1EF-4DE8-8D32-205FDD5D753D}" type="VALUE">
                      <a:rPr lang="en-US" smtClean="0"/>
                      <a:pPr/>
                      <a:t>[VALEUR]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98B1-4A88-AC86-F6EB82321223}"/>
                </c:ext>
              </c:extLst>
            </c:dLbl>
            <c:spPr>
              <a:solidFill>
                <a:schemeClr val="lt1"/>
              </a:solidFill>
              <a:ln>
                <a:solidFill>
                  <a:srgbClr val="FF33CC"/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downArrowCallou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'2018'!$L$62:$L$71</c:f>
              <c:numCache>
                <c:formatCode>0.0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2.4390243902439024</c:v>
                </c:pt>
                <c:pt idx="7">
                  <c:v>21.951219512195124</c:v>
                </c:pt>
                <c:pt idx="8">
                  <c:v>26.829268292682929</c:v>
                </c:pt>
                <c:pt idx="9">
                  <c:v>48.780487804878049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8B1-4A88-AC86-F6EB823212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4"/>
        <c:overlap val="-22"/>
        <c:axId val="277272575"/>
        <c:axId val="277265087"/>
      </c:barChart>
      <c:catAx>
        <c:axId val="277272575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Notes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77265087"/>
        <c:crosses val="autoZero"/>
        <c:auto val="1"/>
        <c:lblAlgn val="ctr"/>
        <c:lblOffset val="100"/>
        <c:noMultiLvlLbl val="0"/>
      </c:catAx>
      <c:valAx>
        <c:axId val="277265087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Pourcentage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0.0" sourceLinked="1"/>
        <c:majorTickMark val="none"/>
        <c:minorTickMark val="none"/>
        <c:tickLblPos val="nextTo"/>
        <c:crossAx val="27727257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C00FF"/>
            </a:solidFill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A84-400D-ACEC-68A7796BB07F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A84-400D-ACEC-68A7796BB07F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A84-400D-ACEC-68A7796BB07F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A84-400D-ACEC-68A7796BB07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876EA05A-13B5-4D59-AA55-2A820EC1511C}" type="VALUE">
                      <a:rPr lang="en-US" smtClean="0"/>
                      <a:pPr/>
                      <a:t>[VALEUR]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7A84-400D-ACEC-68A7796BB07F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B8BEE27A-0ABA-4404-A08A-D97A422C9965}" type="VALUE">
                      <a:rPr lang="en-US" smtClean="0"/>
                      <a:pPr/>
                      <a:t>[VALEUR]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7A84-400D-ACEC-68A7796BB07F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559AECD4-4979-4416-AE3D-8B333FA08A15}" type="VALUE">
                      <a:rPr lang="en-US" smtClean="0"/>
                      <a:pPr/>
                      <a:t>[VALEUR]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7A84-400D-ACEC-68A7796BB07F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59484799-BECD-4345-BDF0-9BA08D33A59F}" type="VALUE">
                      <a:rPr lang="en-US" smtClean="0"/>
                      <a:pPr/>
                      <a:t>[VALEUR]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7A84-400D-ACEC-68A7796BB07F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6DCF4BBB-79DF-4677-8831-123B991F6BF3}" type="VALUE">
                      <a:rPr lang="en-US" smtClean="0"/>
                      <a:pPr/>
                      <a:t>[VALEUR]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7A84-400D-ACEC-68A7796BB07F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15646040-1B12-4DDA-B7F7-D8F7B776C142}" type="VALUE">
                      <a:rPr lang="en-US" smtClean="0"/>
                      <a:pPr/>
                      <a:t>[VALEUR]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7A84-400D-ACEC-68A7796BB07F}"/>
                </c:ext>
              </c:extLst>
            </c:dLbl>
            <c:spPr>
              <a:ln>
                <a:solidFill>
                  <a:srgbClr val="FF33CC"/>
                </a:solidFill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downArrowCallout">
                    <a:avLst/>
                  </a:prstGeom>
                </c15:spPr>
                <c15:showLeaderLines val="1"/>
              </c:ext>
            </c:extLst>
          </c:dLbls>
          <c:val>
            <c:numRef>
              <c:f>'2018'!$N$62:$N$71</c:f>
              <c:numCache>
                <c:formatCode>0.0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2.4390243902439024</c:v>
                </c:pt>
                <c:pt idx="5">
                  <c:v>2.4390243902439024</c:v>
                </c:pt>
                <c:pt idx="6">
                  <c:v>21.951219512195124</c:v>
                </c:pt>
                <c:pt idx="7">
                  <c:v>9.7560975609756095</c:v>
                </c:pt>
                <c:pt idx="8">
                  <c:v>31.707317073170731</c:v>
                </c:pt>
                <c:pt idx="9">
                  <c:v>31.707317073170731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A84-400D-ACEC-68A7796BB0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4"/>
        <c:overlap val="-22"/>
        <c:axId val="328726767"/>
        <c:axId val="328725519"/>
      </c:barChart>
      <c:catAx>
        <c:axId val="328726767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900" b="0"/>
                </a:pPr>
                <a:r>
                  <a:rPr lang="fr-FR" sz="900" b="0"/>
                  <a:t>Notes</a:t>
                </a:r>
              </a:p>
            </c:rich>
          </c:tx>
          <c:overlay val="0"/>
        </c:title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28725519"/>
        <c:crosses val="autoZero"/>
        <c:auto val="1"/>
        <c:lblAlgn val="ctr"/>
        <c:lblOffset val="100"/>
        <c:noMultiLvlLbl val="0"/>
      </c:catAx>
      <c:valAx>
        <c:axId val="328725519"/>
        <c:scaling>
          <c:orientation val="minMax"/>
        </c:scaling>
        <c:delete val="1"/>
        <c:axPos val="l"/>
        <c:title>
          <c:tx>
            <c:rich>
              <a:bodyPr/>
              <a:lstStyle/>
              <a:p>
                <a:pPr>
                  <a:defRPr b="1"/>
                </a:pPr>
                <a:r>
                  <a:rPr lang="fr-FR" sz="900" b="0"/>
                  <a:t>Pourcentage</a:t>
                </a:r>
              </a:p>
            </c:rich>
          </c:tx>
          <c:overlay val="0"/>
        </c:title>
        <c:numFmt formatCode="0.0" sourceLinked="1"/>
        <c:majorTickMark val="none"/>
        <c:minorTickMark val="none"/>
        <c:tickLblPos val="nextTo"/>
        <c:crossAx val="328726767"/>
        <c:crosses val="autoZero"/>
        <c:crossBetween val="between"/>
      </c:valAx>
    </c:plotArea>
    <c:plotVisOnly val="1"/>
    <c:dispBlanksAs val="gap"/>
    <c:showDLblsOverMax val="0"/>
    <c:extLst/>
  </c:chart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00FF"/>
            </a:solid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4A9-4D94-9F40-621D6192F266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4A9-4D94-9F40-621D6192F266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4A9-4D94-9F40-621D6192F266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4A9-4D94-9F40-621D6192F266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4A9-4D94-9F40-621D6192F266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4A9-4D94-9F40-621D6192F266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4A9-4D94-9F40-621D6192F266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4A9-4D94-9F40-621D6192F266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5F8D9D08-D6E2-4A86-8B6C-5C7A1A628F2C}" type="VALUE">
                      <a:rPr lang="en-US" smtClean="0"/>
                      <a:pPr/>
                      <a:t>[VALEUR]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84A9-4D94-9F40-621D6192F266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268FA803-4756-4548-91F8-578BE7978657}" type="VALUE">
                      <a:rPr lang="en-US" smtClean="0"/>
                      <a:pPr/>
                      <a:t>[VALEUR]</a:t>
                    </a:fld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84A9-4D94-9F40-621D6192F266}"/>
                </c:ext>
              </c:extLst>
            </c:dLbl>
            <c:spPr>
              <a:solidFill>
                <a:schemeClr val="lt1"/>
              </a:solidFill>
              <a:ln>
                <a:solidFill>
                  <a:srgbClr val="FF33CC"/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downArrowCallou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'2018'!$R$62:$R$71</c:f>
              <c:numCache>
                <c:formatCode>0.0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12.195121951219512</c:v>
                </c:pt>
                <c:pt idx="9">
                  <c:v>87.804878048780495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A9-4D94-9F40-621D6192F2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4"/>
        <c:overlap val="-22"/>
        <c:axId val="844291808"/>
        <c:axId val="844290560"/>
      </c:barChart>
      <c:catAx>
        <c:axId val="8442918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Notes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44290560"/>
        <c:crosses val="autoZero"/>
        <c:auto val="1"/>
        <c:lblAlgn val="ctr"/>
        <c:lblOffset val="100"/>
        <c:noMultiLvlLbl val="0"/>
      </c:catAx>
      <c:valAx>
        <c:axId val="844290560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Pourcentage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0.0" sourceLinked="1"/>
        <c:majorTickMark val="none"/>
        <c:minorTickMark val="none"/>
        <c:tickLblPos val="nextTo"/>
        <c:crossAx val="844291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6A2C9E-7E8E-448F-A06F-A0610A6CD9D1}" type="datetimeFigureOut">
              <a:rPr lang="fr-FR" smtClean="0"/>
              <a:pPr/>
              <a:t>03/12/2021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2A1B14-6D7E-4B7C-8A7E-3E62BD21DB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5823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A1B14-6D7E-4B7C-8A7E-3E62BD21DB7A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9A-7168-4644-840B-5E500261E10E}" type="datetimeFigureOut">
              <a:rPr lang="fr-FR" smtClean="0"/>
              <a:pPr/>
              <a:t>03/12/2021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198-C7CF-4132-8F20-2A5BFEB232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9A-7168-4644-840B-5E500261E10E}" type="datetimeFigureOut">
              <a:rPr lang="fr-FR" smtClean="0"/>
              <a:pPr/>
              <a:t>03/12/2021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198-C7CF-4132-8F20-2A5BFEB232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9A-7168-4644-840B-5E500261E10E}" type="datetimeFigureOut">
              <a:rPr lang="fr-FR" smtClean="0"/>
              <a:pPr/>
              <a:t>03/12/2021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198-C7CF-4132-8F20-2A5BFEB232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9A-7168-4644-840B-5E500261E10E}" type="datetimeFigureOut">
              <a:rPr lang="fr-FR" smtClean="0"/>
              <a:pPr/>
              <a:t>03/12/2021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198-C7CF-4132-8F20-2A5BFEB232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9A-7168-4644-840B-5E500261E10E}" type="datetimeFigureOut">
              <a:rPr lang="fr-FR" smtClean="0"/>
              <a:pPr/>
              <a:t>03/12/2021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198-C7CF-4132-8F20-2A5BFEB232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9A-7168-4644-840B-5E500261E10E}" type="datetimeFigureOut">
              <a:rPr lang="fr-FR" smtClean="0"/>
              <a:pPr/>
              <a:t>03/12/2021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198-C7CF-4132-8F20-2A5BFEB232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9A-7168-4644-840B-5E500261E10E}" type="datetimeFigureOut">
              <a:rPr lang="fr-FR" smtClean="0"/>
              <a:pPr/>
              <a:t>03/12/2021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198-C7CF-4132-8F20-2A5BFEB232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9A-7168-4644-840B-5E500261E10E}" type="datetimeFigureOut">
              <a:rPr lang="fr-FR" smtClean="0"/>
              <a:pPr/>
              <a:t>03/12/2021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198-C7CF-4132-8F20-2A5BFEB232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9A-7168-4644-840B-5E500261E10E}" type="datetimeFigureOut">
              <a:rPr lang="fr-FR" smtClean="0"/>
              <a:pPr/>
              <a:t>03/12/2021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198-C7CF-4132-8F20-2A5BFEB232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9A-7168-4644-840B-5E500261E10E}" type="datetimeFigureOut">
              <a:rPr lang="fr-FR" smtClean="0"/>
              <a:pPr/>
              <a:t>03/12/2021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198-C7CF-4132-8F20-2A5BFEB232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7E9A-7168-4644-840B-5E500261E10E}" type="datetimeFigureOut">
              <a:rPr lang="fr-FR" smtClean="0"/>
              <a:pPr/>
              <a:t>03/12/2021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7198-C7CF-4132-8F20-2A5BFEB232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D7E9A-7168-4644-840B-5E500261E10E}" type="datetimeFigureOut">
              <a:rPr lang="fr-FR" smtClean="0"/>
              <a:pPr/>
              <a:t>03/12/2021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47198-C7CF-4132-8F20-2A5BFEB232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365077" y="0"/>
            <a:ext cx="844571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Questionnaire de satisfaction de la </a:t>
            </a:r>
            <a:r>
              <a:rPr lang="fr-FR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XVIIe journée professionnelle</a:t>
            </a:r>
          </a:p>
        </p:txBody>
      </p:sp>
      <p:pic>
        <p:nvPicPr>
          <p:cNvPr id="1026" name="Picture 2" descr="C:\Users\Utilisateur\Downloads\LOGO blanc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2" y="6514194"/>
            <a:ext cx="1112832" cy="343806"/>
          </a:xfrm>
          <a:prstGeom prst="rect">
            <a:avLst/>
          </a:prstGeom>
          <a:noFill/>
        </p:spPr>
      </p:pic>
      <p:sp>
        <p:nvSpPr>
          <p:cNvPr id="9" name="ZoneTexte 8"/>
          <p:cNvSpPr txBox="1"/>
          <p:nvPr/>
        </p:nvSpPr>
        <p:spPr>
          <a:xfrm>
            <a:off x="5379715" y="1895199"/>
            <a:ext cx="35961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100% </a:t>
            </a:r>
            <a:r>
              <a:rPr lang="fr-FR" dirty="0">
                <a:solidFill>
                  <a:srgbClr val="C00000"/>
                </a:solidFill>
              </a:rPr>
              <a:t>des participants </a:t>
            </a:r>
          </a:p>
          <a:p>
            <a:r>
              <a:rPr lang="fr-FR" dirty="0">
                <a:solidFill>
                  <a:srgbClr val="C00000"/>
                </a:solidFill>
              </a:rPr>
              <a:t>sont très satisfaits de façon générale</a:t>
            </a:r>
          </a:p>
          <a:p>
            <a:r>
              <a:rPr lang="fr-FR" sz="1200" dirty="0">
                <a:solidFill>
                  <a:srgbClr val="C00000"/>
                </a:solidFill>
              </a:rPr>
              <a:t>(notes comprises entre 9 et 10)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5532638" y="4369836"/>
            <a:ext cx="342241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85,4% </a:t>
            </a:r>
            <a:r>
              <a:rPr lang="fr-FR" dirty="0">
                <a:solidFill>
                  <a:srgbClr val="C00000"/>
                </a:solidFill>
              </a:rPr>
              <a:t>des participants </a:t>
            </a:r>
          </a:p>
          <a:p>
            <a:r>
              <a:rPr lang="fr-FR" dirty="0">
                <a:solidFill>
                  <a:srgbClr val="C00000"/>
                </a:solidFill>
              </a:rPr>
              <a:t>sont très satisfaits de la qualité de </a:t>
            </a:r>
          </a:p>
          <a:p>
            <a:r>
              <a:rPr lang="fr-FR" dirty="0">
                <a:solidFill>
                  <a:srgbClr val="C00000"/>
                </a:solidFill>
              </a:rPr>
              <a:t>l’organisation</a:t>
            </a:r>
          </a:p>
          <a:p>
            <a:r>
              <a:rPr lang="fr-FR" sz="1200" dirty="0">
                <a:solidFill>
                  <a:srgbClr val="C00000"/>
                </a:solidFill>
              </a:rPr>
              <a:t>(notes comprises entre 9 et 10)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714348" y="857232"/>
            <a:ext cx="2288383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/>
              <a:t>Appréciation générale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785786" y="4000504"/>
            <a:ext cx="2417265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/>
              <a:t>Qualité de organisation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5643570" y="571480"/>
            <a:ext cx="29088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73,2% </a:t>
            </a:r>
            <a:r>
              <a:rPr lang="fr-FR" sz="1400" dirty="0"/>
              <a:t>des participants ont rempli un </a:t>
            </a:r>
          </a:p>
          <a:p>
            <a:r>
              <a:rPr lang="fr-FR" sz="1400" dirty="0"/>
              <a:t>questionnaires de satisfaction</a:t>
            </a:r>
          </a:p>
        </p:txBody>
      </p:sp>
      <p:sp>
        <p:nvSpPr>
          <p:cNvPr id="17" name="ZoneTexte 1"/>
          <p:cNvSpPr txBox="1"/>
          <p:nvPr/>
        </p:nvSpPr>
        <p:spPr>
          <a:xfrm>
            <a:off x="714348" y="1357298"/>
            <a:ext cx="1143046" cy="38990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b="1" dirty="0">
                <a:solidFill>
                  <a:srgbClr val="0070C0"/>
                </a:solidFill>
              </a:rPr>
              <a:t>Note moyenne:  9,6</a:t>
            </a:r>
          </a:p>
        </p:txBody>
      </p:sp>
      <p:sp>
        <p:nvSpPr>
          <p:cNvPr id="18" name="ZoneTexte 1"/>
          <p:cNvSpPr txBox="1"/>
          <p:nvPr/>
        </p:nvSpPr>
        <p:spPr>
          <a:xfrm>
            <a:off x="1000100" y="4429132"/>
            <a:ext cx="1143046" cy="38990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b="1" dirty="0">
                <a:solidFill>
                  <a:srgbClr val="0070C0"/>
                </a:solidFill>
              </a:rPr>
              <a:t>Note moyenne:  9,1</a:t>
            </a:r>
          </a:p>
        </p:txBody>
      </p:sp>
      <p:graphicFrame>
        <p:nvGraphicFramePr>
          <p:cNvPr id="16" name="Graphique 15">
            <a:extLst>
              <a:ext uri="{FF2B5EF4-FFF2-40B4-BE49-F238E27FC236}">
                <a16:creationId xmlns:a16="http://schemas.microsoft.com/office/drawing/2014/main" id="{0112B179-FF24-4922-88C0-AA1F35D317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7082791"/>
              </p:ext>
            </p:extLst>
          </p:nvPr>
        </p:nvGraphicFramePr>
        <p:xfrm>
          <a:off x="714348" y="113134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2" name="Graphique 21">
            <a:extLst>
              <a:ext uri="{FF2B5EF4-FFF2-40B4-BE49-F238E27FC236}">
                <a16:creationId xmlns:a16="http://schemas.microsoft.com/office/drawing/2014/main" id="{4F39849E-026D-4551-B790-F24036A8E5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9157533"/>
              </p:ext>
            </p:extLst>
          </p:nvPr>
        </p:nvGraphicFramePr>
        <p:xfrm>
          <a:off x="649430" y="409251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Utilisateur\Downloads\LOGO blan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6514194"/>
            <a:ext cx="1112832" cy="343806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365069" y="0"/>
            <a:ext cx="844570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Questionnaire de satisfaction de la </a:t>
            </a:r>
            <a:r>
              <a:rPr lang="fr-FR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XVIIe journée professionnelle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715008" y="4572008"/>
            <a:ext cx="351218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89,2% </a:t>
            </a:r>
            <a:r>
              <a:rPr lang="fr-FR" dirty="0">
                <a:solidFill>
                  <a:srgbClr val="C00000"/>
                </a:solidFill>
              </a:rPr>
              <a:t>des participants </a:t>
            </a:r>
          </a:p>
          <a:p>
            <a:r>
              <a:rPr lang="fr-FR" dirty="0">
                <a:solidFill>
                  <a:srgbClr val="C00000"/>
                </a:solidFill>
              </a:rPr>
              <a:t>sont très satisfaits de la qualité des </a:t>
            </a:r>
          </a:p>
          <a:p>
            <a:r>
              <a:rPr lang="fr-FR" dirty="0">
                <a:solidFill>
                  <a:srgbClr val="C00000"/>
                </a:solidFill>
              </a:rPr>
              <a:t>prestations </a:t>
            </a:r>
          </a:p>
          <a:p>
            <a:r>
              <a:rPr lang="fr-FR" sz="1200" dirty="0">
                <a:solidFill>
                  <a:srgbClr val="C00000"/>
                </a:solidFill>
              </a:rPr>
              <a:t>(notes comprises entre 9 et 10)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5643570" y="1428736"/>
            <a:ext cx="342241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 97,6% </a:t>
            </a:r>
            <a:r>
              <a:rPr lang="fr-FR" dirty="0">
                <a:solidFill>
                  <a:srgbClr val="C00000"/>
                </a:solidFill>
              </a:rPr>
              <a:t>des participants </a:t>
            </a:r>
          </a:p>
          <a:p>
            <a:r>
              <a:rPr lang="fr-FR" dirty="0">
                <a:solidFill>
                  <a:srgbClr val="C00000"/>
                </a:solidFill>
              </a:rPr>
              <a:t>sont très satisfaits de la qualité de </a:t>
            </a:r>
          </a:p>
          <a:p>
            <a:r>
              <a:rPr lang="fr-FR" dirty="0">
                <a:solidFill>
                  <a:srgbClr val="C00000"/>
                </a:solidFill>
              </a:rPr>
              <a:t>l’accueil</a:t>
            </a:r>
          </a:p>
          <a:p>
            <a:r>
              <a:rPr lang="fr-FR" sz="1200" dirty="0">
                <a:solidFill>
                  <a:srgbClr val="C00000"/>
                </a:solidFill>
              </a:rPr>
              <a:t>(notes comprises entre 8 et 10)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714348" y="3786190"/>
            <a:ext cx="3343095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/>
              <a:t>Qualité du lieu et des prestations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714348" y="928670"/>
            <a:ext cx="1988686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fr-FR" b="1" dirty="0"/>
              <a:t>Qualité de l’accueil</a:t>
            </a:r>
          </a:p>
        </p:txBody>
      </p:sp>
      <p:sp>
        <p:nvSpPr>
          <p:cNvPr id="16" name="ZoneTexte 1"/>
          <p:cNvSpPr txBox="1"/>
          <p:nvPr/>
        </p:nvSpPr>
        <p:spPr>
          <a:xfrm>
            <a:off x="714348" y="1357298"/>
            <a:ext cx="1143046" cy="38990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b="1" dirty="0">
                <a:solidFill>
                  <a:srgbClr val="0070C0"/>
                </a:solidFill>
              </a:rPr>
              <a:t>Note moyenne: 9,4</a:t>
            </a:r>
          </a:p>
        </p:txBody>
      </p:sp>
      <p:sp>
        <p:nvSpPr>
          <p:cNvPr id="18" name="ZoneTexte 1"/>
          <p:cNvSpPr txBox="1"/>
          <p:nvPr/>
        </p:nvSpPr>
        <p:spPr>
          <a:xfrm>
            <a:off x="642910" y="4286256"/>
            <a:ext cx="1143046" cy="38990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b="1" dirty="0">
                <a:solidFill>
                  <a:srgbClr val="0070C0"/>
                </a:solidFill>
              </a:rPr>
              <a:t>Note moyenne: 9,4</a:t>
            </a:r>
          </a:p>
        </p:txBody>
      </p:sp>
      <p:graphicFrame>
        <p:nvGraphicFramePr>
          <p:cNvPr id="17" name="Graphique 16">
            <a:extLst>
              <a:ext uri="{FF2B5EF4-FFF2-40B4-BE49-F238E27FC236}">
                <a16:creationId xmlns:a16="http://schemas.microsoft.com/office/drawing/2014/main" id="{D35AE1E6-9290-422A-91D3-6F14C3EBBC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3743410"/>
              </p:ext>
            </p:extLst>
          </p:nvPr>
        </p:nvGraphicFramePr>
        <p:xfrm>
          <a:off x="616769" y="748927"/>
          <a:ext cx="4572000" cy="2811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1" name="Graphique 20">
            <a:extLst>
              <a:ext uri="{FF2B5EF4-FFF2-40B4-BE49-F238E27FC236}">
                <a16:creationId xmlns:a16="http://schemas.microsoft.com/office/drawing/2014/main" id="{ADA4D1FC-3EA3-4ECF-906E-7E406D88DC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8798269"/>
              </p:ext>
            </p:extLst>
          </p:nvPr>
        </p:nvGraphicFramePr>
        <p:xfrm>
          <a:off x="714348" y="397085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Utilisateur\Downloads\LOGO blan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6514194"/>
            <a:ext cx="1112832" cy="343806"/>
          </a:xfrm>
          <a:prstGeom prst="rect">
            <a:avLst/>
          </a:prstGeom>
          <a:noFill/>
        </p:spPr>
      </p:pic>
      <p:sp>
        <p:nvSpPr>
          <p:cNvPr id="11" name="ZoneTexte 10"/>
          <p:cNvSpPr txBox="1"/>
          <p:nvPr/>
        </p:nvSpPr>
        <p:spPr>
          <a:xfrm>
            <a:off x="5643570" y="1571612"/>
            <a:ext cx="295940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97,6% </a:t>
            </a:r>
            <a:r>
              <a:rPr lang="fr-FR" dirty="0">
                <a:solidFill>
                  <a:srgbClr val="C00000"/>
                </a:solidFill>
              </a:rPr>
              <a:t>des participants </a:t>
            </a:r>
          </a:p>
          <a:p>
            <a:r>
              <a:rPr lang="fr-FR" dirty="0">
                <a:solidFill>
                  <a:srgbClr val="C00000"/>
                </a:solidFill>
              </a:rPr>
              <a:t>sont satisfaits du programme </a:t>
            </a:r>
          </a:p>
          <a:p>
            <a:r>
              <a:rPr lang="fr-FR" dirty="0">
                <a:solidFill>
                  <a:srgbClr val="C00000"/>
                </a:solidFill>
              </a:rPr>
              <a:t>de la matinée</a:t>
            </a:r>
          </a:p>
          <a:p>
            <a:r>
              <a:rPr lang="fr-FR" sz="1200" dirty="0">
                <a:solidFill>
                  <a:srgbClr val="C00000"/>
                </a:solidFill>
              </a:rPr>
              <a:t>(notes comprises entre 8 et 10)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786446" y="4643446"/>
            <a:ext cx="2959400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73,2% </a:t>
            </a:r>
            <a:r>
              <a:rPr lang="fr-FR" dirty="0">
                <a:solidFill>
                  <a:srgbClr val="C00000"/>
                </a:solidFill>
              </a:rPr>
              <a:t>des participants </a:t>
            </a:r>
          </a:p>
          <a:p>
            <a:r>
              <a:rPr lang="fr-FR" dirty="0">
                <a:solidFill>
                  <a:srgbClr val="C00000"/>
                </a:solidFill>
              </a:rPr>
              <a:t>sont satisfaits du programme </a:t>
            </a:r>
          </a:p>
          <a:p>
            <a:r>
              <a:rPr lang="fr-FR" dirty="0">
                <a:solidFill>
                  <a:srgbClr val="C00000"/>
                </a:solidFill>
              </a:rPr>
              <a:t>de l’après-midi</a:t>
            </a:r>
          </a:p>
          <a:p>
            <a:r>
              <a:rPr lang="fr-FR" sz="1200" dirty="0">
                <a:solidFill>
                  <a:srgbClr val="C00000"/>
                </a:solidFill>
              </a:rPr>
              <a:t>(notes comprises entre 8 et 10)</a:t>
            </a:r>
          </a:p>
          <a:p>
            <a:endParaRPr lang="fr-FR" sz="1200" dirty="0">
              <a:solidFill>
                <a:srgbClr val="C00000"/>
              </a:solidFill>
            </a:endParaRPr>
          </a:p>
        </p:txBody>
      </p:sp>
      <p:sp>
        <p:nvSpPr>
          <p:cNvPr id="13" name="ZoneTexte 14"/>
          <p:cNvSpPr txBox="1"/>
          <p:nvPr/>
        </p:nvSpPr>
        <p:spPr>
          <a:xfrm>
            <a:off x="214282" y="1071546"/>
            <a:ext cx="3265638" cy="369332"/>
          </a:xfrm>
          <a:prstGeom prst="rect">
            <a:avLst/>
          </a:prstGeom>
          <a:noFill/>
          <a:ln>
            <a:solidFill>
              <a:srgbClr val="4F81BD">
                <a:shade val="50000"/>
              </a:srgbClr>
            </a:solidFill>
          </a:ln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800" b="1" dirty="0"/>
              <a:t>Qualité du programme du matin</a:t>
            </a:r>
          </a:p>
        </p:txBody>
      </p:sp>
      <p:sp>
        <p:nvSpPr>
          <p:cNvPr id="14" name="ZoneTexte 14"/>
          <p:cNvSpPr txBox="1"/>
          <p:nvPr/>
        </p:nvSpPr>
        <p:spPr>
          <a:xfrm>
            <a:off x="285720" y="3786190"/>
            <a:ext cx="3816879" cy="369332"/>
          </a:xfrm>
          <a:prstGeom prst="rect">
            <a:avLst/>
          </a:prstGeom>
          <a:noFill/>
          <a:ln>
            <a:solidFill>
              <a:srgbClr val="4F81BD">
                <a:shade val="50000"/>
              </a:srgbClr>
            </a:solidFill>
          </a:ln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800" b="1" dirty="0"/>
              <a:t>Qualité du programme de l’après-midi</a:t>
            </a:r>
          </a:p>
        </p:txBody>
      </p:sp>
      <p:sp>
        <p:nvSpPr>
          <p:cNvPr id="17" name="ZoneTexte 1"/>
          <p:cNvSpPr txBox="1"/>
          <p:nvPr/>
        </p:nvSpPr>
        <p:spPr>
          <a:xfrm>
            <a:off x="214282" y="1428736"/>
            <a:ext cx="1143046" cy="38990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b="1" dirty="0">
                <a:solidFill>
                  <a:srgbClr val="0070C0"/>
                </a:solidFill>
              </a:rPr>
              <a:t>Note moyenne:  9,0</a:t>
            </a:r>
          </a:p>
        </p:txBody>
      </p:sp>
      <p:sp>
        <p:nvSpPr>
          <p:cNvPr id="16" name="ZoneTexte 1"/>
          <p:cNvSpPr txBox="1"/>
          <p:nvPr/>
        </p:nvSpPr>
        <p:spPr>
          <a:xfrm>
            <a:off x="285720" y="4286256"/>
            <a:ext cx="1143046" cy="38990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b="1" dirty="0">
                <a:solidFill>
                  <a:srgbClr val="0070C0"/>
                </a:solidFill>
              </a:rPr>
              <a:t>Note moyenne:  8,4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86345" y="0"/>
            <a:ext cx="844570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Questionnaire de satisfaction de la </a:t>
            </a:r>
            <a:r>
              <a:rPr lang="fr-FR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XVIIe journée professionnelle</a:t>
            </a:r>
          </a:p>
        </p:txBody>
      </p:sp>
      <p:graphicFrame>
        <p:nvGraphicFramePr>
          <p:cNvPr id="18" name="Graphique 17">
            <a:extLst>
              <a:ext uri="{FF2B5EF4-FFF2-40B4-BE49-F238E27FC236}">
                <a16:creationId xmlns:a16="http://schemas.microsoft.com/office/drawing/2014/main" id="{8D0B692E-CB3D-4216-AE02-F08A4A41FC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8085874"/>
              </p:ext>
            </p:extLst>
          </p:nvPr>
        </p:nvGraphicFramePr>
        <p:xfrm>
          <a:off x="420911" y="119349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Graphique 19">
            <a:extLst>
              <a:ext uri="{FF2B5EF4-FFF2-40B4-BE49-F238E27FC236}">
                <a16:creationId xmlns:a16="http://schemas.microsoft.com/office/drawing/2014/main" id="{4612E335-937A-4CA7-BE51-A40635D478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8953394"/>
              </p:ext>
            </p:extLst>
          </p:nvPr>
        </p:nvGraphicFramePr>
        <p:xfrm>
          <a:off x="539552" y="406903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86346" y="0"/>
            <a:ext cx="844570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Questionnaire de satisfaction de la </a:t>
            </a:r>
            <a:r>
              <a:rPr lang="fr-FR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XVIIe journée professionnelle</a:t>
            </a:r>
          </a:p>
        </p:txBody>
      </p:sp>
      <p:pic>
        <p:nvPicPr>
          <p:cNvPr id="8" name="Picture 2" descr="C:\Users\Utilisateur\Downloads\LOGO blan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6514194"/>
            <a:ext cx="1112832" cy="343806"/>
          </a:xfrm>
          <a:prstGeom prst="rect">
            <a:avLst/>
          </a:prstGeom>
          <a:noFill/>
        </p:spPr>
      </p:pic>
      <p:sp>
        <p:nvSpPr>
          <p:cNvPr id="11" name="ZoneTexte 10"/>
          <p:cNvSpPr txBox="1"/>
          <p:nvPr/>
        </p:nvSpPr>
        <p:spPr>
          <a:xfrm>
            <a:off x="5436096" y="1430176"/>
            <a:ext cx="27054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100% </a:t>
            </a:r>
            <a:r>
              <a:rPr lang="fr-FR" dirty="0">
                <a:solidFill>
                  <a:srgbClr val="C00000"/>
                </a:solidFill>
              </a:rPr>
              <a:t>des participants </a:t>
            </a:r>
          </a:p>
          <a:p>
            <a:r>
              <a:rPr lang="fr-FR" dirty="0">
                <a:solidFill>
                  <a:srgbClr val="C00000"/>
                </a:solidFill>
              </a:rPr>
              <a:t>sont satisfaits de la qualité</a:t>
            </a:r>
          </a:p>
          <a:p>
            <a:r>
              <a:rPr lang="fr-FR" dirty="0">
                <a:solidFill>
                  <a:srgbClr val="C00000"/>
                </a:solidFill>
              </a:rPr>
              <a:t>des intervenants</a:t>
            </a:r>
          </a:p>
          <a:p>
            <a:r>
              <a:rPr lang="fr-FR" sz="1200" dirty="0">
                <a:solidFill>
                  <a:srgbClr val="C00000"/>
                </a:solidFill>
              </a:rPr>
              <a:t>(notes comprises entre 9 et 10)</a:t>
            </a:r>
          </a:p>
        </p:txBody>
      </p:sp>
      <p:sp>
        <p:nvSpPr>
          <p:cNvPr id="13" name="ZoneTexte 14"/>
          <p:cNvSpPr txBox="1"/>
          <p:nvPr/>
        </p:nvSpPr>
        <p:spPr>
          <a:xfrm>
            <a:off x="286346" y="923946"/>
            <a:ext cx="2580835" cy="369332"/>
          </a:xfrm>
          <a:prstGeom prst="rect">
            <a:avLst/>
          </a:prstGeom>
          <a:noFill/>
          <a:ln>
            <a:solidFill>
              <a:srgbClr val="4F81BD">
                <a:shade val="50000"/>
              </a:srgbClr>
            </a:solidFill>
          </a:ln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800" b="1" dirty="0"/>
              <a:t>Qualité des intervenants</a:t>
            </a:r>
          </a:p>
        </p:txBody>
      </p:sp>
      <p:sp>
        <p:nvSpPr>
          <p:cNvPr id="17" name="ZoneTexte 1"/>
          <p:cNvSpPr txBox="1"/>
          <p:nvPr/>
        </p:nvSpPr>
        <p:spPr>
          <a:xfrm>
            <a:off x="251752" y="1365650"/>
            <a:ext cx="1143046" cy="38990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200" b="1" dirty="0">
                <a:solidFill>
                  <a:srgbClr val="0070C0"/>
                </a:solidFill>
              </a:rPr>
              <a:t>Note moyenne:  9,6</a:t>
            </a:r>
          </a:p>
        </p:txBody>
      </p:sp>
      <p:graphicFrame>
        <p:nvGraphicFramePr>
          <p:cNvPr id="12" name="Graphique 11">
            <a:extLst>
              <a:ext uri="{FF2B5EF4-FFF2-40B4-BE49-F238E27FC236}">
                <a16:creationId xmlns:a16="http://schemas.microsoft.com/office/drawing/2014/main" id="{9ACD8C39-F2F7-408C-81CC-5F13774043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4640642"/>
              </p:ext>
            </p:extLst>
          </p:nvPr>
        </p:nvGraphicFramePr>
        <p:xfrm>
          <a:off x="581181" y="1478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ZoneTexte 14">
            <a:extLst>
              <a:ext uri="{FF2B5EF4-FFF2-40B4-BE49-F238E27FC236}">
                <a16:creationId xmlns:a16="http://schemas.microsoft.com/office/drawing/2014/main" id="{DB62D7F8-BF7A-4C19-B759-C05B30702E46}"/>
              </a:ext>
            </a:extLst>
          </p:cNvPr>
          <p:cNvSpPr txBox="1"/>
          <p:nvPr/>
        </p:nvSpPr>
        <p:spPr>
          <a:xfrm>
            <a:off x="2867181" y="4138668"/>
            <a:ext cx="248516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92% </a:t>
            </a:r>
            <a:r>
              <a:rPr lang="fr-FR" dirty="0">
                <a:solidFill>
                  <a:srgbClr val="C00000"/>
                </a:solidFill>
              </a:rPr>
              <a:t>des participants </a:t>
            </a:r>
          </a:p>
          <a:p>
            <a:r>
              <a:rPr lang="fr-FR" dirty="0">
                <a:solidFill>
                  <a:srgbClr val="C00000"/>
                </a:solidFill>
              </a:rPr>
              <a:t>estiment avoir pu </a:t>
            </a:r>
          </a:p>
          <a:p>
            <a:r>
              <a:rPr lang="fr-FR" dirty="0">
                <a:solidFill>
                  <a:srgbClr val="C00000"/>
                </a:solidFill>
              </a:rPr>
              <a:t>Échanger avec les autres</a:t>
            </a:r>
          </a:p>
          <a:p>
            <a:r>
              <a:rPr lang="fr-FR" dirty="0">
                <a:solidFill>
                  <a:srgbClr val="C00000"/>
                </a:solidFill>
              </a:rPr>
              <a:t>professionnels</a:t>
            </a:r>
          </a:p>
          <a:p>
            <a:endParaRPr lang="fr-FR" sz="1200" dirty="0">
              <a:solidFill>
                <a:srgbClr val="C00000"/>
              </a:solidFill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DDCF23D7-758B-4A5D-85D3-F7BB4CDC1D7B}"/>
              </a:ext>
            </a:extLst>
          </p:cNvPr>
          <p:cNvSpPr txBox="1"/>
          <p:nvPr/>
        </p:nvSpPr>
        <p:spPr>
          <a:xfrm>
            <a:off x="426565" y="4143494"/>
            <a:ext cx="238148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100% </a:t>
            </a:r>
            <a:r>
              <a:rPr lang="fr-FR" dirty="0">
                <a:solidFill>
                  <a:srgbClr val="C00000"/>
                </a:solidFill>
              </a:rPr>
              <a:t>des participants </a:t>
            </a:r>
          </a:p>
          <a:p>
            <a:r>
              <a:rPr lang="fr-FR" dirty="0">
                <a:solidFill>
                  <a:srgbClr val="C00000"/>
                </a:solidFill>
              </a:rPr>
              <a:t>estiment correct </a:t>
            </a:r>
          </a:p>
          <a:p>
            <a:r>
              <a:rPr lang="fr-FR" dirty="0">
                <a:solidFill>
                  <a:srgbClr val="C00000"/>
                </a:solidFill>
              </a:rPr>
              <a:t>le rythme de la journée</a:t>
            </a:r>
          </a:p>
          <a:p>
            <a:endParaRPr lang="fr-FR" sz="1200" dirty="0">
              <a:solidFill>
                <a:srgbClr val="C00000"/>
              </a:solidFill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E8EBF589-83A3-48AB-9221-DFA3610674E3}"/>
              </a:ext>
            </a:extLst>
          </p:cNvPr>
          <p:cNvSpPr txBox="1"/>
          <p:nvPr/>
        </p:nvSpPr>
        <p:spPr>
          <a:xfrm>
            <a:off x="5652120" y="4138668"/>
            <a:ext cx="27713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85% </a:t>
            </a:r>
            <a:r>
              <a:rPr lang="fr-FR" dirty="0">
                <a:solidFill>
                  <a:srgbClr val="C00000"/>
                </a:solidFill>
              </a:rPr>
              <a:t>des participants </a:t>
            </a:r>
          </a:p>
          <a:p>
            <a:r>
              <a:rPr lang="fr-FR" dirty="0">
                <a:solidFill>
                  <a:srgbClr val="C00000"/>
                </a:solidFill>
              </a:rPr>
              <a:t>souhaitent pouvoir assister </a:t>
            </a:r>
          </a:p>
          <a:p>
            <a:r>
              <a:rPr lang="fr-FR" dirty="0">
                <a:solidFill>
                  <a:srgbClr val="C00000"/>
                </a:solidFill>
              </a:rPr>
              <a:t>aux prochaines Journées </a:t>
            </a:r>
          </a:p>
          <a:p>
            <a:r>
              <a:rPr lang="fr-FR" dirty="0">
                <a:solidFill>
                  <a:srgbClr val="C00000"/>
                </a:solidFill>
              </a:rPr>
              <a:t>Professionnelles de l’AFTLM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Propositions pour la </a:t>
            </a:r>
            <a:r>
              <a:rPr lang="fr-FR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XVIIIè</a:t>
            </a:r>
            <a:r>
              <a:rPr lang="fr-FR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journée professionnelle de l’AFTLM</a:t>
            </a:r>
            <a:endParaRPr lang="fr-FR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7158" y="1357298"/>
            <a:ext cx="8572560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400" dirty="0"/>
          </a:p>
          <a:p>
            <a:pPr>
              <a:buFontTx/>
              <a:buChar char="-"/>
            </a:pPr>
            <a:r>
              <a:rPr lang="fr-FR" sz="2400" dirty="0"/>
              <a:t> Intervention des technicien d’outre-mer (</a:t>
            </a:r>
            <a:r>
              <a:rPr lang="fr-FR" sz="2400" dirty="0" err="1"/>
              <a:t>visio-conference</a:t>
            </a:r>
            <a:r>
              <a:rPr lang="fr-FR" sz="2400" dirty="0"/>
              <a:t>)</a:t>
            </a:r>
          </a:p>
          <a:p>
            <a:pPr>
              <a:buFontTx/>
              <a:buChar char="-"/>
            </a:pPr>
            <a:endParaRPr lang="fr-FR" sz="2400" dirty="0"/>
          </a:p>
          <a:p>
            <a:pPr>
              <a:buFontTx/>
              <a:buChar char="-"/>
            </a:pPr>
            <a:endParaRPr lang="fr-FR" sz="1400" dirty="0"/>
          </a:p>
          <a:p>
            <a:pPr>
              <a:buFontTx/>
              <a:buChar char="-"/>
            </a:pPr>
            <a:r>
              <a:rPr lang="fr-FR" sz="2400" dirty="0"/>
              <a:t> Ajouter sur les badges si la personne est public ou privé ainsi que        la fonction afin  de faciliter les échanges</a:t>
            </a:r>
          </a:p>
          <a:p>
            <a:pPr>
              <a:buFontTx/>
              <a:buChar char="-"/>
            </a:pPr>
            <a:endParaRPr lang="fr-FR" sz="2400" dirty="0"/>
          </a:p>
          <a:p>
            <a:pPr>
              <a:buFontTx/>
              <a:buChar char="-"/>
            </a:pPr>
            <a:endParaRPr lang="fr-FR" sz="1400" dirty="0"/>
          </a:p>
          <a:p>
            <a:pPr>
              <a:buFontTx/>
              <a:buChar char="-"/>
            </a:pPr>
            <a:r>
              <a:rPr lang="fr-FR" sz="2400" dirty="0"/>
              <a:t> Plus de temps de partage et de discussion entre les techniciens</a:t>
            </a:r>
          </a:p>
          <a:p>
            <a:pPr>
              <a:buFontTx/>
              <a:buChar char="-"/>
            </a:pPr>
            <a:endParaRPr lang="fr-FR" dirty="0"/>
          </a:p>
        </p:txBody>
      </p:sp>
      <p:pic>
        <p:nvPicPr>
          <p:cNvPr id="8" name="Picture 2" descr="C:\Users\Utilisateur\Downloads\LOGO blan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6514194"/>
            <a:ext cx="1112832" cy="3438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1086</TotalTime>
  <Words>380</Words>
  <Application>Microsoft Office PowerPoint</Application>
  <PresentationFormat>Affichage à l'écran (4:3)</PresentationFormat>
  <Paragraphs>106</Paragraphs>
  <Slides>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Propositions pour la XVIIIè journée professionnelle de l’AFTLM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Utilisateur</dc:creator>
  <cp:lastModifiedBy>guillaume ladrange</cp:lastModifiedBy>
  <cp:revision>80</cp:revision>
  <dcterms:created xsi:type="dcterms:W3CDTF">2015-12-06T13:35:28Z</dcterms:created>
  <dcterms:modified xsi:type="dcterms:W3CDTF">2021-12-03T21:49:35Z</dcterms:modified>
</cp:coreProperties>
</file>