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57" r:id="rId4"/>
    <p:sldId id="285" r:id="rId5"/>
    <p:sldId id="292" r:id="rId6"/>
    <p:sldId id="259" r:id="rId7"/>
    <p:sldId id="260" r:id="rId8"/>
    <p:sldId id="262" r:id="rId9"/>
    <p:sldId id="263" r:id="rId10"/>
    <p:sldId id="300" r:id="rId11"/>
    <p:sldId id="302" r:id="rId12"/>
    <p:sldId id="297" r:id="rId13"/>
    <p:sldId id="296" r:id="rId14"/>
    <p:sldId id="299" r:id="rId15"/>
    <p:sldId id="282" r:id="rId16"/>
    <p:sldId id="283" r:id="rId17"/>
    <p:sldId id="279" r:id="rId18"/>
    <p:sldId id="280" r:id="rId19"/>
    <p:sldId id="281" r:id="rId20"/>
    <p:sldId id="290" r:id="rId21"/>
    <p:sldId id="291" r:id="rId22"/>
    <p:sldId id="286" r:id="rId23"/>
    <p:sldId id="288" r:id="rId24"/>
    <p:sldId id="274" r:id="rId25"/>
    <p:sldId id="28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BF62F-22E2-45EE-BB59-3476AD40BB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F21D-79AA-4095-A08F-AA5B2FAE1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5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F21D-79AA-4095-A08F-AA5B2FAE1C2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98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9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25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30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82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9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77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8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2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15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6305-C7DB-4175-978A-164EDEFC91D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F8E8-74CE-4155-9DF2-1210E4AE5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6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mal.chaghouri@aphp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tepubliquefrance.fr/dossiers/coronavirus-covid-19/coronavirus-circulation-des-variants-du-sars-cov-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54760"/>
            <a:ext cx="9144000" cy="2387600"/>
          </a:xfrm>
        </p:spPr>
        <p:txBody>
          <a:bodyPr>
            <a:normAutofit/>
          </a:bodyPr>
          <a:lstStyle/>
          <a:p>
            <a:r>
              <a:rPr lang="fr-FR" sz="6600" dirty="0"/>
              <a:t>Variants du SARS-CoV-2 :</a:t>
            </a:r>
            <a:r>
              <a:rPr lang="fr-FR" b="1" dirty="0"/>
              <a:t/>
            </a:r>
            <a:br>
              <a:rPr lang="fr-FR" b="1" dirty="0"/>
            </a:br>
            <a:r>
              <a:rPr lang="fr-FR" sz="2400" b="1" dirty="0"/>
              <a:t>Epidémiologie moléculaire et diagnostic biologique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15678" y="4166647"/>
            <a:ext cx="8682087" cy="936815"/>
          </a:xfrm>
        </p:spPr>
        <p:txBody>
          <a:bodyPr>
            <a:normAutofit/>
          </a:bodyPr>
          <a:lstStyle/>
          <a:p>
            <a:r>
              <a:rPr lang="fr-FR" sz="1200" dirty="0"/>
              <a:t>Amal CHAGHOURI, Ingénieure de recherche hospitalière </a:t>
            </a:r>
          </a:p>
          <a:p>
            <a:r>
              <a:rPr lang="fr-FR" sz="1200" dirty="0"/>
              <a:t>Laboratoire de Virologie &amp; Hygiène, Hôpital Paul Brousse - Villejuif</a:t>
            </a:r>
          </a:p>
          <a:p>
            <a:r>
              <a:rPr lang="fr-FR" sz="1200" dirty="0">
                <a:hlinkClick r:id="rId2"/>
              </a:rPr>
              <a:t>amal.chaghouri@aphp.fr</a:t>
            </a:r>
            <a:endParaRPr lang="fr-FR" sz="1200" dirty="0"/>
          </a:p>
          <a:p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30" y="5103463"/>
            <a:ext cx="1941927" cy="12643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2" y="5103463"/>
            <a:ext cx="2045208" cy="12701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9BDF41-A063-4A2F-A903-92DB046352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77" y="5227749"/>
            <a:ext cx="1828395" cy="10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2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5F5EE3-1CF3-4571-834C-E41FC7C4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85" y="2222329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Nouveaux variants !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Mutations N501Y E484K L452R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65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72904-CB76-4D49-9C57-FC87D34A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2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Caractéristiques des variants préoccupants (VOC)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904D5CA-6246-4F4F-9690-9CED03A12A63}"/>
              </a:ext>
            </a:extLst>
          </p:cNvPr>
          <p:cNvSpPr/>
          <p:nvPr/>
        </p:nvSpPr>
        <p:spPr>
          <a:xfrm>
            <a:off x="150042" y="1743959"/>
            <a:ext cx="2838255" cy="1685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Variant «Britannique »</a:t>
            </a:r>
          </a:p>
          <a:p>
            <a:r>
              <a:rPr lang="fr-FR" dirty="0">
                <a:solidFill>
                  <a:schemeClr val="tx1"/>
                </a:solidFill>
              </a:rPr>
              <a:t>Lignée : B.1.1.7</a:t>
            </a:r>
          </a:p>
          <a:p>
            <a:r>
              <a:rPr lang="fr-FR" dirty="0">
                <a:solidFill>
                  <a:schemeClr val="tx1"/>
                </a:solidFill>
              </a:rPr>
              <a:t>Variant : 20I/501Y.V1</a:t>
            </a:r>
          </a:p>
          <a:p>
            <a:r>
              <a:rPr lang="fr-FR" dirty="0">
                <a:solidFill>
                  <a:schemeClr val="tx1"/>
                </a:solidFill>
              </a:rPr>
              <a:t>Substitution RBD : </a:t>
            </a:r>
            <a:r>
              <a:rPr lang="fr-FR" b="1" dirty="0">
                <a:solidFill>
                  <a:schemeClr val="tx1"/>
                </a:solidFill>
              </a:rPr>
              <a:t>N501Y</a:t>
            </a:r>
          </a:p>
          <a:p>
            <a:r>
              <a:rPr lang="fr-FR" sz="1200" dirty="0">
                <a:solidFill>
                  <a:schemeClr val="tx1"/>
                </a:solidFill>
              </a:rPr>
              <a:t>NB : UK Identification de nouveaux cas</a:t>
            </a:r>
          </a:p>
          <a:p>
            <a:r>
              <a:rPr lang="fr-FR" sz="1200" dirty="0">
                <a:solidFill>
                  <a:schemeClr val="tx1"/>
                </a:solidFill>
              </a:rPr>
              <a:t>B.1.1.7 a acquis E484K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04BED8C-3939-467F-8F56-6F9E4FFF601E}"/>
              </a:ext>
            </a:extLst>
          </p:cNvPr>
          <p:cNvSpPr/>
          <p:nvPr/>
        </p:nvSpPr>
        <p:spPr>
          <a:xfrm>
            <a:off x="3098273" y="1743959"/>
            <a:ext cx="2838256" cy="16850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Variant « Sud Africain »</a:t>
            </a:r>
          </a:p>
          <a:p>
            <a:r>
              <a:rPr lang="fr-FR" dirty="0">
                <a:solidFill>
                  <a:schemeClr val="tx1"/>
                </a:solidFill>
              </a:rPr>
              <a:t>Lignée : B.1.351</a:t>
            </a:r>
          </a:p>
          <a:p>
            <a:r>
              <a:rPr lang="fr-FR" dirty="0">
                <a:solidFill>
                  <a:schemeClr val="tx1"/>
                </a:solidFill>
              </a:rPr>
              <a:t>Variant : 20H/501Y.V2</a:t>
            </a:r>
          </a:p>
          <a:p>
            <a:r>
              <a:rPr lang="fr-FR" dirty="0">
                <a:solidFill>
                  <a:schemeClr val="tx1"/>
                </a:solidFill>
              </a:rPr>
              <a:t>Substitutions RBD : </a:t>
            </a:r>
            <a:r>
              <a:rPr lang="fr-FR" b="1" dirty="0">
                <a:solidFill>
                  <a:schemeClr val="tx1"/>
                </a:solidFill>
              </a:rPr>
              <a:t>N501Y, K417N, E484K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EF73032-A18D-4903-9F66-2B06F4F90CB8}"/>
              </a:ext>
            </a:extLst>
          </p:cNvPr>
          <p:cNvSpPr/>
          <p:nvPr/>
        </p:nvSpPr>
        <p:spPr>
          <a:xfrm>
            <a:off x="6037080" y="1743957"/>
            <a:ext cx="2838255" cy="16850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Variant « Brésilien »</a:t>
            </a:r>
          </a:p>
          <a:p>
            <a:r>
              <a:rPr lang="fr-FR" dirty="0">
                <a:solidFill>
                  <a:schemeClr val="tx1"/>
                </a:solidFill>
              </a:rPr>
              <a:t>Lignée : P.1 ou B.1.1.248</a:t>
            </a:r>
          </a:p>
          <a:p>
            <a:r>
              <a:rPr lang="fr-FR" dirty="0">
                <a:solidFill>
                  <a:schemeClr val="tx1"/>
                </a:solidFill>
              </a:rPr>
              <a:t>Variant : 20J/501Y.V3</a:t>
            </a:r>
          </a:p>
          <a:p>
            <a:r>
              <a:rPr lang="fr-FR" dirty="0">
                <a:solidFill>
                  <a:schemeClr val="tx1"/>
                </a:solidFill>
              </a:rPr>
              <a:t>Substitutions RBD : </a:t>
            </a:r>
            <a:r>
              <a:rPr lang="fr-FR" b="1" dirty="0">
                <a:solidFill>
                  <a:schemeClr val="tx1"/>
                </a:solidFill>
              </a:rPr>
              <a:t>N501Y, K417T, E484K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C7BB185-576C-4DE1-9B71-444D917AE057}"/>
              </a:ext>
            </a:extLst>
          </p:cNvPr>
          <p:cNvSpPr/>
          <p:nvPr/>
        </p:nvSpPr>
        <p:spPr>
          <a:xfrm>
            <a:off x="8975886" y="1743957"/>
            <a:ext cx="3025223" cy="16850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Variant « Indien » </a:t>
            </a:r>
          </a:p>
          <a:p>
            <a:r>
              <a:rPr lang="fr-FR" dirty="0">
                <a:solidFill>
                  <a:schemeClr val="tx1"/>
                </a:solidFill>
              </a:rPr>
              <a:t>Lignée : B.1.617.2</a:t>
            </a:r>
          </a:p>
          <a:p>
            <a:r>
              <a:rPr lang="fr-FR" dirty="0">
                <a:solidFill>
                  <a:schemeClr val="tx1"/>
                </a:solidFill>
              </a:rPr>
              <a:t>Variant : 21A/S:478K</a:t>
            </a:r>
          </a:p>
          <a:p>
            <a:r>
              <a:rPr lang="fr-FR" dirty="0">
                <a:solidFill>
                  <a:schemeClr val="tx1"/>
                </a:solidFill>
              </a:rPr>
              <a:t>Substitutions RBD: </a:t>
            </a:r>
            <a:r>
              <a:rPr lang="fr-FR" b="1" dirty="0">
                <a:solidFill>
                  <a:schemeClr val="tx1"/>
                </a:solidFill>
              </a:rPr>
              <a:t>L452R, T478K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4B2B56-05AA-4F82-A01B-AC03F5814BDB}"/>
              </a:ext>
            </a:extLst>
          </p:cNvPr>
          <p:cNvSpPr txBox="1"/>
          <p:nvPr/>
        </p:nvSpPr>
        <p:spPr>
          <a:xfrm>
            <a:off x="9085292" y="6096948"/>
            <a:ext cx="208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Protéine spike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DC389EB-04D9-4669-9473-A16E4D4BB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65" y="3571478"/>
            <a:ext cx="6297527" cy="32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375CA-4836-420A-91B1-A20AACBB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Spike et récepteur ACE2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5C2CF5C-B369-42E3-8D84-0F7F3AEFE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07949"/>
            <a:ext cx="7188199" cy="44387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BF286C-F602-442D-AC3B-81B531AB49EA}"/>
              </a:ext>
            </a:extLst>
          </p:cNvPr>
          <p:cNvSpPr txBox="1"/>
          <p:nvPr/>
        </p:nvSpPr>
        <p:spPr>
          <a:xfrm>
            <a:off x="6815580" y="6551628"/>
            <a:ext cx="5326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Shailendra K. </a:t>
            </a:r>
            <a:r>
              <a:rPr lang="fr-FR" sz="900" dirty="0" err="1"/>
              <a:t>Saxena</a:t>
            </a:r>
            <a:r>
              <a:rPr lang="fr-FR" sz="900" dirty="0"/>
              <a:t> et al. </a:t>
            </a:r>
            <a:r>
              <a:rPr lang="fr-FR" sz="900" dirty="0" err="1"/>
              <a:t>Chasing</a:t>
            </a:r>
            <a:r>
              <a:rPr lang="fr-FR" sz="900" dirty="0"/>
              <a:t> COVID-19 </a:t>
            </a:r>
            <a:r>
              <a:rPr lang="fr-FR" sz="900" dirty="0" err="1"/>
              <a:t>through</a:t>
            </a:r>
            <a:r>
              <a:rPr lang="fr-FR" sz="900" dirty="0"/>
              <a:t> SARS-CoV-2 spike </a:t>
            </a:r>
            <a:r>
              <a:rPr lang="fr-FR" sz="900" dirty="0" err="1"/>
              <a:t>glycoprotein</a:t>
            </a:r>
            <a:r>
              <a:rPr lang="fr-FR" sz="900" dirty="0"/>
              <a:t>. </a:t>
            </a:r>
            <a:r>
              <a:rPr lang="fr-FR" sz="900" dirty="0" err="1"/>
              <a:t>VirusDis</a:t>
            </a:r>
            <a:r>
              <a:rPr lang="fr-FR" sz="900" dirty="0"/>
              <a:t> 31(4):399-407 </a:t>
            </a:r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58F95F65-7DD0-4320-AD46-6124C8E1E76E}"/>
              </a:ext>
            </a:extLst>
          </p:cNvPr>
          <p:cNvSpPr/>
          <p:nvPr/>
        </p:nvSpPr>
        <p:spPr>
          <a:xfrm>
            <a:off x="9851010" y="1207949"/>
            <a:ext cx="2133600" cy="57503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RBD : domaine de liaison au récepteur </a:t>
            </a:r>
          </a:p>
        </p:txBody>
      </p:sp>
    </p:spTree>
    <p:extLst>
      <p:ext uri="{BB962C8B-B14F-4D97-AF65-F5344CB8AC3E}">
        <p14:creationId xmlns:p14="http://schemas.microsoft.com/office/powerpoint/2010/main" val="2586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8757A4-18E6-41D5-A4C2-51999505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Impact des </a:t>
            </a:r>
            <a:r>
              <a:rPr lang="en-US" sz="4000" dirty="0" err="1"/>
              <a:t>principales</a:t>
            </a:r>
            <a:r>
              <a:rPr lang="en-US" sz="4000" dirty="0"/>
              <a:t> mutations </a:t>
            </a:r>
            <a:r>
              <a:rPr lang="en-US" sz="4000" dirty="0" err="1" smtClean="0"/>
              <a:t>observées</a:t>
            </a:r>
            <a:r>
              <a:rPr lang="en-US" sz="4000" dirty="0" smtClean="0"/>
              <a:t> </a:t>
            </a:r>
            <a:r>
              <a:rPr lang="en-US" sz="4000" dirty="0"/>
              <a:t>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37A806-9D02-4306-A8DD-0D518154824D}"/>
              </a:ext>
            </a:extLst>
          </p:cNvPr>
          <p:cNvSpPr txBox="1"/>
          <p:nvPr/>
        </p:nvSpPr>
        <p:spPr>
          <a:xfrm>
            <a:off x="6571754" y="3336180"/>
            <a:ext cx="5257800" cy="1857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Augmentation de </a:t>
            </a:r>
            <a:r>
              <a:rPr lang="en-US" sz="2000" dirty="0" err="1"/>
              <a:t>l’affinité</a:t>
            </a:r>
            <a:r>
              <a:rPr lang="en-US" sz="2000" dirty="0"/>
              <a:t> pour le </a:t>
            </a:r>
            <a:r>
              <a:rPr lang="en-US" sz="2000" dirty="0" err="1"/>
              <a:t>récepteur</a:t>
            </a:r>
            <a:r>
              <a:rPr lang="en-US" sz="2000" dirty="0"/>
              <a:t> </a:t>
            </a:r>
            <a:r>
              <a:rPr lang="en-US" sz="2000" dirty="0" err="1"/>
              <a:t>cellulaire</a:t>
            </a:r>
            <a:r>
              <a:rPr lang="en-US" sz="2000" dirty="0"/>
              <a:t> ACE2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Augmentation de la </a:t>
            </a:r>
            <a:r>
              <a:rPr lang="en-US" sz="2000" dirty="0" err="1"/>
              <a:t>transmissibilité</a:t>
            </a:r>
            <a:endParaRPr lang="en-US" sz="2000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Impact sur </a:t>
            </a:r>
            <a:r>
              <a:rPr lang="en-US" sz="2000" dirty="0" err="1"/>
              <a:t>l’échappement</a:t>
            </a:r>
            <a:r>
              <a:rPr lang="en-US" sz="2000" dirty="0"/>
              <a:t> </a:t>
            </a:r>
            <a:r>
              <a:rPr lang="en-US" sz="2000" dirty="0" err="1"/>
              <a:t>immunitaire</a:t>
            </a:r>
            <a:r>
              <a:rPr lang="en-US" sz="2000" dirty="0"/>
              <a:t> 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24D127DB-A221-4D3D-B65A-A6927965D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0" y="2001513"/>
            <a:ext cx="5617627" cy="46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variant indien – Delta (B.1.617.2)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Prédominant dans le monde entier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1F213C-F889-48B9-9008-11C1E41E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48" y="2361756"/>
            <a:ext cx="6572159" cy="42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BE82B3-FA82-4A0E-A65B-B338243BB73B}"/>
              </a:ext>
            </a:extLst>
          </p:cNvPr>
          <p:cNvSpPr txBox="1"/>
          <p:nvPr/>
        </p:nvSpPr>
        <p:spPr>
          <a:xfrm>
            <a:off x="841248" y="426720"/>
            <a:ext cx="10506456" cy="191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Diagnostic biologique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C1CAF-8AC9-44D1-A9F6-C6A18DC88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Détection</a:t>
            </a:r>
            <a:r>
              <a:rPr lang="en-US" sz="2200" dirty="0"/>
              <a:t> et </a:t>
            </a:r>
            <a:r>
              <a:rPr lang="en-US" sz="2200" dirty="0" err="1"/>
              <a:t>suivi</a:t>
            </a:r>
            <a:r>
              <a:rPr lang="en-US" sz="2200" dirty="0"/>
              <a:t> des variants : </a:t>
            </a:r>
            <a:r>
              <a:rPr lang="en-US" sz="2200" dirty="0" err="1"/>
              <a:t>Organisation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France </a:t>
            </a:r>
          </a:p>
        </p:txBody>
      </p:sp>
    </p:spTree>
    <p:extLst>
      <p:ext uri="{BB962C8B-B14F-4D97-AF65-F5344CB8AC3E}">
        <p14:creationId xmlns:p14="http://schemas.microsoft.com/office/powerpoint/2010/main" val="30384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C8FDEA-5651-4A20-802A-B7F4A5C9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r-FR" sz="4000"/>
              <a:t>Détection et suivi des variants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370D17-7903-4C24-BA23-48F565F9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565" y="1807337"/>
            <a:ext cx="4152774" cy="43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700"/>
              <a:t>Le séquençage génome complet : </a:t>
            </a:r>
          </a:p>
          <a:p>
            <a:r>
              <a:rPr lang="fr-FR" sz="1700"/>
              <a:t>Couteux, complexe à analyser</a:t>
            </a:r>
          </a:p>
          <a:p>
            <a:r>
              <a:rPr lang="fr-FR" sz="1700"/>
              <a:t>Laboratoires très spécialisés </a:t>
            </a:r>
          </a:p>
          <a:p>
            <a:r>
              <a:rPr lang="fr-FR" sz="1700"/>
              <a:t>Caractérisation fine, surveillance de nouveaux variants</a:t>
            </a:r>
          </a:p>
          <a:p>
            <a:endParaRPr lang="fr-FR" sz="1700"/>
          </a:p>
          <a:p>
            <a:endParaRPr lang="fr-FR" sz="1700"/>
          </a:p>
          <a:p>
            <a:pPr marL="0" indent="0">
              <a:buNone/>
            </a:pPr>
            <a:r>
              <a:rPr lang="fr-FR" sz="1700"/>
              <a:t>Une approche dégradée :</a:t>
            </a:r>
          </a:p>
          <a:p>
            <a:r>
              <a:rPr lang="fr-FR" sz="1700"/>
              <a:t>Séquençage de la spike par Sanger</a:t>
            </a:r>
          </a:p>
          <a:p>
            <a:r>
              <a:rPr lang="fr-FR" sz="1700"/>
              <a:t>La plupart des laboratoires de virologie</a:t>
            </a:r>
          </a:p>
          <a:p>
            <a:r>
              <a:rPr lang="fr-FR" sz="1700"/>
              <a:t>Perte d’information </a:t>
            </a:r>
          </a:p>
          <a:p>
            <a:endParaRPr lang="fr-FR" sz="17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40" y="276606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A0AC8-4BB9-4508-A4AD-1DAE9ECF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 Light"/>
              </a:rPr>
              <a:t>Un effort de partage sans précédent</a:t>
            </a:r>
            <a:endParaRPr lang="fr-FR" dirty="0"/>
          </a:p>
        </p:txBody>
      </p:sp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19412B-E694-49FB-9489-492E34DA9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58" y="1809395"/>
            <a:ext cx="7036280" cy="2313460"/>
          </a:xfrm>
        </p:spPr>
      </p:pic>
    </p:spTree>
    <p:extLst>
      <p:ext uri="{BB962C8B-B14F-4D97-AF65-F5344CB8AC3E}">
        <p14:creationId xmlns:p14="http://schemas.microsoft.com/office/powerpoint/2010/main" val="23538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A0AC8-4BB9-4508-A4AD-1DAE9ECF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Un effort de partage sans précédent</a:t>
            </a:r>
            <a:endParaRPr lang="fr-FR" dirty="0"/>
          </a:p>
        </p:txBody>
      </p:sp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19412B-E694-49FB-9489-492E34DA9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58" y="1809395"/>
            <a:ext cx="7036280" cy="2313460"/>
          </a:xfr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D06534F-DEFA-4B6F-9E85-E85008DB5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30" y="3104858"/>
            <a:ext cx="9328029" cy="18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A0AC8-4BB9-4508-A4AD-1DAE9ECF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Un effort de partage sans précédent</a:t>
            </a:r>
            <a:endParaRPr lang="fr-FR" dirty="0"/>
          </a:p>
        </p:txBody>
      </p:sp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19412B-E694-49FB-9489-492E34DA9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841" y="1809395"/>
            <a:ext cx="7036280" cy="2313460"/>
          </a:xfr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D06534F-DEFA-4B6F-9E85-E85008DB5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155" y="3147990"/>
            <a:ext cx="9328029" cy="1812852"/>
          </a:xfrm>
          <a:prstGeom prst="rect">
            <a:avLst/>
          </a:prstGeom>
        </p:spPr>
      </p:pic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7FADDE-79C9-490D-9640-6677D2DBB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342" y="4087248"/>
            <a:ext cx="7200181" cy="25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7DFC9A-35C3-4858-8EE6-F2A66809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479"/>
            <a:ext cx="10515600" cy="4356000"/>
          </a:xfrm>
        </p:spPr>
        <p:txBody>
          <a:bodyPr/>
          <a:lstStyle/>
          <a:p>
            <a:pPr marL="0" indent="0">
              <a:buNone/>
            </a:pPr>
            <a:r>
              <a:rPr lang="fr-FR" sz="2400" u="sng" dirty="0"/>
              <a:t>La variabilité des coronavirus repose en partie sur 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000" dirty="0"/>
              <a:t>La polymérase virale est peu fidèle </a:t>
            </a:r>
          </a:p>
          <a:p>
            <a:pPr marL="0" indent="0">
              <a:buNone/>
            </a:pPr>
            <a:r>
              <a:rPr lang="fr-FR" sz="1600" dirty="0"/>
              <a:t>       </a:t>
            </a:r>
            <a:r>
              <a:rPr lang="fr-FR" sz="1200" dirty="0"/>
              <a:t>= 1 nucléotide erroné pour 10^4 nucléotides recopiés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sz="2000" dirty="0"/>
              <a:t>Lors de l’élongation du génome, des mutations sont incorporées </a:t>
            </a:r>
          </a:p>
          <a:p>
            <a:endParaRPr lang="fr-FR" dirty="0"/>
          </a:p>
          <a:p>
            <a:r>
              <a:rPr lang="fr-FR" sz="2000" dirty="0"/>
              <a:t>Incorporation de mutations lors de la réplication du génome viral</a:t>
            </a:r>
          </a:p>
          <a:p>
            <a:pPr marL="0" indent="0">
              <a:buNone/>
            </a:pPr>
            <a:r>
              <a:rPr lang="fr-FR" sz="2000" dirty="0"/>
              <a:t>      </a:t>
            </a:r>
            <a:r>
              <a:rPr lang="fr-FR" sz="1600" dirty="0"/>
              <a:t>protéine nsp14 a une fonction de correction des erreurs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0D033F-6864-44BB-AD0B-496FAAF8B337}"/>
              </a:ext>
            </a:extLst>
          </p:cNvPr>
          <p:cNvSpPr txBox="1">
            <a:spLocks/>
          </p:cNvSpPr>
          <p:nvPr/>
        </p:nvSpPr>
        <p:spPr>
          <a:xfrm>
            <a:off x="838200" y="3462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cs typeface="Calibri Light"/>
              </a:rPr>
              <a:t>Variabilité du SARS-CoV-2 : mutations et impact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7" y="2000044"/>
            <a:ext cx="4764025" cy="19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9E982-24D1-43D5-A858-DD2AA90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effort de partage sans précédent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4BB307-BE29-475F-9D01-058E03A44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528" y="1564850"/>
            <a:ext cx="7837055" cy="4965462"/>
          </a:xfrm>
        </p:spPr>
      </p:pic>
    </p:spTree>
    <p:extLst>
      <p:ext uri="{BB962C8B-B14F-4D97-AF65-F5344CB8AC3E}">
        <p14:creationId xmlns:p14="http://schemas.microsoft.com/office/powerpoint/2010/main" val="27765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9E982-24D1-43D5-A858-DD2AA90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effort de partage sans précédent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4BB307-BE29-475F-9D01-058E03A44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249" y="1420874"/>
            <a:ext cx="8149501" cy="5163424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3C75C1-E60F-4E29-B6F3-001EA4542EA3}"/>
              </a:ext>
            </a:extLst>
          </p:cNvPr>
          <p:cNvSpPr/>
          <p:nvPr/>
        </p:nvSpPr>
        <p:spPr>
          <a:xfrm>
            <a:off x="2866736" y="5473881"/>
            <a:ext cx="1733805" cy="3096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18 </a:t>
            </a:r>
            <a:r>
              <a:rPr lang="fr-FR" sz="1400" b="1" dirty="0"/>
              <a:t>novembre 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99" y="3685032"/>
            <a:ext cx="5245495" cy="17888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65994" y="4363464"/>
            <a:ext cx="2203703" cy="537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653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E8FE1-0546-419B-A95B-4328DEF9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/>
          <a:lstStyle/>
          <a:p>
            <a:r>
              <a:rPr lang="fr-FR" dirty="0"/>
              <a:t>Détection et suivi des variants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9BD5B-43AA-42E7-BA67-E3C6E1B8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524"/>
            <a:ext cx="10515600" cy="4351338"/>
          </a:xfrm>
        </p:spPr>
        <p:txBody>
          <a:bodyPr/>
          <a:lstStyle/>
          <a:p>
            <a:r>
              <a:rPr lang="fr-FR" sz="2400" dirty="0"/>
              <a:t>L’approche par screening :</a:t>
            </a:r>
          </a:p>
          <a:p>
            <a:r>
              <a:rPr lang="fr-FR" sz="1600" dirty="0"/>
              <a:t>PCR permettant la détection spécifique d’une mutation particulière</a:t>
            </a:r>
          </a:p>
          <a:p>
            <a:r>
              <a:rPr lang="fr-FR" sz="1600" dirty="0"/>
              <a:t>N501Y, E484K, L452R…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2400" dirty="0"/>
              <a:t>Jusque mai 2021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C03BF4-8D71-45B0-8337-69D6688BA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66" y="1836524"/>
            <a:ext cx="2256606" cy="22092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8F8AB4-2C38-4A83-88E8-19B7F2C69572}"/>
              </a:ext>
            </a:extLst>
          </p:cNvPr>
          <p:cNvSpPr/>
          <p:nvPr/>
        </p:nvSpPr>
        <p:spPr>
          <a:xfrm>
            <a:off x="1116186" y="4526695"/>
            <a:ext cx="876692" cy="1572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RT-PCR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713CD-9447-442C-9ECE-B726DB053F86}"/>
              </a:ext>
            </a:extLst>
          </p:cNvPr>
          <p:cNvSpPr/>
          <p:nvPr/>
        </p:nvSpPr>
        <p:spPr>
          <a:xfrm>
            <a:off x="2386269" y="4542990"/>
            <a:ext cx="1381109" cy="1572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Screening </a:t>
            </a:r>
            <a:r>
              <a:rPr lang="fr-FR" sz="1200" dirty="0" err="1">
                <a:solidFill>
                  <a:schemeClr val="tx1"/>
                </a:solidFill>
              </a:rPr>
              <a:t>PCRs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Del 69/70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N501Y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E484K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2DF7A-D0F1-4897-A82E-289F611B1C58}"/>
              </a:ext>
            </a:extLst>
          </p:cNvPr>
          <p:cNvSpPr/>
          <p:nvPr/>
        </p:nvSpPr>
        <p:spPr>
          <a:xfrm>
            <a:off x="4306484" y="4531036"/>
            <a:ext cx="2017925" cy="714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Del 69/70 Pos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N501Y Pos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E484K </a:t>
            </a:r>
            <a:r>
              <a:rPr lang="fr-FR" sz="1200" dirty="0" err="1">
                <a:solidFill>
                  <a:schemeClr val="tx1"/>
                </a:solidFill>
              </a:rPr>
              <a:t>Neg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F598D-F821-4C7A-A833-E1142FF27629}"/>
              </a:ext>
            </a:extLst>
          </p:cNvPr>
          <p:cNvSpPr/>
          <p:nvPr/>
        </p:nvSpPr>
        <p:spPr>
          <a:xfrm>
            <a:off x="6749590" y="4526695"/>
            <a:ext cx="2017925" cy="7490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Variant ALPHA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92076-9CBF-45CA-A3BA-3676A1876FE1}"/>
              </a:ext>
            </a:extLst>
          </p:cNvPr>
          <p:cNvSpPr/>
          <p:nvPr/>
        </p:nvSpPr>
        <p:spPr>
          <a:xfrm>
            <a:off x="4288028" y="5383898"/>
            <a:ext cx="2017925" cy="714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Autre profil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0FB5BB-663B-4C34-AD79-4777F1F98022}"/>
              </a:ext>
            </a:extLst>
          </p:cNvPr>
          <p:cNvSpPr/>
          <p:nvPr/>
        </p:nvSpPr>
        <p:spPr>
          <a:xfrm>
            <a:off x="6754773" y="5383898"/>
            <a:ext cx="2017925" cy="714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Séquençage complet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8DFB85AF-1C6E-4C5C-BE95-99C02A743618}"/>
              </a:ext>
            </a:extLst>
          </p:cNvPr>
          <p:cNvSpPr/>
          <p:nvPr/>
        </p:nvSpPr>
        <p:spPr>
          <a:xfrm>
            <a:off x="1992878" y="5162910"/>
            <a:ext cx="478801" cy="40310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365DDC34-D007-41E4-BC8B-2DF71E7304B9}"/>
              </a:ext>
            </a:extLst>
          </p:cNvPr>
          <p:cNvSpPr/>
          <p:nvPr/>
        </p:nvSpPr>
        <p:spPr>
          <a:xfrm>
            <a:off x="3762895" y="4809448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244E4050-1B41-49A8-91BA-EFC02D22E3F0}"/>
              </a:ext>
            </a:extLst>
          </p:cNvPr>
          <p:cNvSpPr/>
          <p:nvPr/>
        </p:nvSpPr>
        <p:spPr>
          <a:xfrm>
            <a:off x="3753293" y="5650239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B4BE6ADB-2386-4649-981D-80FC57993A27}"/>
              </a:ext>
            </a:extLst>
          </p:cNvPr>
          <p:cNvSpPr/>
          <p:nvPr/>
        </p:nvSpPr>
        <p:spPr>
          <a:xfrm>
            <a:off x="6324409" y="4809447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6383D675-A261-4948-A610-8232282657D8}"/>
              </a:ext>
            </a:extLst>
          </p:cNvPr>
          <p:cNvSpPr/>
          <p:nvPr/>
        </p:nvSpPr>
        <p:spPr>
          <a:xfrm>
            <a:off x="6305953" y="5624285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7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E8FE1-0546-419B-A95B-4328DEF9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Détection et suivi des variants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9BD5B-43AA-42E7-BA67-E3C6E1B8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602"/>
          </a:xfrm>
        </p:spPr>
        <p:txBody>
          <a:bodyPr>
            <a:normAutofit/>
          </a:bodyPr>
          <a:lstStyle/>
          <a:p>
            <a:r>
              <a:rPr lang="fr-FR" sz="2400" dirty="0"/>
              <a:t>Depuis juin 2021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Enquête Flash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500" dirty="0"/>
              <a:t>Détecter l’émergence de variants présentant des mutations susceptibles d’avoir des conséquences sur la transmissibilité, la virulence ou l’échappement immunitaire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500" b="0" dirty="0">
                <a:effectLst/>
              </a:rPr>
              <a:t>Les données générées par les Enquêtes Flash sont destinées à enrichir la surveillance de la COVID-19, à contribuer aux </a:t>
            </a:r>
            <a:r>
              <a:rPr lang="fr-FR" sz="1500" b="0" strike="noStrike" dirty="0">
                <a:effectLst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analyses de risque</a:t>
            </a:r>
            <a:r>
              <a:rPr lang="fr-FR" sz="1500" b="0" dirty="0">
                <a:effectLst/>
              </a:rPr>
              <a:t> permettant de caractériser et classer les différents variants circulant en France. </a:t>
            </a:r>
            <a:endParaRPr lang="fr-FR" sz="1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F8AB4-2C38-4A83-88E8-19B7F2C69572}"/>
              </a:ext>
            </a:extLst>
          </p:cNvPr>
          <p:cNvSpPr/>
          <p:nvPr/>
        </p:nvSpPr>
        <p:spPr>
          <a:xfrm>
            <a:off x="1116186" y="2559611"/>
            <a:ext cx="876692" cy="1572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RT-PCR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713CD-9447-442C-9ECE-B726DB053F86}"/>
              </a:ext>
            </a:extLst>
          </p:cNvPr>
          <p:cNvSpPr/>
          <p:nvPr/>
        </p:nvSpPr>
        <p:spPr>
          <a:xfrm>
            <a:off x="2471679" y="2559610"/>
            <a:ext cx="1381109" cy="1572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Screening </a:t>
            </a:r>
            <a:r>
              <a:rPr lang="fr-FR" sz="1200" dirty="0" err="1">
                <a:solidFill>
                  <a:schemeClr val="tx1"/>
                </a:solidFill>
              </a:rPr>
              <a:t>PCRs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L452R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E484K/Q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2DF7A-D0F1-4897-A82E-289F611B1C58}"/>
              </a:ext>
            </a:extLst>
          </p:cNvPr>
          <p:cNvSpPr/>
          <p:nvPr/>
        </p:nvSpPr>
        <p:spPr>
          <a:xfrm>
            <a:off x="4343535" y="2558765"/>
            <a:ext cx="1981850" cy="369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L452R Pos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8DFB85AF-1C6E-4C5C-BE95-99C02A743618}"/>
              </a:ext>
            </a:extLst>
          </p:cNvPr>
          <p:cNvSpPr/>
          <p:nvPr/>
        </p:nvSpPr>
        <p:spPr>
          <a:xfrm>
            <a:off x="1992878" y="3144423"/>
            <a:ext cx="478801" cy="40310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B4BE6ADB-2386-4649-981D-80FC57993A27}"/>
              </a:ext>
            </a:extLst>
          </p:cNvPr>
          <p:cNvSpPr/>
          <p:nvPr/>
        </p:nvSpPr>
        <p:spPr>
          <a:xfrm>
            <a:off x="3852788" y="2652415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2B99EE-9147-456E-A934-4263CB53FF48}"/>
              </a:ext>
            </a:extLst>
          </p:cNvPr>
          <p:cNvSpPr/>
          <p:nvPr/>
        </p:nvSpPr>
        <p:spPr>
          <a:xfrm>
            <a:off x="4343535" y="3149534"/>
            <a:ext cx="1981850" cy="369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L452R </a:t>
            </a:r>
            <a:r>
              <a:rPr lang="fr-FR" sz="1200" dirty="0" err="1">
                <a:solidFill>
                  <a:schemeClr val="tx1"/>
                </a:solidFill>
              </a:rPr>
              <a:t>Neg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A38910-FACC-4C2E-ABA8-F24A7A31269E}"/>
              </a:ext>
            </a:extLst>
          </p:cNvPr>
          <p:cNvSpPr/>
          <p:nvPr/>
        </p:nvSpPr>
        <p:spPr>
          <a:xfrm>
            <a:off x="4354763" y="3691896"/>
            <a:ext cx="1981850" cy="4136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E484K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3035C7E1-8E1D-401C-9FC9-92E6662CD363}"/>
              </a:ext>
            </a:extLst>
          </p:cNvPr>
          <p:cNvSpPr/>
          <p:nvPr/>
        </p:nvSpPr>
        <p:spPr>
          <a:xfrm>
            <a:off x="3852788" y="3211846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2D03F72F-5ACC-44A2-A605-00AA25F6F75F}"/>
              </a:ext>
            </a:extLst>
          </p:cNvPr>
          <p:cNvSpPr/>
          <p:nvPr/>
        </p:nvSpPr>
        <p:spPr>
          <a:xfrm>
            <a:off x="3852788" y="3783155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7F47E8-2D8E-48A9-A3F2-B0CAB4ECE3BF}"/>
              </a:ext>
            </a:extLst>
          </p:cNvPr>
          <p:cNvSpPr/>
          <p:nvPr/>
        </p:nvSpPr>
        <p:spPr>
          <a:xfrm>
            <a:off x="6853965" y="2541876"/>
            <a:ext cx="2063792" cy="432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Delta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1B5E43-44DC-4EF9-B425-192973B97BDD}"/>
              </a:ext>
            </a:extLst>
          </p:cNvPr>
          <p:cNvSpPr/>
          <p:nvPr/>
        </p:nvSpPr>
        <p:spPr>
          <a:xfrm>
            <a:off x="6853964" y="3144423"/>
            <a:ext cx="2063793" cy="412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Séquençage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35168E-8389-40EC-B4F6-FF7BF1F56237}"/>
              </a:ext>
            </a:extLst>
          </p:cNvPr>
          <p:cNvSpPr/>
          <p:nvPr/>
        </p:nvSpPr>
        <p:spPr>
          <a:xfrm>
            <a:off x="6867482" y="3691896"/>
            <a:ext cx="2050276" cy="4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B, y, résistance</a:t>
            </a: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3985857A-F109-46B1-A911-F26106194763}"/>
              </a:ext>
            </a:extLst>
          </p:cNvPr>
          <p:cNvSpPr/>
          <p:nvPr/>
        </p:nvSpPr>
        <p:spPr>
          <a:xfrm>
            <a:off x="6325385" y="3211846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16555A6D-4FCF-4ED8-A19C-C8E069DE452D}"/>
              </a:ext>
            </a:extLst>
          </p:cNvPr>
          <p:cNvSpPr/>
          <p:nvPr/>
        </p:nvSpPr>
        <p:spPr>
          <a:xfrm>
            <a:off x="6325385" y="2626170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1FFF56CA-897E-4B77-A3D8-8D4B36149226}"/>
              </a:ext>
            </a:extLst>
          </p:cNvPr>
          <p:cNvSpPr/>
          <p:nvPr/>
        </p:nvSpPr>
        <p:spPr>
          <a:xfrm>
            <a:off x="6320973" y="3774989"/>
            <a:ext cx="661998" cy="245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423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variant DELTA : le dernier variant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Les mutations sont des phénomènes naturels d’évolution des coronavirus </a:t>
            </a:r>
          </a:p>
          <a:p>
            <a:endParaRPr lang="fr-FR" sz="2400" dirty="0"/>
          </a:p>
          <a:p>
            <a:r>
              <a:rPr lang="fr-FR" sz="2400" dirty="0"/>
              <a:t>Plus le SARS-CoV-2 circulera dans la population, plus il y aura de variants</a:t>
            </a:r>
          </a:p>
          <a:p>
            <a:endParaRPr lang="fr-FR" sz="2400" dirty="0"/>
          </a:p>
          <a:p>
            <a:r>
              <a:rPr lang="fr-FR" sz="2400" dirty="0"/>
              <a:t>Arrive dans toute émergence virale respiratoire et pourrait durer encore quelques années </a:t>
            </a:r>
          </a:p>
          <a:p>
            <a:endParaRPr lang="fr-FR" sz="2400" dirty="0"/>
          </a:p>
          <a:p>
            <a:r>
              <a:rPr lang="fr-FR" sz="2400" dirty="0"/>
              <a:t>Nécessaire surveillance et caractérisation des mutations </a:t>
            </a:r>
          </a:p>
          <a:p>
            <a:endParaRPr lang="fr-FR" sz="2400" dirty="0"/>
          </a:p>
          <a:p>
            <a:r>
              <a:rPr lang="fr-FR" sz="2400" dirty="0"/>
              <a:t>Il faut un accès large à la vaccination et des mesures contrôle associées pour pouvoir contrôler dans la durée, limiter les décès</a:t>
            </a:r>
          </a:p>
        </p:txBody>
      </p:sp>
    </p:spTree>
    <p:extLst>
      <p:ext uri="{BB962C8B-B14F-4D97-AF65-F5344CB8AC3E}">
        <p14:creationId xmlns:p14="http://schemas.microsoft.com/office/powerpoint/2010/main" val="6987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matériel&#10;&#10;Description générée automatiquement">
            <a:extLst>
              <a:ext uri="{FF2B5EF4-FFF2-40B4-BE49-F238E27FC236}">
                <a16:creationId xmlns:a16="http://schemas.microsoft.com/office/drawing/2014/main" id="{1B83E4DA-24CE-4F0F-9619-1FD8EF531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15" y="662992"/>
            <a:ext cx="9673470" cy="5532016"/>
          </a:xfrm>
        </p:spPr>
      </p:pic>
    </p:spTree>
    <p:extLst>
      <p:ext uri="{BB962C8B-B14F-4D97-AF65-F5344CB8AC3E}">
        <p14:creationId xmlns:p14="http://schemas.microsoft.com/office/powerpoint/2010/main" val="9262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 : une poignée de mutations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Arbre phylogénétique fin décembre 2020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8" y="2431252"/>
            <a:ext cx="7259063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FCD5F-A866-4CC4-9EF5-FA06D42C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virus qui se répand plus vite qu’il ne mute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9CCCE2-966E-4F4A-9CAC-BC5BE8A0FAE7}"/>
              </a:ext>
            </a:extLst>
          </p:cNvPr>
          <p:cNvSpPr txBox="1"/>
          <p:nvPr/>
        </p:nvSpPr>
        <p:spPr>
          <a:xfrm>
            <a:off x="1098846" y="3736664"/>
            <a:ext cx="281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SARS-CoV-2 évolue lentement …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2x plus lentement que le virus de la grippe 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4x plus lentement que le VIH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40" y="1838435"/>
            <a:ext cx="7449590" cy="4344006"/>
          </a:xfrm>
        </p:spPr>
      </p:pic>
    </p:spTree>
    <p:extLst>
      <p:ext uri="{BB962C8B-B14F-4D97-AF65-F5344CB8AC3E}">
        <p14:creationId xmlns:p14="http://schemas.microsoft.com/office/powerpoint/2010/main" val="2929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FCD5F-A866-4CC4-9EF5-FA06D42C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virus qui se répand plus vite qu’il ne mute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42ACB51-ABB4-4F17-8381-32C6E8CDD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43" y="1835052"/>
            <a:ext cx="7443660" cy="4351338"/>
          </a:xfr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A201F4-6D36-4642-A2B3-91F630C01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7" y="3179545"/>
            <a:ext cx="4531764" cy="10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D614G : </a:t>
            </a:r>
            <a:r>
              <a:rPr lang="fr-FR" sz="3200" dirty="0"/>
              <a:t>MUTATION SUR LA GLYCOPROTEINE 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04" y="2538062"/>
            <a:ext cx="4804496" cy="2276476"/>
          </a:xfrm>
        </p:spPr>
      </p:pic>
      <p:sp>
        <p:nvSpPr>
          <p:cNvPr id="6" name="ZoneTexte 5"/>
          <p:cNvSpPr txBox="1"/>
          <p:nvPr/>
        </p:nvSpPr>
        <p:spPr>
          <a:xfrm>
            <a:off x="10611118" y="6547104"/>
            <a:ext cx="15808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Korbert</a:t>
            </a:r>
            <a:r>
              <a:rPr lang="fr-FR" sz="900" dirty="0"/>
              <a:t> B et al. </a:t>
            </a:r>
            <a:r>
              <a:rPr lang="fr-FR" sz="900" dirty="0" err="1"/>
              <a:t>Cell</a:t>
            </a:r>
            <a:r>
              <a:rPr lang="fr-FR" sz="900" dirty="0"/>
              <a:t>. </a:t>
            </a:r>
            <a:r>
              <a:rPr lang="fr-FR" sz="900" dirty="0" err="1"/>
              <a:t>Aug</a:t>
            </a:r>
            <a:r>
              <a:rPr lang="fr-FR" sz="900" dirty="0"/>
              <a:t> 2020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3091BC-FC03-474C-9AF5-6DEDB81E1D9F}"/>
              </a:ext>
            </a:extLst>
          </p:cNvPr>
          <p:cNvSpPr txBox="1"/>
          <p:nvPr/>
        </p:nvSpPr>
        <p:spPr>
          <a:xfrm>
            <a:off x="6853286" y="2538062"/>
            <a:ext cx="480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Apparition d’une mutation en position 614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Acide aspartique (D) remplacé par Glycine (G) </a:t>
            </a:r>
          </a:p>
          <a:p>
            <a:r>
              <a:rPr lang="fr-FR" dirty="0"/>
              <a:t>     = D614G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Mutant D614G devient progressivement majoritaire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Conséquences de la mutation D614G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63" y="1673352"/>
            <a:ext cx="3639058" cy="1724266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3632019"/>
            <a:ext cx="2605594" cy="27807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563359" y="6552676"/>
            <a:ext cx="15808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Korbert</a:t>
            </a:r>
            <a:r>
              <a:rPr lang="fr-FR" sz="900" dirty="0"/>
              <a:t> B et al. </a:t>
            </a:r>
            <a:r>
              <a:rPr lang="fr-FR" sz="900" dirty="0" err="1"/>
              <a:t>Cell</a:t>
            </a:r>
            <a:r>
              <a:rPr lang="fr-FR" sz="900" dirty="0"/>
              <a:t>. </a:t>
            </a:r>
            <a:r>
              <a:rPr lang="fr-FR" sz="900" dirty="0" err="1"/>
              <a:t>Aug</a:t>
            </a:r>
            <a:r>
              <a:rPr lang="fr-FR" sz="900" dirty="0"/>
              <a:t> 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C0247D-C92A-468F-9156-C5C5C57916E5}"/>
              </a:ext>
            </a:extLst>
          </p:cNvPr>
          <p:cNvSpPr txBox="1"/>
          <p:nvPr/>
        </p:nvSpPr>
        <p:spPr>
          <a:xfrm>
            <a:off x="697584" y="4468306"/>
            <a:ext cx="2237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Chez les patients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Naso-pharynx : Charge virale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endParaRPr lang="fr-FR" sz="1200" i="1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28F243F-0A85-4820-BC91-BCF39A5827E5}"/>
              </a:ext>
            </a:extLst>
          </p:cNvPr>
          <p:cNvCxnSpPr>
            <a:cxnSpLocks/>
          </p:cNvCxnSpPr>
          <p:nvPr/>
        </p:nvCxnSpPr>
        <p:spPr>
          <a:xfrm flipV="1">
            <a:off x="2818614" y="4641732"/>
            <a:ext cx="0" cy="213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Conséquences de la mutation D614G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63" y="1673352"/>
            <a:ext cx="3639058" cy="1724266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3632019"/>
            <a:ext cx="2605594" cy="27807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7" y="3875340"/>
            <a:ext cx="4741841" cy="24431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563359" y="6522508"/>
            <a:ext cx="15808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Korbert</a:t>
            </a:r>
            <a:r>
              <a:rPr lang="fr-FR" sz="900" dirty="0"/>
              <a:t> B et al. </a:t>
            </a:r>
            <a:r>
              <a:rPr lang="fr-FR" sz="900" dirty="0" err="1"/>
              <a:t>Cell</a:t>
            </a:r>
            <a:r>
              <a:rPr lang="fr-FR" sz="900" dirty="0"/>
              <a:t>. </a:t>
            </a:r>
            <a:r>
              <a:rPr lang="fr-FR" sz="900" dirty="0" err="1"/>
              <a:t>Aug</a:t>
            </a:r>
            <a:r>
              <a:rPr lang="fr-FR" sz="900" dirty="0"/>
              <a:t>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46190C-2ED9-4739-A8B5-00441A9CFEDC}"/>
              </a:ext>
            </a:extLst>
          </p:cNvPr>
          <p:cNvSpPr txBox="1"/>
          <p:nvPr/>
        </p:nvSpPr>
        <p:spPr>
          <a:xfrm>
            <a:off x="332107" y="4845378"/>
            <a:ext cx="2237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Chez les patients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Naso-pharynx : Charge virale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endParaRPr lang="fr-FR" sz="1200" i="1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0D3F348-4A65-4C3F-A7FB-D397C5399469}"/>
              </a:ext>
            </a:extLst>
          </p:cNvPr>
          <p:cNvCxnSpPr>
            <a:cxnSpLocks/>
          </p:cNvCxnSpPr>
          <p:nvPr/>
        </p:nvCxnSpPr>
        <p:spPr>
          <a:xfrm flipV="1">
            <a:off x="2422688" y="5009377"/>
            <a:ext cx="0" cy="213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EBD620E-D5A2-4372-B61C-99DF42AEACD5}"/>
              </a:ext>
            </a:extLst>
          </p:cNvPr>
          <p:cNvSpPr txBox="1"/>
          <p:nvPr/>
        </p:nvSpPr>
        <p:spPr>
          <a:xfrm>
            <a:off x="10307488" y="4845378"/>
            <a:ext cx="158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Affinité pour le récepteur ACE2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9BE6794-0941-44A6-880F-CCE7CDBBF50F}"/>
              </a:ext>
            </a:extLst>
          </p:cNvPr>
          <p:cNvCxnSpPr>
            <a:cxnSpLocks/>
          </p:cNvCxnSpPr>
          <p:nvPr/>
        </p:nvCxnSpPr>
        <p:spPr>
          <a:xfrm flipV="1">
            <a:off x="11467146" y="4993770"/>
            <a:ext cx="0" cy="213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1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Moteur de ces évolutions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Deux moteurs principaux à ces évolutions 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Adaptation au nouvel hôte 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Spike D614G,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Spike N501Y, 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…</a:t>
            </a:r>
          </a:p>
          <a:p>
            <a:endParaRPr lang="fr-FR" dirty="0"/>
          </a:p>
          <a:p>
            <a:r>
              <a:rPr lang="fr-FR" dirty="0"/>
              <a:t>Echappement immunitaire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Spike E484K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56" y="3267416"/>
            <a:ext cx="3791479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728</Words>
  <Application>Microsoft Office PowerPoint</Application>
  <PresentationFormat>Grand écran</PresentationFormat>
  <Paragraphs>154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Thème Office</vt:lpstr>
      <vt:lpstr>Variants du SARS-CoV-2 : Epidémiologie moléculaire et diagnostic biologique </vt:lpstr>
      <vt:lpstr>Présentation PowerPoint</vt:lpstr>
      <vt:lpstr>2020 : une poignée de mutations </vt:lpstr>
      <vt:lpstr>Un virus qui se répand plus vite qu’il ne mute </vt:lpstr>
      <vt:lpstr>Un virus qui se répand plus vite qu’il ne mute </vt:lpstr>
      <vt:lpstr>D614G : MUTATION SUR LA GLYCOPROTEINE S</vt:lpstr>
      <vt:lpstr>Conséquences de la mutation D614G </vt:lpstr>
      <vt:lpstr>Conséquences de la mutation D614G </vt:lpstr>
      <vt:lpstr>Moteur de ces évolutions</vt:lpstr>
      <vt:lpstr>Nouveaux variants ! Mutations N501Y E484K L452R</vt:lpstr>
      <vt:lpstr>Caractéristiques des variants préoccupants (VOC)</vt:lpstr>
      <vt:lpstr>Spike et récepteur ACE2</vt:lpstr>
      <vt:lpstr>Impact des principales mutations observées :</vt:lpstr>
      <vt:lpstr>Le variant indien – Delta (B.1.617.2)</vt:lpstr>
      <vt:lpstr>Présentation PowerPoint</vt:lpstr>
      <vt:lpstr>Détection et suivi des variants</vt:lpstr>
      <vt:lpstr>Un effort de partage sans précédent</vt:lpstr>
      <vt:lpstr>Un effort de partage sans précédent</vt:lpstr>
      <vt:lpstr>Un effort de partage sans précédent</vt:lpstr>
      <vt:lpstr>Un effort de partage sans précédent </vt:lpstr>
      <vt:lpstr>Un effort de partage sans précédent </vt:lpstr>
      <vt:lpstr>Détection et suivi des variants</vt:lpstr>
      <vt:lpstr>Détection et suivi des variants</vt:lpstr>
      <vt:lpstr>Le variant DELTA : le dernier variant ? 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CHAGHOURI Amal</dc:creator>
  <cp:lastModifiedBy>PRUDENT Didier</cp:lastModifiedBy>
  <cp:revision>72</cp:revision>
  <dcterms:created xsi:type="dcterms:W3CDTF">2021-11-08T11:08:31Z</dcterms:created>
  <dcterms:modified xsi:type="dcterms:W3CDTF">2021-11-18T15:58:40Z</dcterms:modified>
</cp:coreProperties>
</file>