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00" r:id="rId1"/>
  </p:sldMasterIdLst>
  <p:notesMasterIdLst>
    <p:notesMasterId r:id="rId29"/>
  </p:notesMasterIdLst>
  <p:sldIdLst>
    <p:sldId id="256" r:id="rId2"/>
    <p:sldId id="260" r:id="rId3"/>
    <p:sldId id="262" r:id="rId4"/>
    <p:sldId id="288" r:id="rId5"/>
    <p:sldId id="291" r:id="rId6"/>
    <p:sldId id="265" r:id="rId7"/>
    <p:sldId id="261" r:id="rId8"/>
    <p:sldId id="290" r:id="rId9"/>
    <p:sldId id="289" r:id="rId10"/>
    <p:sldId id="293" r:id="rId11"/>
    <p:sldId id="270" r:id="rId12"/>
    <p:sldId id="294" r:id="rId13"/>
    <p:sldId id="298" r:id="rId14"/>
    <p:sldId id="268" r:id="rId15"/>
    <p:sldId id="299" r:id="rId16"/>
    <p:sldId id="295" r:id="rId17"/>
    <p:sldId id="269" r:id="rId18"/>
    <p:sldId id="296" r:id="rId19"/>
    <p:sldId id="271" r:id="rId20"/>
    <p:sldId id="272" r:id="rId21"/>
    <p:sldId id="297" r:id="rId22"/>
    <p:sldId id="273" r:id="rId23"/>
    <p:sldId id="301" r:id="rId24"/>
    <p:sldId id="292" r:id="rId25"/>
    <p:sldId id="274" r:id="rId26"/>
    <p:sldId id="281" r:id="rId27"/>
    <p:sldId id="300" r:id="rId28"/>
  </p:sldIdLst>
  <p:sldSz cx="9144000" cy="6858000" type="screen4x3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59882" autoAdjust="0"/>
  </p:normalViewPr>
  <p:slideViewPr>
    <p:cSldViewPr>
      <p:cViewPr varScale="1">
        <p:scale>
          <a:sx n="61" d="100"/>
          <a:sy n="61" d="100"/>
        </p:scale>
        <p:origin x="46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3275847\Desktop\SUIVI%20POS%20et%20activit&#23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87106207129226E-2"/>
          <c:y val="0.1448881239242685"/>
          <c:w val="0.94861341590889825"/>
          <c:h val="0.665099638552783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ACTIVITE!$A$5</c:f>
              <c:strCache>
                <c:ptCount val="1"/>
                <c:pt idx="0">
                  <c:v>PBR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ACTIVITE!$B$2:$SS$2</c:f>
              <c:numCache>
                <c:formatCode>[$-40C]d\-mmm;@</c:formatCode>
                <c:ptCount val="512"/>
                <c:pt idx="0">
                  <c:v>43888</c:v>
                </c:pt>
                <c:pt idx="1">
                  <c:v>43892</c:v>
                </c:pt>
                <c:pt idx="2">
                  <c:v>43893</c:v>
                </c:pt>
                <c:pt idx="3">
                  <c:v>43894</c:v>
                </c:pt>
                <c:pt idx="4">
                  <c:v>43895</c:v>
                </c:pt>
                <c:pt idx="5">
                  <c:v>43896</c:v>
                </c:pt>
                <c:pt idx="6">
                  <c:v>43897</c:v>
                </c:pt>
                <c:pt idx="7">
                  <c:v>43899</c:v>
                </c:pt>
                <c:pt idx="8">
                  <c:v>43900</c:v>
                </c:pt>
                <c:pt idx="9">
                  <c:v>43901</c:v>
                </c:pt>
                <c:pt idx="10">
                  <c:v>43902</c:v>
                </c:pt>
                <c:pt idx="11">
                  <c:v>43903</c:v>
                </c:pt>
                <c:pt idx="12">
                  <c:v>43904</c:v>
                </c:pt>
                <c:pt idx="13">
                  <c:v>43905</c:v>
                </c:pt>
                <c:pt idx="14">
                  <c:v>43906</c:v>
                </c:pt>
                <c:pt idx="15">
                  <c:v>43907</c:v>
                </c:pt>
                <c:pt idx="16">
                  <c:v>43908</c:v>
                </c:pt>
                <c:pt idx="17">
                  <c:v>43909</c:v>
                </c:pt>
                <c:pt idx="18">
                  <c:v>43910</c:v>
                </c:pt>
                <c:pt idx="19">
                  <c:v>43911</c:v>
                </c:pt>
                <c:pt idx="20">
                  <c:v>43912</c:v>
                </c:pt>
                <c:pt idx="21">
                  <c:v>43913</c:v>
                </c:pt>
                <c:pt idx="22">
                  <c:v>43914</c:v>
                </c:pt>
                <c:pt idx="23">
                  <c:v>43915</c:v>
                </c:pt>
                <c:pt idx="24">
                  <c:v>43916</c:v>
                </c:pt>
                <c:pt idx="25">
                  <c:v>43917</c:v>
                </c:pt>
                <c:pt idx="26">
                  <c:v>43918</c:v>
                </c:pt>
                <c:pt idx="27">
                  <c:v>43919</c:v>
                </c:pt>
                <c:pt idx="28">
                  <c:v>43920</c:v>
                </c:pt>
                <c:pt idx="29">
                  <c:v>43921</c:v>
                </c:pt>
                <c:pt idx="30">
                  <c:v>43922</c:v>
                </c:pt>
                <c:pt idx="31">
                  <c:v>43923</c:v>
                </c:pt>
                <c:pt idx="32">
                  <c:v>43924</c:v>
                </c:pt>
                <c:pt idx="33">
                  <c:v>43925</c:v>
                </c:pt>
                <c:pt idx="34">
                  <c:v>43926</c:v>
                </c:pt>
                <c:pt idx="35">
                  <c:v>43927</c:v>
                </c:pt>
                <c:pt idx="36">
                  <c:v>43928</c:v>
                </c:pt>
                <c:pt idx="37">
                  <c:v>43929</c:v>
                </c:pt>
                <c:pt idx="38">
                  <c:v>43930</c:v>
                </c:pt>
                <c:pt idx="39">
                  <c:v>43931</c:v>
                </c:pt>
                <c:pt idx="40">
                  <c:v>43932</c:v>
                </c:pt>
                <c:pt idx="41">
                  <c:v>43933</c:v>
                </c:pt>
                <c:pt idx="42">
                  <c:v>43934</c:v>
                </c:pt>
                <c:pt idx="43">
                  <c:v>43935</c:v>
                </c:pt>
                <c:pt idx="44">
                  <c:v>43936</c:v>
                </c:pt>
                <c:pt idx="45">
                  <c:v>43937</c:v>
                </c:pt>
                <c:pt idx="46">
                  <c:v>43938</c:v>
                </c:pt>
                <c:pt idx="47">
                  <c:v>43939</c:v>
                </c:pt>
                <c:pt idx="48">
                  <c:v>43940</c:v>
                </c:pt>
                <c:pt idx="49">
                  <c:v>43941</c:v>
                </c:pt>
                <c:pt idx="50">
                  <c:v>43942</c:v>
                </c:pt>
                <c:pt idx="51">
                  <c:v>43943</c:v>
                </c:pt>
                <c:pt idx="52">
                  <c:v>43944</c:v>
                </c:pt>
                <c:pt idx="53">
                  <c:v>43945</c:v>
                </c:pt>
                <c:pt idx="54">
                  <c:v>43946</c:v>
                </c:pt>
                <c:pt idx="55">
                  <c:v>43947</c:v>
                </c:pt>
                <c:pt idx="56">
                  <c:v>43948</c:v>
                </c:pt>
                <c:pt idx="57">
                  <c:v>43949</c:v>
                </c:pt>
                <c:pt idx="58">
                  <c:v>43950</c:v>
                </c:pt>
                <c:pt idx="59">
                  <c:v>43951</c:v>
                </c:pt>
                <c:pt idx="60">
                  <c:v>43952</c:v>
                </c:pt>
                <c:pt idx="61">
                  <c:v>43953</c:v>
                </c:pt>
                <c:pt idx="62">
                  <c:v>43954</c:v>
                </c:pt>
                <c:pt idx="63">
                  <c:v>43955</c:v>
                </c:pt>
                <c:pt idx="64">
                  <c:v>43956</c:v>
                </c:pt>
                <c:pt idx="65">
                  <c:v>43957</c:v>
                </c:pt>
                <c:pt idx="66">
                  <c:v>43958</c:v>
                </c:pt>
                <c:pt idx="67">
                  <c:v>43959</c:v>
                </c:pt>
                <c:pt idx="68">
                  <c:v>43960</c:v>
                </c:pt>
                <c:pt idx="69">
                  <c:v>43961</c:v>
                </c:pt>
                <c:pt idx="70">
                  <c:v>43962</c:v>
                </c:pt>
                <c:pt idx="71">
                  <c:v>43963</c:v>
                </c:pt>
                <c:pt idx="72">
                  <c:v>43964</c:v>
                </c:pt>
                <c:pt idx="73">
                  <c:v>43965</c:v>
                </c:pt>
                <c:pt idx="74">
                  <c:v>43966</c:v>
                </c:pt>
                <c:pt idx="75">
                  <c:v>43967</c:v>
                </c:pt>
                <c:pt idx="76">
                  <c:v>43968</c:v>
                </c:pt>
                <c:pt idx="77">
                  <c:v>43969</c:v>
                </c:pt>
                <c:pt idx="78">
                  <c:v>43970</c:v>
                </c:pt>
                <c:pt idx="79">
                  <c:v>43971</c:v>
                </c:pt>
                <c:pt idx="80">
                  <c:v>43972</c:v>
                </c:pt>
                <c:pt idx="81">
                  <c:v>43973</c:v>
                </c:pt>
                <c:pt idx="82">
                  <c:v>43974</c:v>
                </c:pt>
                <c:pt idx="83">
                  <c:v>43975</c:v>
                </c:pt>
                <c:pt idx="84">
                  <c:v>43976</c:v>
                </c:pt>
                <c:pt idx="85">
                  <c:v>43977</c:v>
                </c:pt>
                <c:pt idx="86">
                  <c:v>43978</c:v>
                </c:pt>
                <c:pt idx="87">
                  <c:v>43979</c:v>
                </c:pt>
                <c:pt idx="88">
                  <c:v>43980</c:v>
                </c:pt>
                <c:pt idx="89">
                  <c:v>43981</c:v>
                </c:pt>
                <c:pt idx="90">
                  <c:v>43982</c:v>
                </c:pt>
                <c:pt idx="91">
                  <c:v>43983</c:v>
                </c:pt>
                <c:pt idx="92">
                  <c:v>43984</c:v>
                </c:pt>
                <c:pt idx="93">
                  <c:v>43985</c:v>
                </c:pt>
                <c:pt idx="94">
                  <c:v>43986</c:v>
                </c:pt>
                <c:pt idx="95">
                  <c:v>43987</c:v>
                </c:pt>
                <c:pt idx="96">
                  <c:v>43988</c:v>
                </c:pt>
                <c:pt idx="97">
                  <c:v>43989</c:v>
                </c:pt>
                <c:pt idx="98">
                  <c:v>43990</c:v>
                </c:pt>
                <c:pt idx="99">
                  <c:v>43991</c:v>
                </c:pt>
                <c:pt idx="100">
                  <c:v>43992</c:v>
                </c:pt>
                <c:pt idx="101">
                  <c:v>43993</c:v>
                </c:pt>
                <c:pt idx="102">
                  <c:v>43994</c:v>
                </c:pt>
                <c:pt idx="103">
                  <c:v>43995</c:v>
                </c:pt>
                <c:pt idx="104">
                  <c:v>43996</c:v>
                </c:pt>
                <c:pt idx="105">
                  <c:v>43997</c:v>
                </c:pt>
                <c:pt idx="106">
                  <c:v>43998</c:v>
                </c:pt>
                <c:pt idx="107">
                  <c:v>43999</c:v>
                </c:pt>
                <c:pt idx="108">
                  <c:v>44000</c:v>
                </c:pt>
                <c:pt idx="109">
                  <c:v>44001</c:v>
                </c:pt>
                <c:pt idx="110">
                  <c:v>44002</c:v>
                </c:pt>
                <c:pt idx="111">
                  <c:v>44003</c:v>
                </c:pt>
                <c:pt idx="112">
                  <c:v>44004</c:v>
                </c:pt>
                <c:pt idx="113">
                  <c:v>44005</c:v>
                </c:pt>
                <c:pt idx="114">
                  <c:v>44006</c:v>
                </c:pt>
                <c:pt idx="115">
                  <c:v>44007</c:v>
                </c:pt>
                <c:pt idx="116">
                  <c:v>44008</c:v>
                </c:pt>
                <c:pt idx="117">
                  <c:v>44009</c:v>
                </c:pt>
                <c:pt idx="118">
                  <c:v>44010</c:v>
                </c:pt>
                <c:pt idx="119">
                  <c:v>44011</c:v>
                </c:pt>
                <c:pt idx="120">
                  <c:v>44012</c:v>
                </c:pt>
                <c:pt idx="121">
                  <c:v>44013</c:v>
                </c:pt>
                <c:pt idx="122">
                  <c:v>44014</c:v>
                </c:pt>
                <c:pt idx="123">
                  <c:v>44015</c:v>
                </c:pt>
                <c:pt idx="124">
                  <c:v>44016</c:v>
                </c:pt>
                <c:pt idx="125">
                  <c:v>44017</c:v>
                </c:pt>
                <c:pt idx="126">
                  <c:v>44018</c:v>
                </c:pt>
                <c:pt idx="127">
                  <c:v>44019</c:v>
                </c:pt>
                <c:pt idx="128">
                  <c:v>44020</c:v>
                </c:pt>
                <c:pt idx="129">
                  <c:v>44021</c:v>
                </c:pt>
                <c:pt idx="130">
                  <c:v>44022</c:v>
                </c:pt>
                <c:pt idx="131">
                  <c:v>44023</c:v>
                </c:pt>
                <c:pt idx="132">
                  <c:v>44024</c:v>
                </c:pt>
                <c:pt idx="133">
                  <c:v>44025</c:v>
                </c:pt>
                <c:pt idx="134">
                  <c:v>44026</c:v>
                </c:pt>
                <c:pt idx="135">
                  <c:v>44027</c:v>
                </c:pt>
                <c:pt idx="136">
                  <c:v>44028</c:v>
                </c:pt>
                <c:pt idx="137">
                  <c:v>44029</c:v>
                </c:pt>
                <c:pt idx="138">
                  <c:v>44030</c:v>
                </c:pt>
                <c:pt idx="139">
                  <c:v>44031</c:v>
                </c:pt>
                <c:pt idx="140">
                  <c:v>44032</c:v>
                </c:pt>
                <c:pt idx="141">
                  <c:v>44033</c:v>
                </c:pt>
                <c:pt idx="142">
                  <c:v>44034</c:v>
                </c:pt>
                <c:pt idx="143">
                  <c:v>44035</c:v>
                </c:pt>
                <c:pt idx="144">
                  <c:v>44036</c:v>
                </c:pt>
                <c:pt idx="145">
                  <c:v>44037</c:v>
                </c:pt>
                <c:pt idx="146">
                  <c:v>44038</c:v>
                </c:pt>
                <c:pt idx="147">
                  <c:v>44039</c:v>
                </c:pt>
                <c:pt idx="148">
                  <c:v>44040</c:v>
                </c:pt>
                <c:pt idx="149">
                  <c:v>44041</c:v>
                </c:pt>
                <c:pt idx="150">
                  <c:v>44042</c:v>
                </c:pt>
                <c:pt idx="151">
                  <c:v>44043</c:v>
                </c:pt>
                <c:pt idx="152">
                  <c:v>44044</c:v>
                </c:pt>
                <c:pt idx="153">
                  <c:v>44045</c:v>
                </c:pt>
                <c:pt idx="154">
                  <c:v>44046</c:v>
                </c:pt>
                <c:pt idx="155">
                  <c:v>44047</c:v>
                </c:pt>
                <c:pt idx="156">
                  <c:v>44048</c:v>
                </c:pt>
                <c:pt idx="157">
                  <c:v>44049</c:v>
                </c:pt>
                <c:pt idx="158">
                  <c:v>44050</c:v>
                </c:pt>
                <c:pt idx="159">
                  <c:v>44051</c:v>
                </c:pt>
                <c:pt idx="160">
                  <c:v>44052</c:v>
                </c:pt>
                <c:pt idx="161">
                  <c:v>44053</c:v>
                </c:pt>
                <c:pt idx="162">
                  <c:v>44054</c:v>
                </c:pt>
                <c:pt idx="163">
                  <c:v>44055</c:v>
                </c:pt>
                <c:pt idx="164">
                  <c:v>44056</c:v>
                </c:pt>
                <c:pt idx="165">
                  <c:v>44057</c:v>
                </c:pt>
                <c:pt idx="166">
                  <c:v>44058</c:v>
                </c:pt>
                <c:pt idx="167">
                  <c:v>44059</c:v>
                </c:pt>
                <c:pt idx="168">
                  <c:v>44060</c:v>
                </c:pt>
                <c:pt idx="169">
                  <c:v>44061</c:v>
                </c:pt>
                <c:pt idx="170">
                  <c:v>44062</c:v>
                </c:pt>
                <c:pt idx="171">
                  <c:v>44063</c:v>
                </c:pt>
                <c:pt idx="172">
                  <c:v>44064</c:v>
                </c:pt>
                <c:pt idx="173">
                  <c:v>44065</c:v>
                </c:pt>
                <c:pt idx="174">
                  <c:v>44066</c:v>
                </c:pt>
                <c:pt idx="175">
                  <c:v>44067</c:v>
                </c:pt>
                <c:pt idx="176">
                  <c:v>44068</c:v>
                </c:pt>
                <c:pt idx="177">
                  <c:v>44069</c:v>
                </c:pt>
                <c:pt idx="178">
                  <c:v>44070</c:v>
                </c:pt>
                <c:pt idx="179">
                  <c:v>44071</c:v>
                </c:pt>
                <c:pt idx="180">
                  <c:v>44072</c:v>
                </c:pt>
                <c:pt idx="181">
                  <c:v>44073</c:v>
                </c:pt>
                <c:pt idx="182">
                  <c:v>44074</c:v>
                </c:pt>
                <c:pt idx="183">
                  <c:v>44075</c:v>
                </c:pt>
                <c:pt idx="184">
                  <c:v>44076</c:v>
                </c:pt>
                <c:pt idx="185">
                  <c:v>44077</c:v>
                </c:pt>
                <c:pt idx="186">
                  <c:v>44078</c:v>
                </c:pt>
                <c:pt idx="187">
                  <c:v>44079</c:v>
                </c:pt>
                <c:pt idx="188">
                  <c:v>44080</c:v>
                </c:pt>
                <c:pt idx="189">
                  <c:v>44081</c:v>
                </c:pt>
                <c:pt idx="190">
                  <c:v>44082</c:v>
                </c:pt>
                <c:pt idx="191">
                  <c:v>44083</c:v>
                </c:pt>
                <c:pt idx="192">
                  <c:v>44084</c:v>
                </c:pt>
                <c:pt idx="193">
                  <c:v>44085</c:v>
                </c:pt>
                <c:pt idx="194">
                  <c:v>44086</c:v>
                </c:pt>
                <c:pt idx="195">
                  <c:v>44087</c:v>
                </c:pt>
                <c:pt idx="196">
                  <c:v>44088</c:v>
                </c:pt>
                <c:pt idx="197">
                  <c:v>44089</c:v>
                </c:pt>
                <c:pt idx="198">
                  <c:v>44090</c:v>
                </c:pt>
                <c:pt idx="199">
                  <c:v>44091</c:v>
                </c:pt>
                <c:pt idx="200">
                  <c:v>44092</c:v>
                </c:pt>
                <c:pt idx="201">
                  <c:v>44093</c:v>
                </c:pt>
                <c:pt idx="202">
                  <c:v>44094</c:v>
                </c:pt>
                <c:pt idx="203">
                  <c:v>44095</c:v>
                </c:pt>
                <c:pt idx="204">
                  <c:v>44096</c:v>
                </c:pt>
                <c:pt idx="205">
                  <c:v>44097</c:v>
                </c:pt>
                <c:pt idx="206">
                  <c:v>44098</c:v>
                </c:pt>
                <c:pt idx="207">
                  <c:v>44099</c:v>
                </c:pt>
                <c:pt idx="208">
                  <c:v>44100</c:v>
                </c:pt>
                <c:pt idx="209">
                  <c:v>44101</c:v>
                </c:pt>
                <c:pt idx="210">
                  <c:v>44102</c:v>
                </c:pt>
                <c:pt idx="211">
                  <c:v>44103</c:v>
                </c:pt>
                <c:pt idx="212">
                  <c:v>44104</c:v>
                </c:pt>
                <c:pt idx="213">
                  <c:v>44105</c:v>
                </c:pt>
                <c:pt idx="214">
                  <c:v>44106</c:v>
                </c:pt>
                <c:pt idx="215">
                  <c:v>44107</c:v>
                </c:pt>
                <c:pt idx="216">
                  <c:v>44108</c:v>
                </c:pt>
                <c:pt idx="217">
                  <c:v>44109</c:v>
                </c:pt>
                <c:pt idx="218">
                  <c:v>44110</c:v>
                </c:pt>
                <c:pt idx="219">
                  <c:v>44111</c:v>
                </c:pt>
                <c:pt idx="220">
                  <c:v>44112</c:v>
                </c:pt>
                <c:pt idx="221">
                  <c:v>44113</c:v>
                </c:pt>
                <c:pt idx="222">
                  <c:v>44114</c:v>
                </c:pt>
                <c:pt idx="223">
                  <c:v>44115</c:v>
                </c:pt>
                <c:pt idx="224">
                  <c:v>44116</c:v>
                </c:pt>
                <c:pt idx="225">
                  <c:v>44117</c:v>
                </c:pt>
                <c:pt idx="226">
                  <c:v>44118</c:v>
                </c:pt>
                <c:pt idx="227">
                  <c:v>44119</c:v>
                </c:pt>
                <c:pt idx="228">
                  <c:v>44120</c:v>
                </c:pt>
                <c:pt idx="229">
                  <c:v>44121</c:v>
                </c:pt>
                <c:pt idx="230">
                  <c:v>44122</c:v>
                </c:pt>
                <c:pt idx="231">
                  <c:v>44123</c:v>
                </c:pt>
                <c:pt idx="232">
                  <c:v>44124</c:v>
                </c:pt>
                <c:pt idx="233">
                  <c:v>44125</c:v>
                </c:pt>
                <c:pt idx="234">
                  <c:v>44126</c:v>
                </c:pt>
                <c:pt idx="235">
                  <c:v>44127</c:v>
                </c:pt>
                <c:pt idx="236">
                  <c:v>44128</c:v>
                </c:pt>
                <c:pt idx="237">
                  <c:v>44129</c:v>
                </c:pt>
                <c:pt idx="238">
                  <c:v>44130</c:v>
                </c:pt>
                <c:pt idx="239">
                  <c:v>44131</c:v>
                </c:pt>
                <c:pt idx="240">
                  <c:v>44132</c:v>
                </c:pt>
                <c:pt idx="241">
                  <c:v>44133</c:v>
                </c:pt>
                <c:pt idx="242">
                  <c:v>44134</c:v>
                </c:pt>
                <c:pt idx="243">
                  <c:v>44135</c:v>
                </c:pt>
                <c:pt idx="244">
                  <c:v>44136</c:v>
                </c:pt>
                <c:pt idx="245">
                  <c:v>44137</c:v>
                </c:pt>
                <c:pt idx="246">
                  <c:v>44138</c:v>
                </c:pt>
                <c:pt idx="247">
                  <c:v>44139</c:v>
                </c:pt>
                <c:pt idx="248">
                  <c:v>44140</c:v>
                </c:pt>
                <c:pt idx="249">
                  <c:v>44141</c:v>
                </c:pt>
                <c:pt idx="250">
                  <c:v>44142</c:v>
                </c:pt>
                <c:pt idx="251">
                  <c:v>44143</c:v>
                </c:pt>
                <c:pt idx="252">
                  <c:v>44144</c:v>
                </c:pt>
                <c:pt idx="253">
                  <c:v>44145</c:v>
                </c:pt>
                <c:pt idx="254">
                  <c:v>44146</c:v>
                </c:pt>
                <c:pt idx="255">
                  <c:v>44147</c:v>
                </c:pt>
                <c:pt idx="256">
                  <c:v>44148</c:v>
                </c:pt>
                <c:pt idx="257">
                  <c:v>44149</c:v>
                </c:pt>
                <c:pt idx="258">
                  <c:v>44150</c:v>
                </c:pt>
                <c:pt idx="259">
                  <c:v>44151</c:v>
                </c:pt>
                <c:pt idx="260">
                  <c:v>44152</c:v>
                </c:pt>
                <c:pt idx="261">
                  <c:v>44153</c:v>
                </c:pt>
                <c:pt idx="262">
                  <c:v>44154</c:v>
                </c:pt>
                <c:pt idx="263">
                  <c:v>44155</c:v>
                </c:pt>
                <c:pt idx="264">
                  <c:v>44156</c:v>
                </c:pt>
                <c:pt idx="265">
                  <c:v>44157</c:v>
                </c:pt>
                <c:pt idx="266">
                  <c:v>44158</c:v>
                </c:pt>
                <c:pt idx="267">
                  <c:v>44159</c:v>
                </c:pt>
                <c:pt idx="268">
                  <c:v>44160</c:v>
                </c:pt>
                <c:pt idx="269">
                  <c:v>44161</c:v>
                </c:pt>
                <c:pt idx="270">
                  <c:v>44162</c:v>
                </c:pt>
                <c:pt idx="271">
                  <c:v>44163</c:v>
                </c:pt>
                <c:pt idx="272">
                  <c:v>44164</c:v>
                </c:pt>
                <c:pt idx="273">
                  <c:v>44165</c:v>
                </c:pt>
                <c:pt idx="274">
                  <c:v>44166</c:v>
                </c:pt>
                <c:pt idx="275">
                  <c:v>44167</c:v>
                </c:pt>
                <c:pt idx="276">
                  <c:v>44168</c:v>
                </c:pt>
                <c:pt idx="277">
                  <c:v>44169</c:v>
                </c:pt>
                <c:pt idx="278">
                  <c:v>44170</c:v>
                </c:pt>
                <c:pt idx="279">
                  <c:v>44171</c:v>
                </c:pt>
                <c:pt idx="280">
                  <c:v>44172</c:v>
                </c:pt>
                <c:pt idx="281">
                  <c:v>44173</c:v>
                </c:pt>
                <c:pt idx="282">
                  <c:v>44174</c:v>
                </c:pt>
                <c:pt idx="283">
                  <c:v>44175</c:v>
                </c:pt>
                <c:pt idx="284">
                  <c:v>44176</c:v>
                </c:pt>
                <c:pt idx="285">
                  <c:v>44177</c:v>
                </c:pt>
                <c:pt idx="286">
                  <c:v>44178</c:v>
                </c:pt>
                <c:pt idx="287">
                  <c:v>44179</c:v>
                </c:pt>
                <c:pt idx="288">
                  <c:v>44180</c:v>
                </c:pt>
                <c:pt idx="289">
                  <c:v>44181</c:v>
                </c:pt>
                <c:pt idx="290">
                  <c:v>44182</c:v>
                </c:pt>
                <c:pt idx="291">
                  <c:v>44183</c:v>
                </c:pt>
                <c:pt idx="292">
                  <c:v>44184</c:v>
                </c:pt>
                <c:pt idx="293">
                  <c:v>44185</c:v>
                </c:pt>
                <c:pt idx="294">
                  <c:v>44186</c:v>
                </c:pt>
                <c:pt idx="295">
                  <c:v>44187</c:v>
                </c:pt>
                <c:pt idx="296">
                  <c:v>44188</c:v>
                </c:pt>
                <c:pt idx="297">
                  <c:v>44189</c:v>
                </c:pt>
                <c:pt idx="298">
                  <c:v>44190</c:v>
                </c:pt>
                <c:pt idx="299">
                  <c:v>44191</c:v>
                </c:pt>
                <c:pt idx="300">
                  <c:v>44192</c:v>
                </c:pt>
                <c:pt idx="301">
                  <c:v>44193</c:v>
                </c:pt>
                <c:pt idx="302">
                  <c:v>44194</c:v>
                </c:pt>
                <c:pt idx="303">
                  <c:v>44195</c:v>
                </c:pt>
                <c:pt idx="304">
                  <c:v>44196</c:v>
                </c:pt>
                <c:pt idx="305">
                  <c:v>44197</c:v>
                </c:pt>
                <c:pt idx="306">
                  <c:v>44198</c:v>
                </c:pt>
                <c:pt idx="307">
                  <c:v>44199</c:v>
                </c:pt>
                <c:pt idx="308">
                  <c:v>44200</c:v>
                </c:pt>
                <c:pt idx="309">
                  <c:v>44201</c:v>
                </c:pt>
                <c:pt idx="310">
                  <c:v>44202</c:v>
                </c:pt>
                <c:pt idx="311">
                  <c:v>44203</c:v>
                </c:pt>
                <c:pt idx="312">
                  <c:v>44204</c:v>
                </c:pt>
                <c:pt idx="313">
                  <c:v>44205</c:v>
                </c:pt>
                <c:pt idx="314">
                  <c:v>44206</c:v>
                </c:pt>
                <c:pt idx="315">
                  <c:v>44207</c:v>
                </c:pt>
                <c:pt idx="316">
                  <c:v>44208</c:v>
                </c:pt>
                <c:pt idx="317">
                  <c:v>44209</c:v>
                </c:pt>
                <c:pt idx="318">
                  <c:v>44210</c:v>
                </c:pt>
                <c:pt idx="319">
                  <c:v>44211</c:v>
                </c:pt>
                <c:pt idx="320">
                  <c:v>44212</c:v>
                </c:pt>
                <c:pt idx="321">
                  <c:v>44213</c:v>
                </c:pt>
                <c:pt idx="322">
                  <c:v>44214</c:v>
                </c:pt>
                <c:pt idx="323">
                  <c:v>44215</c:v>
                </c:pt>
                <c:pt idx="324">
                  <c:v>44216</c:v>
                </c:pt>
                <c:pt idx="325">
                  <c:v>44217</c:v>
                </c:pt>
                <c:pt idx="326">
                  <c:v>44218</c:v>
                </c:pt>
                <c:pt idx="327">
                  <c:v>44219</c:v>
                </c:pt>
                <c:pt idx="328">
                  <c:v>44220</c:v>
                </c:pt>
                <c:pt idx="329">
                  <c:v>44221</c:v>
                </c:pt>
                <c:pt idx="330">
                  <c:v>44222</c:v>
                </c:pt>
                <c:pt idx="331">
                  <c:v>44223</c:v>
                </c:pt>
                <c:pt idx="332">
                  <c:v>44224</c:v>
                </c:pt>
                <c:pt idx="333">
                  <c:v>44225</c:v>
                </c:pt>
                <c:pt idx="334">
                  <c:v>44226</c:v>
                </c:pt>
                <c:pt idx="335">
                  <c:v>44227</c:v>
                </c:pt>
                <c:pt idx="336">
                  <c:v>44228</c:v>
                </c:pt>
                <c:pt idx="337">
                  <c:v>44229</c:v>
                </c:pt>
                <c:pt idx="338">
                  <c:v>44230</c:v>
                </c:pt>
                <c:pt idx="339">
                  <c:v>44231</c:v>
                </c:pt>
                <c:pt idx="340">
                  <c:v>44232</c:v>
                </c:pt>
                <c:pt idx="341">
                  <c:v>44233</c:v>
                </c:pt>
                <c:pt idx="342">
                  <c:v>44234</c:v>
                </c:pt>
                <c:pt idx="343">
                  <c:v>44235</c:v>
                </c:pt>
                <c:pt idx="344">
                  <c:v>44236</c:v>
                </c:pt>
                <c:pt idx="345">
                  <c:v>44237</c:v>
                </c:pt>
                <c:pt idx="346">
                  <c:v>44238</c:v>
                </c:pt>
                <c:pt idx="347">
                  <c:v>44239</c:v>
                </c:pt>
                <c:pt idx="348">
                  <c:v>44240</c:v>
                </c:pt>
                <c:pt idx="349">
                  <c:v>44241</c:v>
                </c:pt>
                <c:pt idx="350">
                  <c:v>44242</c:v>
                </c:pt>
                <c:pt idx="351">
                  <c:v>44243</c:v>
                </c:pt>
                <c:pt idx="352">
                  <c:v>44244</c:v>
                </c:pt>
                <c:pt idx="353">
                  <c:v>44245</c:v>
                </c:pt>
                <c:pt idx="354">
                  <c:v>44246</c:v>
                </c:pt>
                <c:pt idx="355">
                  <c:v>44247</c:v>
                </c:pt>
                <c:pt idx="356">
                  <c:v>44248</c:v>
                </c:pt>
                <c:pt idx="357">
                  <c:v>44249</c:v>
                </c:pt>
                <c:pt idx="358">
                  <c:v>44250</c:v>
                </c:pt>
                <c:pt idx="359">
                  <c:v>44251</c:v>
                </c:pt>
                <c:pt idx="360">
                  <c:v>44252</c:v>
                </c:pt>
                <c:pt idx="361">
                  <c:v>44253</c:v>
                </c:pt>
                <c:pt idx="362">
                  <c:v>44254</c:v>
                </c:pt>
                <c:pt idx="363">
                  <c:v>44255</c:v>
                </c:pt>
                <c:pt idx="364">
                  <c:v>44256</c:v>
                </c:pt>
                <c:pt idx="365">
                  <c:v>44257</c:v>
                </c:pt>
                <c:pt idx="366">
                  <c:v>44258</c:v>
                </c:pt>
                <c:pt idx="367">
                  <c:v>44259</c:v>
                </c:pt>
                <c:pt idx="368">
                  <c:v>44260</c:v>
                </c:pt>
                <c:pt idx="369">
                  <c:v>44261</c:v>
                </c:pt>
                <c:pt idx="370">
                  <c:v>44262</c:v>
                </c:pt>
                <c:pt idx="371">
                  <c:v>44263</c:v>
                </c:pt>
                <c:pt idx="372">
                  <c:v>44264</c:v>
                </c:pt>
                <c:pt idx="373">
                  <c:v>44265</c:v>
                </c:pt>
                <c:pt idx="374">
                  <c:v>44266</c:v>
                </c:pt>
                <c:pt idx="375">
                  <c:v>44267</c:v>
                </c:pt>
                <c:pt idx="376">
                  <c:v>44268</c:v>
                </c:pt>
                <c:pt idx="377">
                  <c:v>44269</c:v>
                </c:pt>
                <c:pt idx="378">
                  <c:v>44270</c:v>
                </c:pt>
                <c:pt idx="379">
                  <c:v>44271</c:v>
                </c:pt>
                <c:pt idx="380">
                  <c:v>44272</c:v>
                </c:pt>
                <c:pt idx="381">
                  <c:v>44273</c:v>
                </c:pt>
                <c:pt idx="382">
                  <c:v>44274</c:v>
                </c:pt>
                <c:pt idx="383">
                  <c:v>44275</c:v>
                </c:pt>
                <c:pt idx="384">
                  <c:v>44276</c:v>
                </c:pt>
                <c:pt idx="385">
                  <c:v>44277</c:v>
                </c:pt>
                <c:pt idx="386">
                  <c:v>44278</c:v>
                </c:pt>
                <c:pt idx="387">
                  <c:v>44279</c:v>
                </c:pt>
                <c:pt idx="388">
                  <c:v>44280</c:v>
                </c:pt>
                <c:pt idx="389">
                  <c:v>44281</c:v>
                </c:pt>
                <c:pt idx="390">
                  <c:v>44282</c:v>
                </c:pt>
                <c:pt idx="391">
                  <c:v>44283</c:v>
                </c:pt>
                <c:pt idx="392">
                  <c:v>44284</c:v>
                </c:pt>
                <c:pt idx="393">
                  <c:v>44285</c:v>
                </c:pt>
                <c:pt idx="394">
                  <c:v>44286</c:v>
                </c:pt>
                <c:pt idx="395">
                  <c:v>44287</c:v>
                </c:pt>
                <c:pt idx="396">
                  <c:v>44288</c:v>
                </c:pt>
                <c:pt idx="397">
                  <c:v>44289</c:v>
                </c:pt>
                <c:pt idx="398">
                  <c:v>44290</c:v>
                </c:pt>
                <c:pt idx="399">
                  <c:v>44291</c:v>
                </c:pt>
                <c:pt idx="400">
                  <c:v>44292</c:v>
                </c:pt>
                <c:pt idx="401">
                  <c:v>44293</c:v>
                </c:pt>
                <c:pt idx="402">
                  <c:v>44294</c:v>
                </c:pt>
                <c:pt idx="403">
                  <c:v>44295</c:v>
                </c:pt>
                <c:pt idx="404">
                  <c:v>44296</c:v>
                </c:pt>
                <c:pt idx="405">
                  <c:v>44297</c:v>
                </c:pt>
                <c:pt idx="406">
                  <c:v>44298</c:v>
                </c:pt>
                <c:pt idx="407">
                  <c:v>44299</c:v>
                </c:pt>
                <c:pt idx="408">
                  <c:v>44300</c:v>
                </c:pt>
                <c:pt idx="409">
                  <c:v>44301</c:v>
                </c:pt>
                <c:pt idx="410">
                  <c:v>44302</c:v>
                </c:pt>
                <c:pt idx="411">
                  <c:v>44303</c:v>
                </c:pt>
                <c:pt idx="412">
                  <c:v>44304</c:v>
                </c:pt>
                <c:pt idx="413">
                  <c:v>44305</c:v>
                </c:pt>
                <c:pt idx="414">
                  <c:v>44306</c:v>
                </c:pt>
                <c:pt idx="415">
                  <c:v>44307</c:v>
                </c:pt>
                <c:pt idx="416">
                  <c:v>44308</c:v>
                </c:pt>
                <c:pt idx="417">
                  <c:v>44309</c:v>
                </c:pt>
                <c:pt idx="418">
                  <c:v>44310</c:v>
                </c:pt>
                <c:pt idx="419">
                  <c:v>44311</c:v>
                </c:pt>
                <c:pt idx="420">
                  <c:v>44312</c:v>
                </c:pt>
                <c:pt idx="421">
                  <c:v>44313</c:v>
                </c:pt>
                <c:pt idx="422">
                  <c:v>44314</c:v>
                </c:pt>
                <c:pt idx="423">
                  <c:v>44315</c:v>
                </c:pt>
                <c:pt idx="424">
                  <c:v>44316</c:v>
                </c:pt>
                <c:pt idx="425">
                  <c:v>44317</c:v>
                </c:pt>
                <c:pt idx="426">
                  <c:v>44318</c:v>
                </c:pt>
                <c:pt idx="427">
                  <c:v>44319</c:v>
                </c:pt>
                <c:pt idx="428">
                  <c:v>44320</c:v>
                </c:pt>
                <c:pt idx="429">
                  <c:v>44321</c:v>
                </c:pt>
                <c:pt idx="430">
                  <c:v>44322</c:v>
                </c:pt>
                <c:pt idx="431">
                  <c:v>44323</c:v>
                </c:pt>
                <c:pt idx="432">
                  <c:v>44324</c:v>
                </c:pt>
                <c:pt idx="433">
                  <c:v>44325</c:v>
                </c:pt>
                <c:pt idx="434">
                  <c:v>44326</c:v>
                </c:pt>
                <c:pt idx="435">
                  <c:v>44327</c:v>
                </c:pt>
                <c:pt idx="436">
                  <c:v>44328</c:v>
                </c:pt>
                <c:pt idx="437">
                  <c:v>44329</c:v>
                </c:pt>
                <c:pt idx="438">
                  <c:v>44330</c:v>
                </c:pt>
                <c:pt idx="439">
                  <c:v>44331</c:v>
                </c:pt>
                <c:pt idx="440">
                  <c:v>44332</c:v>
                </c:pt>
                <c:pt idx="441">
                  <c:v>44333</c:v>
                </c:pt>
                <c:pt idx="442">
                  <c:v>44334</c:v>
                </c:pt>
                <c:pt idx="443">
                  <c:v>44335</c:v>
                </c:pt>
                <c:pt idx="444">
                  <c:v>44336</c:v>
                </c:pt>
                <c:pt idx="445">
                  <c:v>44337</c:v>
                </c:pt>
                <c:pt idx="446">
                  <c:v>44338</c:v>
                </c:pt>
                <c:pt idx="447">
                  <c:v>44339</c:v>
                </c:pt>
                <c:pt idx="448">
                  <c:v>44340</c:v>
                </c:pt>
                <c:pt idx="449">
                  <c:v>44341</c:v>
                </c:pt>
                <c:pt idx="450">
                  <c:v>44342</c:v>
                </c:pt>
                <c:pt idx="451">
                  <c:v>44343</c:v>
                </c:pt>
                <c:pt idx="452">
                  <c:v>44344</c:v>
                </c:pt>
                <c:pt idx="453">
                  <c:v>44345</c:v>
                </c:pt>
                <c:pt idx="454">
                  <c:v>44346</c:v>
                </c:pt>
                <c:pt idx="455">
                  <c:v>44347</c:v>
                </c:pt>
                <c:pt idx="456">
                  <c:v>44348</c:v>
                </c:pt>
                <c:pt idx="457">
                  <c:v>44349</c:v>
                </c:pt>
                <c:pt idx="458">
                  <c:v>44350</c:v>
                </c:pt>
                <c:pt idx="459">
                  <c:v>44351</c:v>
                </c:pt>
                <c:pt idx="460">
                  <c:v>44352</c:v>
                </c:pt>
                <c:pt idx="461">
                  <c:v>44353</c:v>
                </c:pt>
                <c:pt idx="462">
                  <c:v>44354</c:v>
                </c:pt>
                <c:pt idx="463">
                  <c:v>44355</c:v>
                </c:pt>
                <c:pt idx="464">
                  <c:v>44356</c:v>
                </c:pt>
                <c:pt idx="465">
                  <c:v>44357</c:v>
                </c:pt>
                <c:pt idx="466">
                  <c:v>44358</c:v>
                </c:pt>
                <c:pt idx="467">
                  <c:v>44359</c:v>
                </c:pt>
                <c:pt idx="468">
                  <c:v>44360</c:v>
                </c:pt>
                <c:pt idx="469">
                  <c:v>44361</c:v>
                </c:pt>
                <c:pt idx="470">
                  <c:v>44362</c:v>
                </c:pt>
                <c:pt idx="471">
                  <c:v>44363</c:v>
                </c:pt>
                <c:pt idx="472">
                  <c:v>44364</c:v>
                </c:pt>
                <c:pt idx="473">
                  <c:v>44365</c:v>
                </c:pt>
                <c:pt idx="474">
                  <c:v>44366</c:v>
                </c:pt>
                <c:pt idx="475">
                  <c:v>44367</c:v>
                </c:pt>
                <c:pt idx="476">
                  <c:v>44368</c:v>
                </c:pt>
                <c:pt idx="477">
                  <c:v>44369</c:v>
                </c:pt>
                <c:pt idx="478">
                  <c:v>44370</c:v>
                </c:pt>
                <c:pt idx="479">
                  <c:v>44371</c:v>
                </c:pt>
                <c:pt idx="480">
                  <c:v>44372</c:v>
                </c:pt>
                <c:pt idx="481">
                  <c:v>44373</c:v>
                </c:pt>
                <c:pt idx="482">
                  <c:v>44374</c:v>
                </c:pt>
                <c:pt idx="483">
                  <c:v>44375</c:v>
                </c:pt>
                <c:pt idx="484">
                  <c:v>44376</c:v>
                </c:pt>
                <c:pt idx="485">
                  <c:v>44377</c:v>
                </c:pt>
                <c:pt idx="486">
                  <c:v>44378</c:v>
                </c:pt>
                <c:pt idx="487">
                  <c:v>44379</c:v>
                </c:pt>
                <c:pt idx="488">
                  <c:v>44380</c:v>
                </c:pt>
                <c:pt idx="489">
                  <c:v>44381</c:v>
                </c:pt>
                <c:pt idx="490">
                  <c:v>44382</c:v>
                </c:pt>
                <c:pt idx="491">
                  <c:v>44383</c:v>
                </c:pt>
                <c:pt idx="492">
                  <c:v>44384</c:v>
                </c:pt>
                <c:pt idx="493">
                  <c:v>44385</c:v>
                </c:pt>
                <c:pt idx="494">
                  <c:v>44386</c:v>
                </c:pt>
                <c:pt idx="495">
                  <c:v>44387</c:v>
                </c:pt>
                <c:pt idx="496">
                  <c:v>44388</c:v>
                </c:pt>
                <c:pt idx="497">
                  <c:v>44389</c:v>
                </c:pt>
                <c:pt idx="498">
                  <c:v>44390</c:v>
                </c:pt>
                <c:pt idx="499">
                  <c:v>44391</c:v>
                </c:pt>
                <c:pt idx="500">
                  <c:v>44392</c:v>
                </c:pt>
                <c:pt idx="501">
                  <c:v>44393</c:v>
                </c:pt>
                <c:pt idx="502">
                  <c:v>44394</c:v>
                </c:pt>
                <c:pt idx="503">
                  <c:v>44395</c:v>
                </c:pt>
                <c:pt idx="504">
                  <c:v>44396</c:v>
                </c:pt>
                <c:pt idx="505">
                  <c:v>44397</c:v>
                </c:pt>
                <c:pt idx="506">
                  <c:v>44398</c:v>
                </c:pt>
                <c:pt idx="507">
                  <c:v>44399</c:v>
                </c:pt>
                <c:pt idx="508">
                  <c:v>44400</c:v>
                </c:pt>
                <c:pt idx="509">
                  <c:v>44401</c:v>
                </c:pt>
                <c:pt idx="510">
                  <c:v>44402</c:v>
                </c:pt>
                <c:pt idx="511">
                  <c:v>44403</c:v>
                </c:pt>
              </c:numCache>
            </c:numRef>
          </c:cat>
          <c:val>
            <c:numRef>
              <c:f>ACTIVITE!$B$5:$TA$5</c:f>
              <c:numCache>
                <c:formatCode>General</c:formatCode>
                <c:ptCount val="520"/>
                <c:pt idx="0">
                  <c:v>1</c:v>
                </c:pt>
                <c:pt idx="1">
                  <c:v>3</c:v>
                </c:pt>
                <c:pt idx="2">
                  <c:v>13</c:v>
                </c:pt>
                <c:pt idx="3">
                  <c:v>25</c:v>
                </c:pt>
                <c:pt idx="4">
                  <c:v>49</c:v>
                </c:pt>
                <c:pt idx="5">
                  <c:v>38</c:v>
                </c:pt>
                <c:pt idx="6">
                  <c:v>50</c:v>
                </c:pt>
                <c:pt idx="7">
                  <c:v>52</c:v>
                </c:pt>
                <c:pt idx="8">
                  <c:v>100</c:v>
                </c:pt>
                <c:pt idx="9">
                  <c:v>118</c:v>
                </c:pt>
                <c:pt idx="10">
                  <c:v>139</c:v>
                </c:pt>
                <c:pt idx="11">
                  <c:v>168</c:v>
                </c:pt>
                <c:pt idx="12">
                  <c:v>160</c:v>
                </c:pt>
                <c:pt idx="13">
                  <c:v>80</c:v>
                </c:pt>
                <c:pt idx="14">
                  <c:v>167</c:v>
                </c:pt>
                <c:pt idx="15">
                  <c:v>190</c:v>
                </c:pt>
                <c:pt idx="16">
                  <c:v>188</c:v>
                </c:pt>
                <c:pt idx="17">
                  <c:v>260</c:v>
                </c:pt>
                <c:pt idx="18">
                  <c:v>237</c:v>
                </c:pt>
                <c:pt idx="19">
                  <c:v>132</c:v>
                </c:pt>
                <c:pt idx="20">
                  <c:v>90</c:v>
                </c:pt>
                <c:pt idx="21">
                  <c:v>166</c:v>
                </c:pt>
                <c:pt idx="22">
                  <c:v>212</c:v>
                </c:pt>
                <c:pt idx="23">
                  <c:v>270</c:v>
                </c:pt>
                <c:pt idx="24">
                  <c:v>251</c:v>
                </c:pt>
                <c:pt idx="25">
                  <c:v>196</c:v>
                </c:pt>
                <c:pt idx="26">
                  <c:v>117</c:v>
                </c:pt>
                <c:pt idx="27">
                  <c:v>68</c:v>
                </c:pt>
                <c:pt idx="28">
                  <c:v>129</c:v>
                </c:pt>
                <c:pt idx="29">
                  <c:v>190</c:v>
                </c:pt>
                <c:pt idx="30">
                  <c:v>211</c:v>
                </c:pt>
                <c:pt idx="31">
                  <c:v>198</c:v>
                </c:pt>
                <c:pt idx="32">
                  <c:v>188</c:v>
                </c:pt>
                <c:pt idx="33">
                  <c:v>178</c:v>
                </c:pt>
                <c:pt idx="34">
                  <c:v>106</c:v>
                </c:pt>
                <c:pt idx="35">
                  <c:v>192</c:v>
                </c:pt>
                <c:pt idx="36">
                  <c:v>182</c:v>
                </c:pt>
                <c:pt idx="37">
                  <c:v>143</c:v>
                </c:pt>
                <c:pt idx="38">
                  <c:v>163</c:v>
                </c:pt>
                <c:pt idx="39">
                  <c:v>196</c:v>
                </c:pt>
                <c:pt idx="40">
                  <c:v>89</c:v>
                </c:pt>
                <c:pt idx="41">
                  <c:v>43</c:v>
                </c:pt>
                <c:pt idx="42">
                  <c:v>42</c:v>
                </c:pt>
                <c:pt idx="43">
                  <c:v>177</c:v>
                </c:pt>
                <c:pt idx="44">
                  <c:v>244</c:v>
                </c:pt>
                <c:pt idx="45">
                  <c:v>176</c:v>
                </c:pt>
                <c:pt idx="46">
                  <c:v>252</c:v>
                </c:pt>
                <c:pt idx="47">
                  <c:v>124</c:v>
                </c:pt>
                <c:pt idx="48">
                  <c:v>103</c:v>
                </c:pt>
                <c:pt idx="49">
                  <c:v>191</c:v>
                </c:pt>
                <c:pt idx="50">
                  <c:v>239</c:v>
                </c:pt>
                <c:pt idx="51">
                  <c:v>204</c:v>
                </c:pt>
                <c:pt idx="52">
                  <c:v>165</c:v>
                </c:pt>
                <c:pt idx="53">
                  <c:v>277</c:v>
                </c:pt>
                <c:pt idx="54">
                  <c:v>114</c:v>
                </c:pt>
                <c:pt idx="55">
                  <c:v>57</c:v>
                </c:pt>
                <c:pt idx="56">
                  <c:v>232</c:v>
                </c:pt>
                <c:pt idx="57">
                  <c:v>245</c:v>
                </c:pt>
                <c:pt idx="58">
                  <c:v>186</c:v>
                </c:pt>
                <c:pt idx="59">
                  <c:v>178</c:v>
                </c:pt>
                <c:pt idx="60">
                  <c:v>121</c:v>
                </c:pt>
                <c:pt idx="61">
                  <c:v>75</c:v>
                </c:pt>
                <c:pt idx="62">
                  <c:v>74</c:v>
                </c:pt>
                <c:pt idx="63">
                  <c:v>226</c:v>
                </c:pt>
                <c:pt idx="64">
                  <c:v>238</c:v>
                </c:pt>
                <c:pt idx="65">
                  <c:v>218</c:v>
                </c:pt>
                <c:pt idx="66">
                  <c:v>200</c:v>
                </c:pt>
                <c:pt idx="67">
                  <c:v>92</c:v>
                </c:pt>
                <c:pt idx="68">
                  <c:v>92</c:v>
                </c:pt>
                <c:pt idx="69">
                  <c:v>78</c:v>
                </c:pt>
                <c:pt idx="70">
                  <c:v>269</c:v>
                </c:pt>
                <c:pt idx="71">
                  <c:v>238</c:v>
                </c:pt>
                <c:pt idx="72">
                  <c:v>184</c:v>
                </c:pt>
                <c:pt idx="73">
                  <c:v>192</c:v>
                </c:pt>
                <c:pt idx="74">
                  <c:v>200</c:v>
                </c:pt>
                <c:pt idx="75">
                  <c:v>80</c:v>
                </c:pt>
                <c:pt idx="76">
                  <c:v>73</c:v>
                </c:pt>
                <c:pt idx="77">
                  <c:v>255</c:v>
                </c:pt>
                <c:pt idx="78">
                  <c:v>171</c:v>
                </c:pt>
                <c:pt idx="79">
                  <c:v>162</c:v>
                </c:pt>
                <c:pt idx="80">
                  <c:v>63</c:v>
                </c:pt>
                <c:pt idx="81">
                  <c:v>208</c:v>
                </c:pt>
                <c:pt idx="82">
                  <c:v>57</c:v>
                </c:pt>
                <c:pt idx="83">
                  <c:v>54</c:v>
                </c:pt>
                <c:pt idx="84">
                  <c:v>237</c:v>
                </c:pt>
                <c:pt idx="85">
                  <c:v>128</c:v>
                </c:pt>
                <c:pt idx="86">
                  <c:v>176</c:v>
                </c:pt>
                <c:pt idx="87">
                  <c:v>112</c:v>
                </c:pt>
                <c:pt idx="88">
                  <c:v>163</c:v>
                </c:pt>
                <c:pt idx="89">
                  <c:v>78</c:v>
                </c:pt>
                <c:pt idx="90">
                  <c:v>41</c:v>
                </c:pt>
                <c:pt idx="91">
                  <c:v>82</c:v>
                </c:pt>
                <c:pt idx="92">
                  <c:v>194</c:v>
                </c:pt>
                <c:pt idx="93">
                  <c:v>96</c:v>
                </c:pt>
                <c:pt idx="94">
                  <c:v>149</c:v>
                </c:pt>
                <c:pt idx="95">
                  <c:v>125</c:v>
                </c:pt>
                <c:pt idx="96">
                  <c:v>71</c:v>
                </c:pt>
                <c:pt idx="97">
                  <c:v>43</c:v>
                </c:pt>
                <c:pt idx="98">
                  <c:v>191</c:v>
                </c:pt>
                <c:pt idx="99">
                  <c:v>113</c:v>
                </c:pt>
                <c:pt idx="100">
                  <c:v>135</c:v>
                </c:pt>
                <c:pt idx="101">
                  <c:v>120</c:v>
                </c:pt>
                <c:pt idx="102">
                  <c:v>134</c:v>
                </c:pt>
                <c:pt idx="103">
                  <c:v>55</c:v>
                </c:pt>
                <c:pt idx="104">
                  <c:v>44</c:v>
                </c:pt>
                <c:pt idx="105">
                  <c:v>167</c:v>
                </c:pt>
                <c:pt idx="106">
                  <c:v>150</c:v>
                </c:pt>
                <c:pt idx="107">
                  <c:v>47</c:v>
                </c:pt>
                <c:pt idx="108">
                  <c:v>187</c:v>
                </c:pt>
                <c:pt idx="109">
                  <c:v>134</c:v>
                </c:pt>
                <c:pt idx="110">
                  <c:v>85</c:v>
                </c:pt>
                <c:pt idx="111">
                  <c:v>0</c:v>
                </c:pt>
                <c:pt idx="112">
                  <c:v>224</c:v>
                </c:pt>
                <c:pt idx="113">
                  <c:v>148</c:v>
                </c:pt>
                <c:pt idx="114">
                  <c:v>105</c:v>
                </c:pt>
                <c:pt idx="115">
                  <c:v>79</c:v>
                </c:pt>
                <c:pt idx="116">
                  <c:v>253</c:v>
                </c:pt>
                <c:pt idx="117">
                  <c:v>84</c:v>
                </c:pt>
                <c:pt idx="118">
                  <c:v>0</c:v>
                </c:pt>
                <c:pt idx="119">
                  <c:v>188</c:v>
                </c:pt>
                <c:pt idx="120">
                  <c:v>154</c:v>
                </c:pt>
                <c:pt idx="121">
                  <c:v>150</c:v>
                </c:pt>
                <c:pt idx="122">
                  <c:v>119</c:v>
                </c:pt>
                <c:pt idx="123">
                  <c:v>104</c:v>
                </c:pt>
                <c:pt idx="124">
                  <c:v>53</c:v>
                </c:pt>
                <c:pt idx="125">
                  <c:v>0</c:v>
                </c:pt>
                <c:pt idx="126">
                  <c:v>212</c:v>
                </c:pt>
                <c:pt idx="127">
                  <c:v>89</c:v>
                </c:pt>
                <c:pt idx="128">
                  <c:v>399</c:v>
                </c:pt>
                <c:pt idx="129">
                  <c:v>351</c:v>
                </c:pt>
                <c:pt idx="130">
                  <c:v>288</c:v>
                </c:pt>
                <c:pt idx="131">
                  <c:v>12</c:v>
                </c:pt>
                <c:pt idx="132">
                  <c:v>0</c:v>
                </c:pt>
                <c:pt idx="133">
                  <c:v>137</c:v>
                </c:pt>
                <c:pt idx="134">
                  <c:v>0</c:v>
                </c:pt>
                <c:pt idx="135">
                  <c:v>210</c:v>
                </c:pt>
                <c:pt idx="136">
                  <c:v>92</c:v>
                </c:pt>
                <c:pt idx="137">
                  <c:v>210</c:v>
                </c:pt>
                <c:pt idx="138">
                  <c:v>68</c:v>
                </c:pt>
                <c:pt idx="139">
                  <c:v>0</c:v>
                </c:pt>
                <c:pt idx="140">
                  <c:v>164</c:v>
                </c:pt>
                <c:pt idx="141">
                  <c:v>123</c:v>
                </c:pt>
                <c:pt idx="142">
                  <c:v>268</c:v>
                </c:pt>
                <c:pt idx="143">
                  <c:v>263</c:v>
                </c:pt>
                <c:pt idx="144">
                  <c:v>200</c:v>
                </c:pt>
                <c:pt idx="145">
                  <c:v>156</c:v>
                </c:pt>
                <c:pt idx="146">
                  <c:v>0</c:v>
                </c:pt>
                <c:pt idx="147">
                  <c:v>189</c:v>
                </c:pt>
                <c:pt idx="148">
                  <c:v>228</c:v>
                </c:pt>
                <c:pt idx="149">
                  <c:v>245</c:v>
                </c:pt>
                <c:pt idx="150">
                  <c:v>227</c:v>
                </c:pt>
                <c:pt idx="151">
                  <c:v>260</c:v>
                </c:pt>
                <c:pt idx="152">
                  <c:v>159</c:v>
                </c:pt>
                <c:pt idx="153">
                  <c:v>0</c:v>
                </c:pt>
                <c:pt idx="154">
                  <c:v>265</c:v>
                </c:pt>
                <c:pt idx="155">
                  <c:v>166</c:v>
                </c:pt>
                <c:pt idx="156">
                  <c:v>178</c:v>
                </c:pt>
                <c:pt idx="157">
                  <c:v>211</c:v>
                </c:pt>
                <c:pt idx="158">
                  <c:v>254</c:v>
                </c:pt>
                <c:pt idx="159">
                  <c:v>172</c:v>
                </c:pt>
                <c:pt idx="160">
                  <c:v>0</c:v>
                </c:pt>
                <c:pt idx="161">
                  <c:v>266</c:v>
                </c:pt>
                <c:pt idx="162">
                  <c:v>141</c:v>
                </c:pt>
                <c:pt idx="163">
                  <c:v>147</c:v>
                </c:pt>
                <c:pt idx="164">
                  <c:v>172</c:v>
                </c:pt>
                <c:pt idx="165">
                  <c:v>162</c:v>
                </c:pt>
                <c:pt idx="166">
                  <c:v>0</c:v>
                </c:pt>
                <c:pt idx="167">
                  <c:v>0</c:v>
                </c:pt>
                <c:pt idx="168">
                  <c:v>280</c:v>
                </c:pt>
                <c:pt idx="169">
                  <c:v>272</c:v>
                </c:pt>
                <c:pt idx="170">
                  <c:v>227</c:v>
                </c:pt>
                <c:pt idx="171">
                  <c:v>222</c:v>
                </c:pt>
                <c:pt idx="172">
                  <c:v>243</c:v>
                </c:pt>
                <c:pt idx="173">
                  <c:v>115</c:v>
                </c:pt>
                <c:pt idx="174">
                  <c:v>0</c:v>
                </c:pt>
                <c:pt idx="175">
                  <c:v>269</c:v>
                </c:pt>
                <c:pt idx="176">
                  <c:v>223</c:v>
                </c:pt>
                <c:pt idx="177">
                  <c:v>258</c:v>
                </c:pt>
                <c:pt idx="178">
                  <c:v>168</c:v>
                </c:pt>
                <c:pt idx="179">
                  <c:v>246</c:v>
                </c:pt>
                <c:pt idx="180">
                  <c:v>132</c:v>
                </c:pt>
                <c:pt idx="181">
                  <c:v>2</c:v>
                </c:pt>
                <c:pt idx="182">
                  <c:v>271</c:v>
                </c:pt>
                <c:pt idx="183">
                  <c:v>364</c:v>
                </c:pt>
                <c:pt idx="184">
                  <c:v>220</c:v>
                </c:pt>
                <c:pt idx="185">
                  <c:v>239</c:v>
                </c:pt>
                <c:pt idx="186">
                  <c:v>304</c:v>
                </c:pt>
                <c:pt idx="187">
                  <c:v>166</c:v>
                </c:pt>
                <c:pt idx="188">
                  <c:v>0</c:v>
                </c:pt>
                <c:pt idx="189">
                  <c:v>224</c:v>
                </c:pt>
                <c:pt idx="190">
                  <c:v>301</c:v>
                </c:pt>
                <c:pt idx="191">
                  <c:v>324</c:v>
                </c:pt>
                <c:pt idx="192">
                  <c:v>292</c:v>
                </c:pt>
                <c:pt idx="193">
                  <c:v>384</c:v>
                </c:pt>
                <c:pt idx="194">
                  <c:v>234</c:v>
                </c:pt>
                <c:pt idx="195">
                  <c:v>0</c:v>
                </c:pt>
                <c:pt idx="196">
                  <c:v>303</c:v>
                </c:pt>
                <c:pt idx="197">
                  <c:v>332</c:v>
                </c:pt>
                <c:pt idx="198">
                  <c:v>228</c:v>
                </c:pt>
                <c:pt idx="199">
                  <c:v>472</c:v>
                </c:pt>
                <c:pt idx="200">
                  <c:v>449</c:v>
                </c:pt>
                <c:pt idx="201">
                  <c:v>193</c:v>
                </c:pt>
                <c:pt idx="202">
                  <c:v>0</c:v>
                </c:pt>
                <c:pt idx="203">
                  <c:v>294</c:v>
                </c:pt>
                <c:pt idx="204">
                  <c:v>493</c:v>
                </c:pt>
                <c:pt idx="205">
                  <c:v>302</c:v>
                </c:pt>
                <c:pt idx="206">
                  <c:v>407</c:v>
                </c:pt>
                <c:pt idx="207">
                  <c:v>363</c:v>
                </c:pt>
                <c:pt idx="208">
                  <c:v>201</c:v>
                </c:pt>
                <c:pt idx="209">
                  <c:v>0</c:v>
                </c:pt>
                <c:pt idx="210">
                  <c:v>273</c:v>
                </c:pt>
                <c:pt idx="211">
                  <c:v>338</c:v>
                </c:pt>
                <c:pt idx="212">
                  <c:v>342</c:v>
                </c:pt>
                <c:pt idx="213">
                  <c:v>226</c:v>
                </c:pt>
                <c:pt idx="214">
                  <c:v>499</c:v>
                </c:pt>
                <c:pt idx="215">
                  <c:v>144</c:v>
                </c:pt>
                <c:pt idx="216">
                  <c:v>0</c:v>
                </c:pt>
                <c:pt idx="217">
                  <c:v>261</c:v>
                </c:pt>
                <c:pt idx="218">
                  <c:v>358</c:v>
                </c:pt>
                <c:pt idx="219">
                  <c:v>312</c:v>
                </c:pt>
                <c:pt idx="220">
                  <c:v>433</c:v>
                </c:pt>
                <c:pt idx="221">
                  <c:v>379</c:v>
                </c:pt>
                <c:pt idx="222">
                  <c:v>156</c:v>
                </c:pt>
                <c:pt idx="223">
                  <c:v>0</c:v>
                </c:pt>
                <c:pt idx="224">
                  <c:v>336</c:v>
                </c:pt>
                <c:pt idx="225">
                  <c:v>410</c:v>
                </c:pt>
                <c:pt idx="226">
                  <c:v>497</c:v>
                </c:pt>
                <c:pt idx="227">
                  <c:v>428</c:v>
                </c:pt>
                <c:pt idx="228">
                  <c:v>464</c:v>
                </c:pt>
                <c:pt idx="229">
                  <c:v>199</c:v>
                </c:pt>
                <c:pt idx="230">
                  <c:v>0</c:v>
                </c:pt>
                <c:pt idx="231">
                  <c:v>292</c:v>
                </c:pt>
                <c:pt idx="232">
                  <c:v>411</c:v>
                </c:pt>
                <c:pt idx="233">
                  <c:v>281</c:v>
                </c:pt>
                <c:pt idx="234">
                  <c:v>411</c:v>
                </c:pt>
                <c:pt idx="235">
                  <c:v>601</c:v>
                </c:pt>
                <c:pt idx="236">
                  <c:v>190</c:v>
                </c:pt>
                <c:pt idx="237">
                  <c:v>0</c:v>
                </c:pt>
                <c:pt idx="238">
                  <c:v>350</c:v>
                </c:pt>
                <c:pt idx="239">
                  <c:v>433</c:v>
                </c:pt>
                <c:pt idx="240">
                  <c:v>390</c:v>
                </c:pt>
                <c:pt idx="241">
                  <c:v>552</c:v>
                </c:pt>
                <c:pt idx="242">
                  <c:v>316</c:v>
                </c:pt>
                <c:pt idx="243">
                  <c:v>169</c:v>
                </c:pt>
                <c:pt idx="244">
                  <c:v>0</c:v>
                </c:pt>
                <c:pt idx="245">
                  <c:v>449</c:v>
                </c:pt>
                <c:pt idx="246">
                  <c:v>425</c:v>
                </c:pt>
                <c:pt idx="247">
                  <c:v>278</c:v>
                </c:pt>
                <c:pt idx="248">
                  <c:v>342</c:v>
                </c:pt>
                <c:pt idx="249">
                  <c:v>255</c:v>
                </c:pt>
                <c:pt idx="250">
                  <c:v>106</c:v>
                </c:pt>
                <c:pt idx="251">
                  <c:v>0</c:v>
                </c:pt>
                <c:pt idx="252">
                  <c:v>370</c:v>
                </c:pt>
                <c:pt idx="253">
                  <c:v>339</c:v>
                </c:pt>
                <c:pt idx="254">
                  <c:v>0</c:v>
                </c:pt>
                <c:pt idx="255">
                  <c:v>471</c:v>
                </c:pt>
                <c:pt idx="256">
                  <c:v>360</c:v>
                </c:pt>
                <c:pt idx="257">
                  <c:v>169</c:v>
                </c:pt>
                <c:pt idx="258">
                  <c:v>0</c:v>
                </c:pt>
                <c:pt idx="259">
                  <c:v>372</c:v>
                </c:pt>
                <c:pt idx="260">
                  <c:v>280</c:v>
                </c:pt>
                <c:pt idx="261">
                  <c:v>256</c:v>
                </c:pt>
                <c:pt idx="262">
                  <c:v>305</c:v>
                </c:pt>
                <c:pt idx="263">
                  <c:v>301</c:v>
                </c:pt>
                <c:pt idx="264">
                  <c:v>67</c:v>
                </c:pt>
                <c:pt idx="265">
                  <c:v>0</c:v>
                </c:pt>
                <c:pt idx="266">
                  <c:v>478</c:v>
                </c:pt>
                <c:pt idx="267">
                  <c:v>280</c:v>
                </c:pt>
                <c:pt idx="268">
                  <c:v>307</c:v>
                </c:pt>
                <c:pt idx="269">
                  <c:v>314</c:v>
                </c:pt>
                <c:pt idx="270">
                  <c:v>246</c:v>
                </c:pt>
                <c:pt idx="271">
                  <c:v>105</c:v>
                </c:pt>
                <c:pt idx="272">
                  <c:v>0</c:v>
                </c:pt>
                <c:pt idx="273">
                  <c:v>319</c:v>
                </c:pt>
                <c:pt idx="274">
                  <c:v>326</c:v>
                </c:pt>
                <c:pt idx="275">
                  <c:v>284</c:v>
                </c:pt>
                <c:pt idx="276">
                  <c:v>253</c:v>
                </c:pt>
                <c:pt idx="277">
                  <c:v>296</c:v>
                </c:pt>
                <c:pt idx="278">
                  <c:v>108</c:v>
                </c:pt>
                <c:pt idx="279">
                  <c:v>0</c:v>
                </c:pt>
                <c:pt idx="280">
                  <c:v>338</c:v>
                </c:pt>
                <c:pt idx="281">
                  <c:v>304</c:v>
                </c:pt>
                <c:pt idx="282">
                  <c:v>224</c:v>
                </c:pt>
                <c:pt idx="283">
                  <c:v>266</c:v>
                </c:pt>
                <c:pt idx="284">
                  <c:v>260</c:v>
                </c:pt>
                <c:pt idx="285">
                  <c:v>111</c:v>
                </c:pt>
                <c:pt idx="286">
                  <c:v>0</c:v>
                </c:pt>
                <c:pt idx="287">
                  <c:v>342</c:v>
                </c:pt>
                <c:pt idx="288">
                  <c:v>319</c:v>
                </c:pt>
                <c:pt idx="289">
                  <c:v>260</c:v>
                </c:pt>
                <c:pt idx="290">
                  <c:v>359</c:v>
                </c:pt>
                <c:pt idx="291">
                  <c:v>332</c:v>
                </c:pt>
                <c:pt idx="292">
                  <c:v>104</c:v>
                </c:pt>
                <c:pt idx="293">
                  <c:v>0</c:v>
                </c:pt>
                <c:pt idx="294">
                  <c:v>310</c:v>
                </c:pt>
                <c:pt idx="295">
                  <c:v>402</c:v>
                </c:pt>
                <c:pt idx="296">
                  <c:v>341</c:v>
                </c:pt>
                <c:pt idx="297">
                  <c:v>184</c:v>
                </c:pt>
                <c:pt idx="298">
                  <c:v>0</c:v>
                </c:pt>
                <c:pt idx="299">
                  <c:v>134</c:v>
                </c:pt>
                <c:pt idx="300">
                  <c:v>0</c:v>
                </c:pt>
                <c:pt idx="301">
                  <c:v>222</c:v>
                </c:pt>
                <c:pt idx="302">
                  <c:v>216</c:v>
                </c:pt>
                <c:pt idx="303">
                  <c:v>175</c:v>
                </c:pt>
                <c:pt idx="304">
                  <c:v>140</c:v>
                </c:pt>
                <c:pt idx="305">
                  <c:v>0</c:v>
                </c:pt>
                <c:pt idx="306">
                  <c:v>176</c:v>
                </c:pt>
                <c:pt idx="307">
                  <c:v>0</c:v>
                </c:pt>
                <c:pt idx="308">
                  <c:v>326</c:v>
                </c:pt>
                <c:pt idx="309">
                  <c:v>241</c:v>
                </c:pt>
                <c:pt idx="310">
                  <c:v>260</c:v>
                </c:pt>
                <c:pt idx="311">
                  <c:v>248</c:v>
                </c:pt>
                <c:pt idx="312">
                  <c:v>188</c:v>
                </c:pt>
                <c:pt idx="313">
                  <c:v>99</c:v>
                </c:pt>
                <c:pt idx="314">
                  <c:v>0</c:v>
                </c:pt>
                <c:pt idx="315">
                  <c:v>343</c:v>
                </c:pt>
                <c:pt idx="316">
                  <c:v>259</c:v>
                </c:pt>
                <c:pt idx="317">
                  <c:v>278</c:v>
                </c:pt>
                <c:pt idx="318">
                  <c:v>280</c:v>
                </c:pt>
                <c:pt idx="319">
                  <c:v>282</c:v>
                </c:pt>
                <c:pt idx="320">
                  <c:v>83</c:v>
                </c:pt>
                <c:pt idx="321">
                  <c:v>0</c:v>
                </c:pt>
                <c:pt idx="322">
                  <c:v>350</c:v>
                </c:pt>
                <c:pt idx="323">
                  <c:v>263</c:v>
                </c:pt>
                <c:pt idx="324">
                  <c:v>777</c:v>
                </c:pt>
                <c:pt idx="325">
                  <c:v>318</c:v>
                </c:pt>
                <c:pt idx="326">
                  <c:v>309</c:v>
                </c:pt>
                <c:pt idx="327">
                  <c:v>86</c:v>
                </c:pt>
                <c:pt idx="328">
                  <c:v>0</c:v>
                </c:pt>
                <c:pt idx="329">
                  <c:v>523</c:v>
                </c:pt>
                <c:pt idx="330">
                  <c:v>445</c:v>
                </c:pt>
                <c:pt idx="331">
                  <c:v>300</c:v>
                </c:pt>
                <c:pt idx="332">
                  <c:v>328</c:v>
                </c:pt>
                <c:pt idx="333">
                  <c:v>320</c:v>
                </c:pt>
                <c:pt idx="334">
                  <c:v>73</c:v>
                </c:pt>
                <c:pt idx="335">
                  <c:v>0</c:v>
                </c:pt>
                <c:pt idx="336">
                  <c:v>392</c:v>
                </c:pt>
                <c:pt idx="337">
                  <c:v>294</c:v>
                </c:pt>
                <c:pt idx="338">
                  <c:v>395</c:v>
                </c:pt>
                <c:pt idx="339">
                  <c:v>311</c:v>
                </c:pt>
                <c:pt idx="340">
                  <c:v>412</c:v>
                </c:pt>
                <c:pt idx="341">
                  <c:v>120</c:v>
                </c:pt>
                <c:pt idx="342">
                  <c:v>0</c:v>
                </c:pt>
                <c:pt idx="343">
                  <c:v>451</c:v>
                </c:pt>
                <c:pt idx="344">
                  <c:v>274</c:v>
                </c:pt>
                <c:pt idx="345">
                  <c:v>284</c:v>
                </c:pt>
                <c:pt idx="346">
                  <c:v>295</c:v>
                </c:pt>
                <c:pt idx="347">
                  <c:v>275</c:v>
                </c:pt>
                <c:pt idx="348">
                  <c:v>84</c:v>
                </c:pt>
                <c:pt idx="349">
                  <c:v>0</c:v>
                </c:pt>
                <c:pt idx="350">
                  <c:v>326</c:v>
                </c:pt>
                <c:pt idx="351">
                  <c:v>317</c:v>
                </c:pt>
                <c:pt idx="352">
                  <c:v>275</c:v>
                </c:pt>
                <c:pt idx="353">
                  <c:v>245</c:v>
                </c:pt>
                <c:pt idx="354">
                  <c:v>369</c:v>
                </c:pt>
                <c:pt idx="355">
                  <c:v>105</c:v>
                </c:pt>
                <c:pt idx="356">
                  <c:v>0</c:v>
                </c:pt>
                <c:pt idx="357">
                  <c:v>331</c:v>
                </c:pt>
                <c:pt idx="358">
                  <c:v>266</c:v>
                </c:pt>
                <c:pt idx="359">
                  <c:v>289</c:v>
                </c:pt>
                <c:pt idx="360">
                  <c:v>276</c:v>
                </c:pt>
                <c:pt idx="361">
                  <c:v>222</c:v>
                </c:pt>
                <c:pt idx="362">
                  <c:v>135</c:v>
                </c:pt>
                <c:pt idx="363">
                  <c:v>0</c:v>
                </c:pt>
                <c:pt idx="364">
                  <c:v>365</c:v>
                </c:pt>
                <c:pt idx="365">
                  <c:v>269</c:v>
                </c:pt>
                <c:pt idx="366">
                  <c:v>385</c:v>
                </c:pt>
                <c:pt idx="367">
                  <c:v>308</c:v>
                </c:pt>
                <c:pt idx="368">
                  <c:v>326</c:v>
                </c:pt>
                <c:pt idx="369">
                  <c:v>128</c:v>
                </c:pt>
                <c:pt idx="370">
                  <c:v>0</c:v>
                </c:pt>
                <c:pt idx="371">
                  <c:v>352</c:v>
                </c:pt>
                <c:pt idx="372">
                  <c:v>410</c:v>
                </c:pt>
                <c:pt idx="373">
                  <c:v>259</c:v>
                </c:pt>
                <c:pt idx="374">
                  <c:v>258</c:v>
                </c:pt>
                <c:pt idx="375">
                  <c:v>541</c:v>
                </c:pt>
                <c:pt idx="376">
                  <c:v>254</c:v>
                </c:pt>
                <c:pt idx="377">
                  <c:v>0</c:v>
                </c:pt>
                <c:pt idx="378">
                  <c:v>275</c:v>
                </c:pt>
                <c:pt idx="379">
                  <c:v>320</c:v>
                </c:pt>
                <c:pt idx="380">
                  <c:v>270</c:v>
                </c:pt>
                <c:pt idx="381">
                  <c:v>343</c:v>
                </c:pt>
                <c:pt idx="382">
                  <c:v>334</c:v>
                </c:pt>
                <c:pt idx="383">
                  <c:v>130</c:v>
                </c:pt>
                <c:pt idx="384">
                  <c:v>0</c:v>
                </c:pt>
                <c:pt idx="385">
                  <c:v>352</c:v>
                </c:pt>
                <c:pt idx="386">
                  <c:v>347</c:v>
                </c:pt>
                <c:pt idx="387">
                  <c:v>324</c:v>
                </c:pt>
                <c:pt idx="388">
                  <c:v>232</c:v>
                </c:pt>
                <c:pt idx="389">
                  <c:v>383</c:v>
                </c:pt>
                <c:pt idx="390">
                  <c:v>116</c:v>
                </c:pt>
                <c:pt idx="391">
                  <c:v>0</c:v>
                </c:pt>
                <c:pt idx="392">
                  <c:v>294</c:v>
                </c:pt>
                <c:pt idx="393">
                  <c:v>273</c:v>
                </c:pt>
                <c:pt idx="394">
                  <c:v>312</c:v>
                </c:pt>
                <c:pt idx="395">
                  <c:v>214</c:v>
                </c:pt>
                <c:pt idx="396">
                  <c:v>313</c:v>
                </c:pt>
                <c:pt idx="397">
                  <c:v>97</c:v>
                </c:pt>
                <c:pt idx="398">
                  <c:v>0</c:v>
                </c:pt>
                <c:pt idx="399">
                  <c:v>0</c:v>
                </c:pt>
                <c:pt idx="400">
                  <c:v>404</c:v>
                </c:pt>
                <c:pt idx="401">
                  <c:v>236</c:v>
                </c:pt>
                <c:pt idx="402">
                  <c:v>234</c:v>
                </c:pt>
                <c:pt idx="403">
                  <c:v>239</c:v>
                </c:pt>
                <c:pt idx="404">
                  <c:v>125</c:v>
                </c:pt>
                <c:pt idx="405">
                  <c:v>0</c:v>
                </c:pt>
                <c:pt idx="406">
                  <c:v>298</c:v>
                </c:pt>
                <c:pt idx="407">
                  <c:v>235</c:v>
                </c:pt>
                <c:pt idx="408">
                  <c:v>217</c:v>
                </c:pt>
                <c:pt idx="409">
                  <c:v>248</c:v>
                </c:pt>
                <c:pt idx="410">
                  <c:v>286</c:v>
                </c:pt>
                <c:pt idx="411">
                  <c:v>102</c:v>
                </c:pt>
                <c:pt idx="412">
                  <c:v>0</c:v>
                </c:pt>
                <c:pt idx="413">
                  <c:v>293</c:v>
                </c:pt>
                <c:pt idx="414">
                  <c:v>213</c:v>
                </c:pt>
                <c:pt idx="415">
                  <c:v>273</c:v>
                </c:pt>
                <c:pt idx="416">
                  <c:v>236</c:v>
                </c:pt>
                <c:pt idx="417">
                  <c:v>281</c:v>
                </c:pt>
                <c:pt idx="418">
                  <c:v>62</c:v>
                </c:pt>
                <c:pt idx="419">
                  <c:v>0</c:v>
                </c:pt>
                <c:pt idx="420">
                  <c:v>347</c:v>
                </c:pt>
                <c:pt idx="421">
                  <c:v>308</c:v>
                </c:pt>
                <c:pt idx="422">
                  <c:v>295</c:v>
                </c:pt>
                <c:pt idx="423">
                  <c:v>294</c:v>
                </c:pt>
                <c:pt idx="424">
                  <c:v>319</c:v>
                </c:pt>
                <c:pt idx="425">
                  <c:v>68</c:v>
                </c:pt>
                <c:pt idx="426">
                  <c:v>0</c:v>
                </c:pt>
                <c:pt idx="427">
                  <c:v>363</c:v>
                </c:pt>
                <c:pt idx="428">
                  <c:v>271</c:v>
                </c:pt>
                <c:pt idx="429">
                  <c:v>334</c:v>
                </c:pt>
                <c:pt idx="430">
                  <c:v>187</c:v>
                </c:pt>
                <c:pt idx="431">
                  <c:v>228</c:v>
                </c:pt>
                <c:pt idx="432">
                  <c:v>52</c:v>
                </c:pt>
                <c:pt idx="433">
                  <c:v>0</c:v>
                </c:pt>
                <c:pt idx="434">
                  <c:v>305</c:v>
                </c:pt>
                <c:pt idx="435">
                  <c:v>241</c:v>
                </c:pt>
                <c:pt idx="436">
                  <c:v>228</c:v>
                </c:pt>
                <c:pt idx="437">
                  <c:v>0</c:v>
                </c:pt>
                <c:pt idx="438">
                  <c:v>346</c:v>
                </c:pt>
                <c:pt idx="439">
                  <c:v>76</c:v>
                </c:pt>
                <c:pt idx="440">
                  <c:v>0</c:v>
                </c:pt>
                <c:pt idx="441">
                  <c:v>283</c:v>
                </c:pt>
                <c:pt idx="442">
                  <c:v>116</c:v>
                </c:pt>
                <c:pt idx="443">
                  <c:v>361</c:v>
                </c:pt>
                <c:pt idx="444">
                  <c:v>156</c:v>
                </c:pt>
                <c:pt idx="445">
                  <c:v>224</c:v>
                </c:pt>
                <c:pt idx="446">
                  <c:v>77</c:v>
                </c:pt>
                <c:pt idx="447">
                  <c:v>0</c:v>
                </c:pt>
                <c:pt idx="448">
                  <c:v>106</c:v>
                </c:pt>
                <c:pt idx="449">
                  <c:v>265</c:v>
                </c:pt>
                <c:pt idx="450">
                  <c:v>215</c:v>
                </c:pt>
                <c:pt idx="451">
                  <c:v>194</c:v>
                </c:pt>
                <c:pt idx="452">
                  <c:v>194</c:v>
                </c:pt>
                <c:pt idx="453">
                  <c:v>78</c:v>
                </c:pt>
                <c:pt idx="454">
                  <c:v>0</c:v>
                </c:pt>
                <c:pt idx="455">
                  <c:v>235</c:v>
                </c:pt>
                <c:pt idx="456">
                  <c:v>191</c:v>
                </c:pt>
                <c:pt idx="457">
                  <c:v>146</c:v>
                </c:pt>
                <c:pt idx="458">
                  <c:v>215</c:v>
                </c:pt>
                <c:pt idx="459">
                  <c:v>174</c:v>
                </c:pt>
                <c:pt idx="460">
                  <c:v>84</c:v>
                </c:pt>
                <c:pt idx="461">
                  <c:v>0</c:v>
                </c:pt>
                <c:pt idx="462">
                  <c:v>217</c:v>
                </c:pt>
                <c:pt idx="463">
                  <c:v>186</c:v>
                </c:pt>
                <c:pt idx="464">
                  <c:v>173</c:v>
                </c:pt>
                <c:pt idx="465">
                  <c:v>198</c:v>
                </c:pt>
                <c:pt idx="466">
                  <c:v>142</c:v>
                </c:pt>
                <c:pt idx="467">
                  <c:v>74</c:v>
                </c:pt>
                <c:pt idx="468">
                  <c:v>0</c:v>
                </c:pt>
                <c:pt idx="469">
                  <c:v>208</c:v>
                </c:pt>
                <c:pt idx="470">
                  <c:v>121</c:v>
                </c:pt>
                <c:pt idx="471">
                  <c:v>141</c:v>
                </c:pt>
                <c:pt idx="472">
                  <c:v>149</c:v>
                </c:pt>
                <c:pt idx="473">
                  <c:v>112</c:v>
                </c:pt>
                <c:pt idx="474">
                  <c:v>76</c:v>
                </c:pt>
                <c:pt idx="475">
                  <c:v>0</c:v>
                </c:pt>
                <c:pt idx="476">
                  <c:v>207</c:v>
                </c:pt>
                <c:pt idx="477">
                  <c:v>158</c:v>
                </c:pt>
                <c:pt idx="478">
                  <c:v>153</c:v>
                </c:pt>
                <c:pt idx="479">
                  <c:v>119</c:v>
                </c:pt>
                <c:pt idx="480">
                  <c:v>109</c:v>
                </c:pt>
                <c:pt idx="481">
                  <c:v>71</c:v>
                </c:pt>
                <c:pt idx="482">
                  <c:v>0</c:v>
                </c:pt>
                <c:pt idx="483">
                  <c:v>185</c:v>
                </c:pt>
                <c:pt idx="484">
                  <c:v>133</c:v>
                </c:pt>
                <c:pt idx="485">
                  <c:v>149</c:v>
                </c:pt>
                <c:pt idx="486">
                  <c:v>126</c:v>
                </c:pt>
                <c:pt idx="487">
                  <c:v>153</c:v>
                </c:pt>
                <c:pt idx="488">
                  <c:v>49</c:v>
                </c:pt>
                <c:pt idx="489">
                  <c:v>0</c:v>
                </c:pt>
                <c:pt idx="490">
                  <c:v>183</c:v>
                </c:pt>
                <c:pt idx="491">
                  <c:v>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88-40BE-883B-21DE604F0CB7}"/>
            </c:ext>
          </c:extLst>
        </c:ser>
        <c:ser>
          <c:idx val="1"/>
          <c:order val="1"/>
          <c:tx>
            <c:strRef>
              <c:f>ACTIVITE!$A$6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ACTIVITE!$B$2:$SS$2</c:f>
              <c:numCache>
                <c:formatCode>[$-40C]d\-mmm;@</c:formatCode>
                <c:ptCount val="512"/>
                <c:pt idx="0">
                  <c:v>43888</c:v>
                </c:pt>
                <c:pt idx="1">
                  <c:v>43892</c:v>
                </c:pt>
                <c:pt idx="2">
                  <c:v>43893</c:v>
                </c:pt>
                <c:pt idx="3">
                  <c:v>43894</c:v>
                </c:pt>
                <c:pt idx="4">
                  <c:v>43895</c:v>
                </c:pt>
                <c:pt idx="5">
                  <c:v>43896</c:v>
                </c:pt>
                <c:pt idx="6">
                  <c:v>43897</c:v>
                </c:pt>
                <c:pt idx="7">
                  <c:v>43899</c:v>
                </c:pt>
                <c:pt idx="8">
                  <c:v>43900</c:v>
                </c:pt>
                <c:pt idx="9">
                  <c:v>43901</c:v>
                </c:pt>
                <c:pt idx="10">
                  <c:v>43902</c:v>
                </c:pt>
                <c:pt idx="11">
                  <c:v>43903</c:v>
                </c:pt>
                <c:pt idx="12">
                  <c:v>43904</c:v>
                </c:pt>
                <c:pt idx="13">
                  <c:v>43905</c:v>
                </c:pt>
                <c:pt idx="14">
                  <c:v>43906</c:v>
                </c:pt>
                <c:pt idx="15">
                  <c:v>43907</c:v>
                </c:pt>
                <c:pt idx="16">
                  <c:v>43908</c:v>
                </c:pt>
                <c:pt idx="17">
                  <c:v>43909</c:v>
                </c:pt>
                <c:pt idx="18">
                  <c:v>43910</c:v>
                </c:pt>
                <c:pt idx="19">
                  <c:v>43911</c:v>
                </c:pt>
                <c:pt idx="20">
                  <c:v>43912</c:v>
                </c:pt>
                <c:pt idx="21">
                  <c:v>43913</c:v>
                </c:pt>
                <c:pt idx="22">
                  <c:v>43914</c:v>
                </c:pt>
                <c:pt idx="23">
                  <c:v>43915</c:v>
                </c:pt>
                <c:pt idx="24">
                  <c:v>43916</c:v>
                </c:pt>
                <c:pt idx="25">
                  <c:v>43917</c:v>
                </c:pt>
                <c:pt idx="26">
                  <c:v>43918</c:v>
                </c:pt>
                <c:pt idx="27">
                  <c:v>43919</c:v>
                </c:pt>
                <c:pt idx="28">
                  <c:v>43920</c:v>
                </c:pt>
                <c:pt idx="29">
                  <c:v>43921</c:v>
                </c:pt>
                <c:pt idx="30">
                  <c:v>43922</c:v>
                </c:pt>
                <c:pt idx="31">
                  <c:v>43923</c:v>
                </c:pt>
                <c:pt idx="32">
                  <c:v>43924</c:v>
                </c:pt>
                <c:pt idx="33">
                  <c:v>43925</c:v>
                </c:pt>
                <c:pt idx="34">
                  <c:v>43926</c:v>
                </c:pt>
                <c:pt idx="35">
                  <c:v>43927</c:v>
                </c:pt>
                <c:pt idx="36">
                  <c:v>43928</c:v>
                </c:pt>
                <c:pt idx="37">
                  <c:v>43929</c:v>
                </c:pt>
                <c:pt idx="38">
                  <c:v>43930</c:v>
                </c:pt>
                <c:pt idx="39">
                  <c:v>43931</c:v>
                </c:pt>
                <c:pt idx="40">
                  <c:v>43932</c:v>
                </c:pt>
                <c:pt idx="41">
                  <c:v>43933</c:v>
                </c:pt>
                <c:pt idx="42">
                  <c:v>43934</c:v>
                </c:pt>
                <c:pt idx="43">
                  <c:v>43935</c:v>
                </c:pt>
                <c:pt idx="44">
                  <c:v>43936</c:v>
                </c:pt>
                <c:pt idx="45">
                  <c:v>43937</c:v>
                </c:pt>
                <c:pt idx="46">
                  <c:v>43938</c:v>
                </c:pt>
                <c:pt idx="47">
                  <c:v>43939</c:v>
                </c:pt>
                <c:pt idx="48">
                  <c:v>43940</c:v>
                </c:pt>
                <c:pt idx="49">
                  <c:v>43941</c:v>
                </c:pt>
                <c:pt idx="50">
                  <c:v>43942</c:v>
                </c:pt>
                <c:pt idx="51">
                  <c:v>43943</c:v>
                </c:pt>
                <c:pt idx="52">
                  <c:v>43944</c:v>
                </c:pt>
                <c:pt idx="53">
                  <c:v>43945</c:v>
                </c:pt>
                <c:pt idx="54">
                  <c:v>43946</c:v>
                </c:pt>
                <c:pt idx="55">
                  <c:v>43947</c:v>
                </c:pt>
                <c:pt idx="56">
                  <c:v>43948</c:v>
                </c:pt>
                <c:pt idx="57">
                  <c:v>43949</c:v>
                </c:pt>
                <c:pt idx="58">
                  <c:v>43950</c:v>
                </c:pt>
                <c:pt idx="59">
                  <c:v>43951</c:v>
                </c:pt>
                <c:pt idx="60">
                  <c:v>43952</c:v>
                </c:pt>
                <c:pt idx="61">
                  <c:v>43953</c:v>
                </c:pt>
                <c:pt idx="62">
                  <c:v>43954</c:v>
                </c:pt>
                <c:pt idx="63">
                  <c:v>43955</c:v>
                </c:pt>
                <c:pt idx="64">
                  <c:v>43956</c:v>
                </c:pt>
                <c:pt idx="65">
                  <c:v>43957</c:v>
                </c:pt>
                <c:pt idx="66">
                  <c:v>43958</c:v>
                </c:pt>
                <c:pt idx="67">
                  <c:v>43959</c:v>
                </c:pt>
                <c:pt idx="68">
                  <c:v>43960</c:v>
                </c:pt>
                <c:pt idx="69">
                  <c:v>43961</c:v>
                </c:pt>
                <c:pt idx="70">
                  <c:v>43962</c:v>
                </c:pt>
                <c:pt idx="71">
                  <c:v>43963</c:v>
                </c:pt>
                <c:pt idx="72">
                  <c:v>43964</c:v>
                </c:pt>
                <c:pt idx="73">
                  <c:v>43965</c:v>
                </c:pt>
                <c:pt idx="74">
                  <c:v>43966</c:v>
                </c:pt>
                <c:pt idx="75">
                  <c:v>43967</c:v>
                </c:pt>
                <c:pt idx="76">
                  <c:v>43968</c:v>
                </c:pt>
                <c:pt idx="77">
                  <c:v>43969</c:v>
                </c:pt>
                <c:pt idx="78">
                  <c:v>43970</c:v>
                </c:pt>
                <c:pt idx="79">
                  <c:v>43971</c:v>
                </c:pt>
                <c:pt idx="80">
                  <c:v>43972</c:v>
                </c:pt>
                <c:pt idx="81">
                  <c:v>43973</c:v>
                </c:pt>
                <c:pt idx="82">
                  <c:v>43974</c:v>
                </c:pt>
                <c:pt idx="83">
                  <c:v>43975</c:v>
                </c:pt>
                <c:pt idx="84">
                  <c:v>43976</c:v>
                </c:pt>
                <c:pt idx="85">
                  <c:v>43977</c:v>
                </c:pt>
                <c:pt idx="86">
                  <c:v>43978</c:v>
                </c:pt>
                <c:pt idx="87">
                  <c:v>43979</c:v>
                </c:pt>
                <c:pt idx="88">
                  <c:v>43980</c:v>
                </c:pt>
                <c:pt idx="89">
                  <c:v>43981</c:v>
                </c:pt>
                <c:pt idx="90">
                  <c:v>43982</c:v>
                </c:pt>
                <c:pt idx="91">
                  <c:v>43983</c:v>
                </c:pt>
                <c:pt idx="92">
                  <c:v>43984</c:v>
                </c:pt>
                <c:pt idx="93">
                  <c:v>43985</c:v>
                </c:pt>
                <c:pt idx="94">
                  <c:v>43986</c:v>
                </c:pt>
                <c:pt idx="95">
                  <c:v>43987</c:v>
                </c:pt>
                <c:pt idx="96">
                  <c:v>43988</c:v>
                </c:pt>
                <c:pt idx="97">
                  <c:v>43989</c:v>
                </c:pt>
                <c:pt idx="98">
                  <c:v>43990</c:v>
                </c:pt>
                <c:pt idx="99">
                  <c:v>43991</c:v>
                </c:pt>
                <c:pt idx="100">
                  <c:v>43992</c:v>
                </c:pt>
                <c:pt idx="101">
                  <c:v>43993</c:v>
                </c:pt>
                <c:pt idx="102">
                  <c:v>43994</c:v>
                </c:pt>
                <c:pt idx="103">
                  <c:v>43995</c:v>
                </c:pt>
                <c:pt idx="104">
                  <c:v>43996</c:v>
                </c:pt>
                <c:pt idx="105">
                  <c:v>43997</c:v>
                </c:pt>
                <c:pt idx="106">
                  <c:v>43998</c:v>
                </c:pt>
                <c:pt idx="107">
                  <c:v>43999</c:v>
                </c:pt>
                <c:pt idx="108">
                  <c:v>44000</c:v>
                </c:pt>
                <c:pt idx="109">
                  <c:v>44001</c:v>
                </c:pt>
                <c:pt idx="110">
                  <c:v>44002</c:v>
                </c:pt>
                <c:pt idx="111">
                  <c:v>44003</c:v>
                </c:pt>
                <c:pt idx="112">
                  <c:v>44004</c:v>
                </c:pt>
                <c:pt idx="113">
                  <c:v>44005</c:v>
                </c:pt>
                <c:pt idx="114">
                  <c:v>44006</c:v>
                </c:pt>
                <c:pt idx="115">
                  <c:v>44007</c:v>
                </c:pt>
                <c:pt idx="116">
                  <c:v>44008</c:v>
                </c:pt>
                <c:pt idx="117">
                  <c:v>44009</c:v>
                </c:pt>
                <c:pt idx="118">
                  <c:v>44010</c:v>
                </c:pt>
                <c:pt idx="119">
                  <c:v>44011</c:v>
                </c:pt>
                <c:pt idx="120">
                  <c:v>44012</c:v>
                </c:pt>
                <c:pt idx="121">
                  <c:v>44013</c:v>
                </c:pt>
                <c:pt idx="122">
                  <c:v>44014</c:v>
                </c:pt>
                <c:pt idx="123">
                  <c:v>44015</c:v>
                </c:pt>
                <c:pt idx="124">
                  <c:v>44016</c:v>
                </c:pt>
                <c:pt idx="125">
                  <c:v>44017</c:v>
                </c:pt>
                <c:pt idx="126">
                  <c:v>44018</c:v>
                </c:pt>
                <c:pt idx="127">
                  <c:v>44019</c:v>
                </c:pt>
                <c:pt idx="128">
                  <c:v>44020</c:v>
                </c:pt>
                <c:pt idx="129">
                  <c:v>44021</c:v>
                </c:pt>
                <c:pt idx="130">
                  <c:v>44022</c:v>
                </c:pt>
                <c:pt idx="131">
                  <c:v>44023</c:v>
                </c:pt>
                <c:pt idx="132">
                  <c:v>44024</c:v>
                </c:pt>
                <c:pt idx="133">
                  <c:v>44025</c:v>
                </c:pt>
                <c:pt idx="134">
                  <c:v>44026</c:v>
                </c:pt>
                <c:pt idx="135">
                  <c:v>44027</c:v>
                </c:pt>
                <c:pt idx="136">
                  <c:v>44028</c:v>
                </c:pt>
                <c:pt idx="137">
                  <c:v>44029</c:v>
                </c:pt>
                <c:pt idx="138">
                  <c:v>44030</c:v>
                </c:pt>
                <c:pt idx="139">
                  <c:v>44031</c:v>
                </c:pt>
                <c:pt idx="140">
                  <c:v>44032</c:v>
                </c:pt>
                <c:pt idx="141">
                  <c:v>44033</c:v>
                </c:pt>
                <c:pt idx="142">
                  <c:v>44034</c:v>
                </c:pt>
                <c:pt idx="143">
                  <c:v>44035</c:v>
                </c:pt>
                <c:pt idx="144">
                  <c:v>44036</c:v>
                </c:pt>
                <c:pt idx="145">
                  <c:v>44037</c:v>
                </c:pt>
                <c:pt idx="146">
                  <c:v>44038</c:v>
                </c:pt>
                <c:pt idx="147">
                  <c:v>44039</c:v>
                </c:pt>
                <c:pt idx="148">
                  <c:v>44040</c:v>
                </c:pt>
                <c:pt idx="149">
                  <c:v>44041</c:v>
                </c:pt>
                <c:pt idx="150">
                  <c:v>44042</c:v>
                </c:pt>
                <c:pt idx="151">
                  <c:v>44043</c:v>
                </c:pt>
                <c:pt idx="152">
                  <c:v>44044</c:v>
                </c:pt>
                <c:pt idx="153">
                  <c:v>44045</c:v>
                </c:pt>
                <c:pt idx="154">
                  <c:v>44046</c:v>
                </c:pt>
                <c:pt idx="155">
                  <c:v>44047</c:v>
                </c:pt>
                <c:pt idx="156">
                  <c:v>44048</c:v>
                </c:pt>
                <c:pt idx="157">
                  <c:v>44049</c:v>
                </c:pt>
                <c:pt idx="158">
                  <c:v>44050</c:v>
                </c:pt>
                <c:pt idx="159">
                  <c:v>44051</c:v>
                </c:pt>
                <c:pt idx="160">
                  <c:v>44052</c:v>
                </c:pt>
                <c:pt idx="161">
                  <c:v>44053</c:v>
                </c:pt>
                <c:pt idx="162">
                  <c:v>44054</c:v>
                </c:pt>
                <c:pt idx="163">
                  <c:v>44055</c:v>
                </c:pt>
                <c:pt idx="164">
                  <c:v>44056</c:v>
                </c:pt>
                <c:pt idx="165">
                  <c:v>44057</c:v>
                </c:pt>
                <c:pt idx="166">
                  <c:v>44058</c:v>
                </c:pt>
                <c:pt idx="167">
                  <c:v>44059</c:v>
                </c:pt>
                <c:pt idx="168">
                  <c:v>44060</c:v>
                </c:pt>
                <c:pt idx="169">
                  <c:v>44061</c:v>
                </c:pt>
                <c:pt idx="170">
                  <c:v>44062</c:v>
                </c:pt>
                <c:pt idx="171">
                  <c:v>44063</c:v>
                </c:pt>
                <c:pt idx="172">
                  <c:v>44064</c:v>
                </c:pt>
                <c:pt idx="173">
                  <c:v>44065</c:v>
                </c:pt>
                <c:pt idx="174">
                  <c:v>44066</c:v>
                </c:pt>
                <c:pt idx="175">
                  <c:v>44067</c:v>
                </c:pt>
                <c:pt idx="176">
                  <c:v>44068</c:v>
                </c:pt>
                <c:pt idx="177">
                  <c:v>44069</c:v>
                </c:pt>
                <c:pt idx="178">
                  <c:v>44070</c:v>
                </c:pt>
                <c:pt idx="179">
                  <c:v>44071</c:v>
                </c:pt>
                <c:pt idx="180">
                  <c:v>44072</c:v>
                </c:pt>
                <c:pt idx="181">
                  <c:v>44073</c:v>
                </c:pt>
                <c:pt idx="182">
                  <c:v>44074</c:v>
                </c:pt>
                <c:pt idx="183">
                  <c:v>44075</c:v>
                </c:pt>
                <c:pt idx="184">
                  <c:v>44076</c:v>
                </c:pt>
                <c:pt idx="185">
                  <c:v>44077</c:v>
                </c:pt>
                <c:pt idx="186">
                  <c:v>44078</c:v>
                </c:pt>
                <c:pt idx="187">
                  <c:v>44079</c:v>
                </c:pt>
                <c:pt idx="188">
                  <c:v>44080</c:v>
                </c:pt>
                <c:pt idx="189">
                  <c:v>44081</c:v>
                </c:pt>
                <c:pt idx="190">
                  <c:v>44082</c:v>
                </c:pt>
                <c:pt idx="191">
                  <c:v>44083</c:v>
                </c:pt>
                <c:pt idx="192">
                  <c:v>44084</c:v>
                </c:pt>
                <c:pt idx="193">
                  <c:v>44085</c:v>
                </c:pt>
                <c:pt idx="194">
                  <c:v>44086</c:v>
                </c:pt>
                <c:pt idx="195">
                  <c:v>44087</c:v>
                </c:pt>
                <c:pt idx="196">
                  <c:v>44088</c:v>
                </c:pt>
                <c:pt idx="197">
                  <c:v>44089</c:v>
                </c:pt>
                <c:pt idx="198">
                  <c:v>44090</c:v>
                </c:pt>
                <c:pt idx="199">
                  <c:v>44091</c:v>
                </c:pt>
                <c:pt idx="200">
                  <c:v>44092</c:v>
                </c:pt>
                <c:pt idx="201">
                  <c:v>44093</c:v>
                </c:pt>
                <c:pt idx="202">
                  <c:v>44094</c:v>
                </c:pt>
                <c:pt idx="203">
                  <c:v>44095</c:v>
                </c:pt>
                <c:pt idx="204">
                  <c:v>44096</c:v>
                </c:pt>
                <c:pt idx="205">
                  <c:v>44097</c:v>
                </c:pt>
                <c:pt idx="206">
                  <c:v>44098</c:v>
                </c:pt>
                <c:pt idx="207">
                  <c:v>44099</c:v>
                </c:pt>
                <c:pt idx="208">
                  <c:v>44100</c:v>
                </c:pt>
                <c:pt idx="209">
                  <c:v>44101</c:v>
                </c:pt>
                <c:pt idx="210">
                  <c:v>44102</c:v>
                </c:pt>
                <c:pt idx="211">
                  <c:v>44103</c:v>
                </c:pt>
                <c:pt idx="212">
                  <c:v>44104</c:v>
                </c:pt>
                <c:pt idx="213">
                  <c:v>44105</c:v>
                </c:pt>
                <c:pt idx="214">
                  <c:v>44106</c:v>
                </c:pt>
                <c:pt idx="215">
                  <c:v>44107</c:v>
                </c:pt>
                <c:pt idx="216">
                  <c:v>44108</c:v>
                </c:pt>
                <c:pt idx="217">
                  <c:v>44109</c:v>
                </c:pt>
                <c:pt idx="218">
                  <c:v>44110</c:v>
                </c:pt>
                <c:pt idx="219">
                  <c:v>44111</c:v>
                </c:pt>
                <c:pt idx="220">
                  <c:v>44112</c:v>
                </c:pt>
                <c:pt idx="221">
                  <c:v>44113</c:v>
                </c:pt>
                <c:pt idx="222">
                  <c:v>44114</c:v>
                </c:pt>
                <c:pt idx="223">
                  <c:v>44115</c:v>
                </c:pt>
                <c:pt idx="224">
                  <c:v>44116</c:v>
                </c:pt>
                <c:pt idx="225">
                  <c:v>44117</c:v>
                </c:pt>
                <c:pt idx="226">
                  <c:v>44118</c:v>
                </c:pt>
                <c:pt idx="227">
                  <c:v>44119</c:v>
                </c:pt>
                <c:pt idx="228">
                  <c:v>44120</c:v>
                </c:pt>
                <c:pt idx="229">
                  <c:v>44121</c:v>
                </c:pt>
                <c:pt idx="230">
                  <c:v>44122</c:v>
                </c:pt>
                <c:pt idx="231">
                  <c:v>44123</c:v>
                </c:pt>
                <c:pt idx="232">
                  <c:v>44124</c:v>
                </c:pt>
                <c:pt idx="233">
                  <c:v>44125</c:v>
                </c:pt>
                <c:pt idx="234">
                  <c:v>44126</c:v>
                </c:pt>
                <c:pt idx="235">
                  <c:v>44127</c:v>
                </c:pt>
                <c:pt idx="236">
                  <c:v>44128</c:v>
                </c:pt>
                <c:pt idx="237">
                  <c:v>44129</c:v>
                </c:pt>
                <c:pt idx="238">
                  <c:v>44130</c:v>
                </c:pt>
                <c:pt idx="239">
                  <c:v>44131</c:v>
                </c:pt>
                <c:pt idx="240">
                  <c:v>44132</c:v>
                </c:pt>
                <c:pt idx="241">
                  <c:v>44133</c:v>
                </c:pt>
                <c:pt idx="242">
                  <c:v>44134</c:v>
                </c:pt>
                <c:pt idx="243">
                  <c:v>44135</c:v>
                </c:pt>
                <c:pt idx="244">
                  <c:v>44136</c:v>
                </c:pt>
                <c:pt idx="245">
                  <c:v>44137</c:v>
                </c:pt>
                <c:pt idx="246">
                  <c:v>44138</c:v>
                </c:pt>
                <c:pt idx="247">
                  <c:v>44139</c:v>
                </c:pt>
                <c:pt idx="248">
                  <c:v>44140</c:v>
                </c:pt>
                <c:pt idx="249">
                  <c:v>44141</c:v>
                </c:pt>
                <c:pt idx="250">
                  <c:v>44142</c:v>
                </c:pt>
                <c:pt idx="251">
                  <c:v>44143</c:v>
                </c:pt>
                <c:pt idx="252">
                  <c:v>44144</c:v>
                </c:pt>
                <c:pt idx="253">
                  <c:v>44145</c:v>
                </c:pt>
                <c:pt idx="254">
                  <c:v>44146</c:v>
                </c:pt>
                <c:pt idx="255">
                  <c:v>44147</c:v>
                </c:pt>
                <c:pt idx="256">
                  <c:v>44148</c:v>
                </c:pt>
                <c:pt idx="257">
                  <c:v>44149</c:v>
                </c:pt>
                <c:pt idx="258">
                  <c:v>44150</c:v>
                </c:pt>
                <c:pt idx="259">
                  <c:v>44151</c:v>
                </c:pt>
                <c:pt idx="260">
                  <c:v>44152</c:v>
                </c:pt>
                <c:pt idx="261">
                  <c:v>44153</c:v>
                </c:pt>
                <c:pt idx="262">
                  <c:v>44154</c:v>
                </c:pt>
                <c:pt idx="263">
                  <c:v>44155</c:v>
                </c:pt>
                <c:pt idx="264">
                  <c:v>44156</c:v>
                </c:pt>
                <c:pt idx="265">
                  <c:v>44157</c:v>
                </c:pt>
                <c:pt idx="266">
                  <c:v>44158</c:v>
                </c:pt>
                <c:pt idx="267">
                  <c:v>44159</c:v>
                </c:pt>
                <c:pt idx="268">
                  <c:v>44160</c:v>
                </c:pt>
                <c:pt idx="269">
                  <c:v>44161</c:v>
                </c:pt>
                <c:pt idx="270">
                  <c:v>44162</c:v>
                </c:pt>
                <c:pt idx="271">
                  <c:v>44163</c:v>
                </c:pt>
                <c:pt idx="272">
                  <c:v>44164</c:v>
                </c:pt>
                <c:pt idx="273">
                  <c:v>44165</c:v>
                </c:pt>
                <c:pt idx="274">
                  <c:v>44166</c:v>
                </c:pt>
                <c:pt idx="275">
                  <c:v>44167</c:v>
                </c:pt>
                <c:pt idx="276">
                  <c:v>44168</c:v>
                </c:pt>
                <c:pt idx="277">
                  <c:v>44169</c:v>
                </c:pt>
                <c:pt idx="278">
                  <c:v>44170</c:v>
                </c:pt>
                <c:pt idx="279">
                  <c:v>44171</c:v>
                </c:pt>
                <c:pt idx="280">
                  <c:v>44172</c:v>
                </c:pt>
                <c:pt idx="281">
                  <c:v>44173</c:v>
                </c:pt>
                <c:pt idx="282">
                  <c:v>44174</c:v>
                </c:pt>
                <c:pt idx="283">
                  <c:v>44175</c:v>
                </c:pt>
                <c:pt idx="284">
                  <c:v>44176</c:v>
                </c:pt>
                <c:pt idx="285">
                  <c:v>44177</c:v>
                </c:pt>
                <c:pt idx="286">
                  <c:v>44178</c:v>
                </c:pt>
                <c:pt idx="287">
                  <c:v>44179</c:v>
                </c:pt>
                <c:pt idx="288">
                  <c:v>44180</c:v>
                </c:pt>
                <c:pt idx="289">
                  <c:v>44181</c:v>
                </c:pt>
                <c:pt idx="290">
                  <c:v>44182</c:v>
                </c:pt>
                <c:pt idx="291">
                  <c:v>44183</c:v>
                </c:pt>
                <c:pt idx="292">
                  <c:v>44184</c:v>
                </c:pt>
                <c:pt idx="293">
                  <c:v>44185</c:v>
                </c:pt>
                <c:pt idx="294">
                  <c:v>44186</c:v>
                </c:pt>
                <c:pt idx="295">
                  <c:v>44187</c:v>
                </c:pt>
                <c:pt idx="296">
                  <c:v>44188</c:v>
                </c:pt>
                <c:pt idx="297">
                  <c:v>44189</c:v>
                </c:pt>
                <c:pt idx="298">
                  <c:v>44190</c:v>
                </c:pt>
                <c:pt idx="299">
                  <c:v>44191</c:v>
                </c:pt>
                <c:pt idx="300">
                  <c:v>44192</c:v>
                </c:pt>
                <c:pt idx="301">
                  <c:v>44193</c:v>
                </c:pt>
                <c:pt idx="302">
                  <c:v>44194</c:v>
                </c:pt>
                <c:pt idx="303">
                  <c:v>44195</c:v>
                </c:pt>
                <c:pt idx="304">
                  <c:v>44196</c:v>
                </c:pt>
                <c:pt idx="305">
                  <c:v>44197</c:v>
                </c:pt>
                <c:pt idx="306">
                  <c:v>44198</c:v>
                </c:pt>
                <c:pt idx="307">
                  <c:v>44199</c:v>
                </c:pt>
                <c:pt idx="308">
                  <c:v>44200</c:v>
                </c:pt>
                <c:pt idx="309">
                  <c:v>44201</c:v>
                </c:pt>
                <c:pt idx="310">
                  <c:v>44202</c:v>
                </c:pt>
                <c:pt idx="311">
                  <c:v>44203</c:v>
                </c:pt>
                <c:pt idx="312">
                  <c:v>44204</c:v>
                </c:pt>
                <c:pt idx="313">
                  <c:v>44205</c:v>
                </c:pt>
                <c:pt idx="314">
                  <c:v>44206</c:v>
                </c:pt>
                <c:pt idx="315">
                  <c:v>44207</c:v>
                </c:pt>
                <c:pt idx="316">
                  <c:v>44208</c:v>
                </c:pt>
                <c:pt idx="317">
                  <c:v>44209</c:v>
                </c:pt>
                <c:pt idx="318">
                  <c:v>44210</c:v>
                </c:pt>
                <c:pt idx="319">
                  <c:v>44211</c:v>
                </c:pt>
                <c:pt idx="320">
                  <c:v>44212</c:v>
                </c:pt>
                <c:pt idx="321">
                  <c:v>44213</c:v>
                </c:pt>
                <c:pt idx="322">
                  <c:v>44214</c:v>
                </c:pt>
                <c:pt idx="323">
                  <c:v>44215</c:v>
                </c:pt>
                <c:pt idx="324">
                  <c:v>44216</c:v>
                </c:pt>
                <c:pt idx="325">
                  <c:v>44217</c:v>
                </c:pt>
                <c:pt idx="326">
                  <c:v>44218</c:v>
                </c:pt>
                <c:pt idx="327">
                  <c:v>44219</c:v>
                </c:pt>
                <c:pt idx="328">
                  <c:v>44220</c:v>
                </c:pt>
                <c:pt idx="329">
                  <c:v>44221</c:v>
                </c:pt>
                <c:pt idx="330">
                  <c:v>44222</c:v>
                </c:pt>
                <c:pt idx="331">
                  <c:v>44223</c:v>
                </c:pt>
                <c:pt idx="332">
                  <c:v>44224</c:v>
                </c:pt>
                <c:pt idx="333">
                  <c:v>44225</c:v>
                </c:pt>
                <c:pt idx="334">
                  <c:v>44226</c:v>
                </c:pt>
                <c:pt idx="335">
                  <c:v>44227</c:v>
                </c:pt>
                <c:pt idx="336">
                  <c:v>44228</c:v>
                </c:pt>
                <c:pt idx="337">
                  <c:v>44229</c:v>
                </c:pt>
                <c:pt idx="338">
                  <c:v>44230</c:v>
                </c:pt>
                <c:pt idx="339">
                  <c:v>44231</c:v>
                </c:pt>
                <c:pt idx="340">
                  <c:v>44232</c:v>
                </c:pt>
                <c:pt idx="341">
                  <c:v>44233</c:v>
                </c:pt>
                <c:pt idx="342">
                  <c:v>44234</c:v>
                </c:pt>
                <c:pt idx="343">
                  <c:v>44235</c:v>
                </c:pt>
                <c:pt idx="344">
                  <c:v>44236</c:v>
                </c:pt>
                <c:pt idx="345">
                  <c:v>44237</c:v>
                </c:pt>
                <c:pt idx="346">
                  <c:v>44238</c:v>
                </c:pt>
                <c:pt idx="347">
                  <c:v>44239</c:v>
                </c:pt>
                <c:pt idx="348">
                  <c:v>44240</c:v>
                </c:pt>
                <c:pt idx="349">
                  <c:v>44241</c:v>
                </c:pt>
                <c:pt idx="350">
                  <c:v>44242</c:v>
                </c:pt>
                <c:pt idx="351">
                  <c:v>44243</c:v>
                </c:pt>
                <c:pt idx="352">
                  <c:v>44244</c:v>
                </c:pt>
                <c:pt idx="353">
                  <c:v>44245</c:v>
                </c:pt>
                <c:pt idx="354">
                  <c:v>44246</c:v>
                </c:pt>
                <c:pt idx="355">
                  <c:v>44247</c:v>
                </c:pt>
                <c:pt idx="356">
                  <c:v>44248</c:v>
                </c:pt>
                <c:pt idx="357">
                  <c:v>44249</c:v>
                </c:pt>
                <c:pt idx="358">
                  <c:v>44250</c:v>
                </c:pt>
                <c:pt idx="359">
                  <c:v>44251</c:v>
                </c:pt>
                <c:pt idx="360">
                  <c:v>44252</c:v>
                </c:pt>
                <c:pt idx="361">
                  <c:v>44253</c:v>
                </c:pt>
                <c:pt idx="362">
                  <c:v>44254</c:v>
                </c:pt>
                <c:pt idx="363">
                  <c:v>44255</c:v>
                </c:pt>
                <c:pt idx="364">
                  <c:v>44256</c:v>
                </c:pt>
                <c:pt idx="365">
                  <c:v>44257</c:v>
                </c:pt>
                <c:pt idx="366">
                  <c:v>44258</c:v>
                </c:pt>
                <c:pt idx="367">
                  <c:v>44259</c:v>
                </c:pt>
                <c:pt idx="368">
                  <c:v>44260</c:v>
                </c:pt>
                <c:pt idx="369">
                  <c:v>44261</c:v>
                </c:pt>
                <c:pt idx="370">
                  <c:v>44262</c:v>
                </c:pt>
                <c:pt idx="371">
                  <c:v>44263</c:v>
                </c:pt>
                <c:pt idx="372">
                  <c:v>44264</c:v>
                </c:pt>
                <c:pt idx="373">
                  <c:v>44265</c:v>
                </c:pt>
                <c:pt idx="374">
                  <c:v>44266</c:v>
                </c:pt>
                <c:pt idx="375">
                  <c:v>44267</c:v>
                </c:pt>
                <c:pt idx="376">
                  <c:v>44268</c:v>
                </c:pt>
                <c:pt idx="377">
                  <c:v>44269</c:v>
                </c:pt>
                <c:pt idx="378">
                  <c:v>44270</c:v>
                </c:pt>
                <c:pt idx="379">
                  <c:v>44271</c:v>
                </c:pt>
                <c:pt idx="380">
                  <c:v>44272</c:v>
                </c:pt>
                <c:pt idx="381">
                  <c:v>44273</c:v>
                </c:pt>
                <c:pt idx="382">
                  <c:v>44274</c:v>
                </c:pt>
                <c:pt idx="383">
                  <c:v>44275</c:v>
                </c:pt>
                <c:pt idx="384">
                  <c:v>44276</c:v>
                </c:pt>
                <c:pt idx="385">
                  <c:v>44277</c:v>
                </c:pt>
                <c:pt idx="386">
                  <c:v>44278</c:v>
                </c:pt>
                <c:pt idx="387">
                  <c:v>44279</c:v>
                </c:pt>
                <c:pt idx="388">
                  <c:v>44280</c:v>
                </c:pt>
                <c:pt idx="389">
                  <c:v>44281</c:v>
                </c:pt>
                <c:pt idx="390">
                  <c:v>44282</c:v>
                </c:pt>
                <c:pt idx="391">
                  <c:v>44283</c:v>
                </c:pt>
                <c:pt idx="392">
                  <c:v>44284</c:v>
                </c:pt>
                <c:pt idx="393">
                  <c:v>44285</c:v>
                </c:pt>
                <c:pt idx="394">
                  <c:v>44286</c:v>
                </c:pt>
                <c:pt idx="395">
                  <c:v>44287</c:v>
                </c:pt>
                <c:pt idx="396">
                  <c:v>44288</c:v>
                </c:pt>
                <c:pt idx="397">
                  <c:v>44289</c:v>
                </c:pt>
                <c:pt idx="398">
                  <c:v>44290</c:v>
                </c:pt>
                <c:pt idx="399">
                  <c:v>44291</c:v>
                </c:pt>
                <c:pt idx="400">
                  <c:v>44292</c:v>
                </c:pt>
                <c:pt idx="401">
                  <c:v>44293</c:v>
                </c:pt>
                <c:pt idx="402">
                  <c:v>44294</c:v>
                </c:pt>
                <c:pt idx="403">
                  <c:v>44295</c:v>
                </c:pt>
                <c:pt idx="404">
                  <c:v>44296</c:v>
                </c:pt>
                <c:pt idx="405">
                  <c:v>44297</c:v>
                </c:pt>
                <c:pt idx="406">
                  <c:v>44298</c:v>
                </c:pt>
                <c:pt idx="407">
                  <c:v>44299</c:v>
                </c:pt>
                <c:pt idx="408">
                  <c:v>44300</c:v>
                </c:pt>
                <c:pt idx="409">
                  <c:v>44301</c:v>
                </c:pt>
                <c:pt idx="410">
                  <c:v>44302</c:v>
                </c:pt>
                <c:pt idx="411">
                  <c:v>44303</c:v>
                </c:pt>
                <c:pt idx="412">
                  <c:v>44304</c:v>
                </c:pt>
                <c:pt idx="413">
                  <c:v>44305</c:v>
                </c:pt>
                <c:pt idx="414">
                  <c:v>44306</c:v>
                </c:pt>
                <c:pt idx="415">
                  <c:v>44307</c:v>
                </c:pt>
                <c:pt idx="416">
                  <c:v>44308</c:v>
                </c:pt>
                <c:pt idx="417">
                  <c:v>44309</c:v>
                </c:pt>
                <c:pt idx="418">
                  <c:v>44310</c:v>
                </c:pt>
                <c:pt idx="419">
                  <c:v>44311</c:v>
                </c:pt>
                <c:pt idx="420">
                  <c:v>44312</c:v>
                </c:pt>
                <c:pt idx="421">
                  <c:v>44313</c:v>
                </c:pt>
                <c:pt idx="422">
                  <c:v>44314</c:v>
                </c:pt>
                <c:pt idx="423">
                  <c:v>44315</c:v>
                </c:pt>
                <c:pt idx="424">
                  <c:v>44316</c:v>
                </c:pt>
                <c:pt idx="425">
                  <c:v>44317</c:v>
                </c:pt>
                <c:pt idx="426">
                  <c:v>44318</c:v>
                </c:pt>
                <c:pt idx="427">
                  <c:v>44319</c:v>
                </c:pt>
                <c:pt idx="428">
                  <c:v>44320</c:v>
                </c:pt>
                <c:pt idx="429">
                  <c:v>44321</c:v>
                </c:pt>
                <c:pt idx="430">
                  <c:v>44322</c:v>
                </c:pt>
                <c:pt idx="431">
                  <c:v>44323</c:v>
                </c:pt>
                <c:pt idx="432">
                  <c:v>44324</c:v>
                </c:pt>
                <c:pt idx="433">
                  <c:v>44325</c:v>
                </c:pt>
                <c:pt idx="434">
                  <c:v>44326</c:v>
                </c:pt>
                <c:pt idx="435">
                  <c:v>44327</c:v>
                </c:pt>
                <c:pt idx="436">
                  <c:v>44328</c:v>
                </c:pt>
                <c:pt idx="437">
                  <c:v>44329</c:v>
                </c:pt>
                <c:pt idx="438">
                  <c:v>44330</c:v>
                </c:pt>
                <c:pt idx="439">
                  <c:v>44331</c:v>
                </c:pt>
                <c:pt idx="440">
                  <c:v>44332</c:v>
                </c:pt>
                <c:pt idx="441">
                  <c:v>44333</c:v>
                </c:pt>
                <c:pt idx="442">
                  <c:v>44334</c:v>
                </c:pt>
                <c:pt idx="443">
                  <c:v>44335</c:v>
                </c:pt>
                <c:pt idx="444">
                  <c:v>44336</c:v>
                </c:pt>
                <c:pt idx="445">
                  <c:v>44337</c:v>
                </c:pt>
                <c:pt idx="446">
                  <c:v>44338</c:v>
                </c:pt>
                <c:pt idx="447">
                  <c:v>44339</c:v>
                </c:pt>
                <c:pt idx="448">
                  <c:v>44340</c:v>
                </c:pt>
                <c:pt idx="449">
                  <c:v>44341</c:v>
                </c:pt>
                <c:pt idx="450">
                  <c:v>44342</c:v>
                </c:pt>
                <c:pt idx="451">
                  <c:v>44343</c:v>
                </c:pt>
                <c:pt idx="452">
                  <c:v>44344</c:v>
                </c:pt>
                <c:pt idx="453">
                  <c:v>44345</c:v>
                </c:pt>
                <c:pt idx="454">
                  <c:v>44346</c:v>
                </c:pt>
                <c:pt idx="455">
                  <c:v>44347</c:v>
                </c:pt>
                <c:pt idx="456">
                  <c:v>44348</c:v>
                </c:pt>
                <c:pt idx="457">
                  <c:v>44349</c:v>
                </c:pt>
                <c:pt idx="458">
                  <c:v>44350</c:v>
                </c:pt>
                <c:pt idx="459">
                  <c:v>44351</c:v>
                </c:pt>
                <c:pt idx="460">
                  <c:v>44352</c:v>
                </c:pt>
                <c:pt idx="461">
                  <c:v>44353</c:v>
                </c:pt>
                <c:pt idx="462">
                  <c:v>44354</c:v>
                </c:pt>
                <c:pt idx="463">
                  <c:v>44355</c:v>
                </c:pt>
                <c:pt idx="464">
                  <c:v>44356</c:v>
                </c:pt>
                <c:pt idx="465">
                  <c:v>44357</c:v>
                </c:pt>
                <c:pt idx="466">
                  <c:v>44358</c:v>
                </c:pt>
                <c:pt idx="467">
                  <c:v>44359</c:v>
                </c:pt>
                <c:pt idx="468">
                  <c:v>44360</c:v>
                </c:pt>
                <c:pt idx="469">
                  <c:v>44361</c:v>
                </c:pt>
                <c:pt idx="470">
                  <c:v>44362</c:v>
                </c:pt>
                <c:pt idx="471">
                  <c:v>44363</c:v>
                </c:pt>
                <c:pt idx="472">
                  <c:v>44364</c:v>
                </c:pt>
                <c:pt idx="473">
                  <c:v>44365</c:v>
                </c:pt>
                <c:pt idx="474">
                  <c:v>44366</c:v>
                </c:pt>
                <c:pt idx="475">
                  <c:v>44367</c:v>
                </c:pt>
                <c:pt idx="476">
                  <c:v>44368</c:v>
                </c:pt>
                <c:pt idx="477">
                  <c:v>44369</c:v>
                </c:pt>
                <c:pt idx="478">
                  <c:v>44370</c:v>
                </c:pt>
                <c:pt idx="479">
                  <c:v>44371</c:v>
                </c:pt>
                <c:pt idx="480">
                  <c:v>44372</c:v>
                </c:pt>
                <c:pt idx="481">
                  <c:v>44373</c:v>
                </c:pt>
                <c:pt idx="482">
                  <c:v>44374</c:v>
                </c:pt>
                <c:pt idx="483">
                  <c:v>44375</c:v>
                </c:pt>
                <c:pt idx="484">
                  <c:v>44376</c:v>
                </c:pt>
                <c:pt idx="485">
                  <c:v>44377</c:v>
                </c:pt>
                <c:pt idx="486">
                  <c:v>44378</c:v>
                </c:pt>
                <c:pt idx="487">
                  <c:v>44379</c:v>
                </c:pt>
                <c:pt idx="488">
                  <c:v>44380</c:v>
                </c:pt>
                <c:pt idx="489">
                  <c:v>44381</c:v>
                </c:pt>
                <c:pt idx="490">
                  <c:v>44382</c:v>
                </c:pt>
                <c:pt idx="491">
                  <c:v>44383</c:v>
                </c:pt>
                <c:pt idx="492">
                  <c:v>44384</c:v>
                </c:pt>
                <c:pt idx="493">
                  <c:v>44385</c:v>
                </c:pt>
                <c:pt idx="494">
                  <c:v>44386</c:v>
                </c:pt>
                <c:pt idx="495">
                  <c:v>44387</c:v>
                </c:pt>
                <c:pt idx="496">
                  <c:v>44388</c:v>
                </c:pt>
                <c:pt idx="497">
                  <c:v>44389</c:v>
                </c:pt>
                <c:pt idx="498">
                  <c:v>44390</c:v>
                </c:pt>
                <c:pt idx="499">
                  <c:v>44391</c:v>
                </c:pt>
                <c:pt idx="500">
                  <c:v>44392</c:v>
                </c:pt>
                <c:pt idx="501">
                  <c:v>44393</c:v>
                </c:pt>
                <c:pt idx="502">
                  <c:v>44394</c:v>
                </c:pt>
                <c:pt idx="503">
                  <c:v>44395</c:v>
                </c:pt>
                <c:pt idx="504">
                  <c:v>44396</c:v>
                </c:pt>
                <c:pt idx="505">
                  <c:v>44397</c:v>
                </c:pt>
                <c:pt idx="506">
                  <c:v>44398</c:v>
                </c:pt>
                <c:pt idx="507">
                  <c:v>44399</c:v>
                </c:pt>
                <c:pt idx="508">
                  <c:v>44400</c:v>
                </c:pt>
                <c:pt idx="509">
                  <c:v>44401</c:v>
                </c:pt>
                <c:pt idx="510">
                  <c:v>44402</c:v>
                </c:pt>
                <c:pt idx="511">
                  <c:v>44403</c:v>
                </c:pt>
              </c:numCache>
            </c:numRef>
          </c:cat>
          <c:val>
            <c:numRef>
              <c:f>ACTIVITE!$B$6:$KG$6</c:f>
              <c:numCache>
                <c:formatCode>General</c:formatCode>
                <c:ptCount val="292"/>
              </c:numCache>
            </c:numRef>
          </c:val>
          <c:extLst>
            <c:ext xmlns:c16="http://schemas.microsoft.com/office/drawing/2014/chart" uri="{C3380CC4-5D6E-409C-BE32-E72D297353CC}">
              <c16:uniqueId val="{00000000-3A79-443B-9E1D-7ACF44A08B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690304"/>
        <c:axId val="90691840"/>
      </c:barChart>
      <c:lineChart>
        <c:grouping val="standard"/>
        <c:varyColors val="0"/>
        <c:ser>
          <c:idx val="2"/>
          <c:order val="2"/>
          <c:tx>
            <c:strRef>
              <c:f>ACTIVITE!$A$8</c:f>
              <c:strCache>
                <c:ptCount val="1"/>
                <c:pt idx="0">
                  <c:v>PCR/Sem PBR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ACTIVITE!$B$2:$QT$2</c:f>
              <c:numCache>
                <c:formatCode>[$-40C]d\-mmm;@</c:formatCode>
                <c:ptCount val="461"/>
                <c:pt idx="0">
                  <c:v>43888</c:v>
                </c:pt>
                <c:pt idx="1">
                  <c:v>43892</c:v>
                </c:pt>
                <c:pt idx="2">
                  <c:v>43893</c:v>
                </c:pt>
                <c:pt idx="3">
                  <c:v>43894</c:v>
                </c:pt>
                <c:pt idx="4">
                  <c:v>43895</c:v>
                </c:pt>
                <c:pt idx="5">
                  <c:v>43896</c:v>
                </c:pt>
                <c:pt idx="6">
                  <c:v>43897</c:v>
                </c:pt>
                <c:pt idx="7">
                  <c:v>43899</c:v>
                </c:pt>
                <c:pt idx="8">
                  <c:v>43900</c:v>
                </c:pt>
                <c:pt idx="9">
                  <c:v>43901</c:v>
                </c:pt>
                <c:pt idx="10">
                  <c:v>43902</c:v>
                </c:pt>
                <c:pt idx="11">
                  <c:v>43903</c:v>
                </c:pt>
                <c:pt idx="12">
                  <c:v>43904</c:v>
                </c:pt>
                <c:pt idx="13">
                  <c:v>43905</c:v>
                </c:pt>
                <c:pt idx="14">
                  <c:v>43906</c:v>
                </c:pt>
                <c:pt idx="15">
                  <c:v>43907</c:v>
                </c:pt>
                <c:pt idx="16">
                  <c:v>43908</c:v>
                </c:pt>
                <c:pt idx="17">
                  <c:v>43909</c:v>
                </c:pt>
                <c:pt idx="18">
                  <c:v>43910</c:v>
                </c:pt>
                <c:pt idx="19">
                  <c:v>43911</c:v>
                </c:pt>
                <c:pt idx="20">
                  <c:v>43912</c:v>
                </c:pt>
                <c:pt idx="21">
                  <c:v>43913</c:v>
                </c:pt>
                <c:pt idx="22">
                  <c:v>43914</c:v>
                </c:pt>
                <c:pt idx="23">
                  <c:v>43915</c:v>
                </c:pt>
                <c:pt idx="24">
                  <c:v>43916</c:v>
                </c:pt>
                <c:pt idx="25">
                  <c:v>43917</c:v>
                </c:pt>
                <c:pt idx="26">
                  <c:v>43918</c:v>
                </c:pt>
                <c:pt idx="27">
                  <c:v>43919</c:v>
                </c:pt>
                <c:pt idx="28">
                  <c:v>43920</c:v>
                </c:pt>
                <c:pt idx="29">
                  <c:v>43921</c:v>
                </c:pt>
                <c:pt idx="30">
                  <c:v>43922</c:v>
                </c:pt>
                <c:pt idx="31">
                  <c:v>43923</c:v>
                </c:pt>
                <c:pt idx="32">
                  <c:v>43924</c:v>
                </c:pt>
                <c:pt idx="33">
                  <c:v>43925</c:v>
                </c:pt>
                <c:pt idx="34">
                  <c:v>43926</c:v>
                </c:pt>
                <c:pt idx="35">
                  <c:v>43927</c:v>
                </c:pt>
                <c:pt idx="36">
                  <c:v>43928</c:v>
                </c:pt>
                <c:pt idx="37">
                  <c:v>43929</c:v>
                </c:pt>
                <c:pt idx="38">
                  <c:v>43930</c:v>
                </c:pt>
                <c:pt idx="39">
                  <c:v>43931</c:v>
                </c:pt>
                <c:pt idx="40">
                  <c:v>43932</c:v>
                </c:pt>
                <c:pt idx="41">
                  <c:v>43933</c:v>
                </c:pt>
                <c:pt idx="42">
                  <c:v>43934</c:v>
                </c:pt>
                <c:pt idx="43">
                  <c:v>43935</c:v>
                </c:pt>
                <c:pt idx="44">
                  <c:v>43936</c:v>
                </c:pt>
                <c:pt idx="45">
                  <c:v>43937</c:v>
                </c:pt>
                <c:pt idx="46">
                  <c:v>43938</c:v>
                </c:pt>
                <c:pt idx="47">
                  <c:v>43939</c:v>
                </c:pt>
                <c:pt idx="48">
                  <c:v>43940</c:v>
                </c:pt>
                <c:pt idx="49">
                  <c:v>43941</c:v>
                </c:pt>
                <c:pt idx="50">
                  <c:v>43942</c:v>
                </c:pt>
                <c:pt idx="51">
                  <c:v>43943</c:v>
                </c:pt>
                <c:pt idx="52">
                  <c:v>43944</c:v>
                </c:pt>
                <c:pt idx="53">
                  <c:v>43945</c:v>
                </c:pt>
                <c:pt idx="54">
                  <c:v>43946</c:v>
                </c:pt>
                <c:pt idx="55">
                  <c:v>43947</c:v>
                </c:pt>
                <c:pt idx="56">
                  <c:v>43948</c:v>
                </c:pt>
                <c:pt idx="57">
                  <c:v>43949</c:v>
                </c:pt>
                <c:pt idx="58">
                  <c:v>43950</c:v>
                </c:pt>
                <c:pt idx="59">
                  <c:v>43951</c:v>
                </c:pt>
                <c:pt idx="60">
                  <c:v>43952</c:v>
                </c:pt>
                <c:pt idx="61">
                  <c:v>43953</c:v>
                </c:pt>
                <c:pt idx="62">
                  <c:v>43954</c:v>
                </c:pt>
                <c:pt idx="63">
                  <c:v>43955</c:v>
                </c:pt>
                <c:pt idx="64">
                  <c:v>43956</c:v>
                </c:pt>
                <c:pt idx="65">
                  <c:v>43957</c:v>
                </c:pt>
                <c:pt idx="66">
                  <c:v>43958</c:v>
                </c:pt>
                <c:pt idx="67">
                  <c:v>43959</c:v>
                </c:pt>
                <c:pt idx="68">
                  <c:v>43960</c:v>
                </c:pt>
                <c:pt idx="69">
                  <c:v>43961</c:v>
                </c:pt>
                <c:pt idx="70">
                  <c:v>43962</c:v>
                </c:pt>
                <c:pt idx="71">
                  <c:v>43963</c:v>
                </c:pt>
                <c:pt idx="72">
                  <c:v>43964</c:v>
                </c:pt>
                <c:pt idx="73">
                  <c:v>43965</c:v>
                </c:pt>
                <c:pt idx="74">
                  <c:v>43966</c:v>
                </c:pt>
                <c:pt idx="75">
                  <c:v>43967</c:v>
                </c:pt>
                <c:pt idx="76">
                  <c:v>43968</c:v>
                </c:pt>
                <c:pt idx="77">
                  <c:v>43969</c:v>
                </c:pt>
                <c:pt idx="78">
                  <c:v>43970</c:v>
                </c:pt>
                <c:pt idx="79">
                  <c:v>43971</c:v>
                </c:pt>
                <c:pt idx="80">
                  <c:v>43972</c:v>
                </c:pt>
                <c:pt idx="81">
                  <c:v>43973</c:v>
                </c:pt>
                <c:pt idx="82">
                  <c:v>43974</c:v>
                </c:pt>
                <c:pt idx="83">
                  <c:v>43975</c:v>
                </c:pt>
                <c:pt idx="84">
                  <c:v>43976</c:v>
                </c:pt>
                <c:pt idx="85">
                  <c:v>43977</c:v>
                </c:pt>
                <c:pt idx="86">
                  <c:v>43978</c:v>
                </c:pt>
                <c:pt idx="87">
                  <c:v>43979</c:v>
                </c:pt>
                <c:pt idx="88">
                  <c:v>43980</c:v>
                </c:pt>
                <c:pt idx="89">
                  <c:v>43981</c:v>
                </c:pt>
                <c:pt idx="90">
                  <c:v>43982</c:v>
                </c:pt>
                <c:pt idx="91">
                  <c:v>43983</c:v>
                </c:pt>
                <c:pt idx="92">
                  <c:v>43984</c:v>
                </c:pt>
                <c:pt idx="93">
                  <c:v>43985</c:v>
                </c:pt>
                <c:pt idx="94">
                  <c:v>43986</c:v>
                </c:pt>
                <c:pt idx="95">
                  <c:v>43987</c:v>
                </c:pt>
                <c:pt idx="96">
                  <c:v>43988</c:v>
                </c:pt>
                <c:pt idx="97">
                  <c:v>43989</c:v>
                </c:pt>
                <c:pt idx="98">
                  <c:v>43990</c:v>
                </c:pt>
                <c:pt idx="99">
                  <c:v>43991</c:v>
                </c:pt>
                <c:pt idx="100">
                  <c:v>43992</c:v>
                </c:pt>
                <c:pt idx="101">
                  <c:v>43993</c:v>
                </c:pt>
                <c:pt idx="102">
                  <c:v>43994</c:v>
                </c:pt>
                <c:pt idx="103">
                  <c:v>43995</c:v>
                </c:pt>
                <c:pt idx="104">
                  <c:v>43996</c:v>
                </c:pt>
                <c:pt idx="105">
                  <c:v>43997</c:v>
                </c:pt>
                <c:pt idx="106">
                  <c:v>43998</c:v>
                </c:pt>
                <c:pt idx="107">
                  <c:v>43999</c:v>
                </c:pt>
                <c:pt idx="108">
                  <c:v>44000</c:v>
                </c:pt>
                <c:pt idx="109">
                  <c:v>44001</c:v>
                </c:pt>
                <c:pt idx="110">
                  <c:v>44002</c:v>
                </c:pt>
                <c:pt idx="111">
                  <c:v>44003</c:v>
                </c:pt>
                <c:pt idx="112">
                  <c:v>44004</c:v>
                </c:pt>
                <c:pt idx="113">
                  <c:v>44005</c:v>
                </c:pt>
                <c:pt idx="114">
                  <c:v>44006</c:v>
                </c:pt>
                <c:pt idx="115">
                  <c:v>44007</c:v>
                </c:pt>
                <c:pt idx="116">
                  <c:v>44008</c:v>
                </c:pt>
                <c:pt idx="117">
                  <c:v>44009</c:v>
                </c:pt>
                <c:pt idx="118">
                  <c:v>44010</c:v>
                </c:pt>
                <c:pt idx="119">
                  <c:v>44011</c:v>
                </c:pt>
                <c:pt idx="120">
                  <c:v>44012</c:v>
                </c:pt>
                <c:pt idx="121">
                  <c:v>44013</c:v>
                </c:pt>
                <c:pt idx="122">
                  <c:v>44014</c:v>
                </c:pt>
                <c:pt idx="123">
                  <c:v>44015</c:v>
                </c:pt>
                <c:pt idx="124">
                  <c:v>44016</c:v>
                </c:pt>
                <c:pt idx="125">
                  <c:v>44017</c:v>
                </c:pt>
                <c:pt idx="126">
                  <c:v>44018</c:v>
                </c:pt>
                <c:pt idx="127">
                  <c:v>44019</c:v>
                </c:pt>
                <c:pt idx="128">
                  <c:v>44020</c:v>
                </c:pt>
                <c:pt idx="129">
                  <c:v>44021</c:v>
                </c:pt>
                <c:pt idx="130">
                  <c:v>44022</c:v>
                </c:pt>
                <c:pt idx="131">
                  <c:v>44023</c:v>
                </c:pt>
                <c:pt idx="132">
                  <c:v>44024</c:v>
                </c:pt>
                <c:pt idx="133">
                  <c:v>44025</c:v>
                </c:pt>
                <c:pt idx="134">
                  <c:v>44026</c:v>
                </c:pt>
                <c:pt idx="135">
                  <c:v>44027</c:v>
                </c:pt>
                <c:pt idx="136">
                  <c:v>44028</c:v>
                </c:pt>
                <c:pt idx="137">
                  <c:v>44029</c:v>
                </c:pt>
                <c:pt idx="138">
                  <c:v>44030</c:v>
                </c:pt>
                <c:pt idx="139">
                  <c:v>44031</c:v>
                </c:pt>
                <c:pt idx="140">
                  <c:v>44032</c:v>
                </c:pt>
                <c:pt idx="141">
                  <c:v>44033</c:v>
                </c:pt>
                <c:pt idx="142">
                  <c:v>44034</c:v>
                </c:pt>
                <c:pt idx="143">
                  <c:v>44035</c:v>
                </c:pt>
                <c:pt idx="144">
                  <c:v>44036</c:v>
                </c:pt>
                <c:pt idx="145">
                  <c:v>44037</c:v>
                </c:pt>
                <c:pt idx="146">
                  <c:v>44038</c:v>
                </c:pt>
                <c:pt idx="147">
                  <c:v>44039</c:v>
                </c:pt>
                <c:pt idx="148">
                  <c:v>44040</c:v>
                </c:pt>
                <c:pt idx="149">
                  <c:v>44041</c:v>
                </c:pt>
                <c:pt idx="150">
                  <c:v>44042</c:v>
                </c:pt>
                <c:pt idx="151">
                  <c:v>44043</c:v>
                </c:pt>
                <c:pt idx="152">
                  <c:v>44044</c:v>
                </c:pt>
                <c:pt idx="153">
                  <c:v>44045</c:v>
                </c:pt>
                <c:pt idx="154">
                  <c:v>44046</c:v>
                </c:pt>
                <c:pt idx="155">
                  <c:v>44047</c:v>
                </c:pt>
                <c:pt idx="156">
                  <c:v>44048</c:v>
                </c:pt>
                <c:pt idx="157">
                  <c:v>44049</c:v>
                </c:pt>
                <c:pt idx="158">
                  <c:v>44050</c:v>
                </c:pt>
                <c:pt idx="159">
                  <c:v>44051</c:v>
                </c:pt>
                <c:pt idx="160">
                  <c:v>44052</c:v>
                </c:pt>
                <c:pt idx="161">
                  <c:v>44053</c:v>
                </c:pt>
                <c:pt idx="162">
                  <c:v>44054</c:v>
                </c:pt>
                <c:pt idx="163">
                  <c:v>44055</c:v>
                </c:pt>
                <c:pt idx="164">
                  <c:v>44056</c:v>
                </c:pt>
                <c:pt idx="165">
                  <c:v>44057</c:v>
                </c:pt>
                <c:pt idx="166">
                  <c:v>44058</c:v>
                </c:pt>
                <c:pt idx="167">
                  <c:v>44059</c:v>
                </c:pt>
                <c:pt idx="168">
                  <c:v>44060</c:v>
                </c:pt>
                <c:pt idx="169">
                  <c:v>44061</c:v>
                </c:pt>
                <c:pt idx="170">
                  <c:v>44062</c:v>
                </c:pt>
                <c:pt idx="171">
                  <c:v>44063</c:v>
                </c:pt>
                <c:pt idx="172">
                  <c:v>44064</c:v>
                </c:pt>
                <c:pt idx="173">
                  <c:v>44065</c:v>
                </c:pt>
                <c:pt idx="174">
                  <c:v>44066</c:v>
                </c:pt>
                <c:pt idx="175">
                  <c:v>44067</c:v>
                </c:pt>
                <c:pt idx="176">
                  <c:v>44068</c:v>
                </c:pt>
                <c:pt idx="177">
                  <c:v>44069</c:v>
                </c:pt>
                <c:pt idx="178">
                  <c:v>44070</c:v>
                </c:pt>
                <c:pt idx="179">
                  <c:v>44071</c:v>
                </c:pt>
                <c:pt idx="180">
                  <c:v>44072</c:v>
                </c:pt>
                <c:pt idx="181">
                  <c:v>44073</c:v>
                </c:pt>
                <c:pt idx="182">
                  <c:v>44074</c:v>
                </c:pt>
                <c:pt idx="183">
                  <c:v>44075</c:v>
                </c:pt>
                <c:pt idx="184">
                  <c:v>44076</c:v>
                </c:pt>
                <c:pt idx="185">
                  <c:v>44077</c:v>
                </c:pt>
                <c:pt idx="186">
                  <c:v>44078</c:v>
                </c:pt>
                <c:pt idx="187">
                  <c:v>44079</c:v>
                </c:pt>
                <c:pt idx="188">
                  <c:v>44080</c:v>
                </c:pt>
                <c:pt idx="189">
                  <c:v>44081</c:v>
                </c:pt>
                <c:pt idx="190">
                  <c:v>44082</c:v>
                </c:pt>
                <c:pt idx="191">
                  <c:v>44083</c:v>
                </c:pt>
                <c:pt idx="192">
                  <c:v>44084</c:v>
                </c:pt>
                <c:pt idx="193">
                  <c:v>44085</c:v>
                </c:pt>
                <c:pt idx="194">
                  <c:v>44086</c:v>
                </c:pt>
                <c:pt idx="195">
                  <c:v>44087</c:v>
                </c:pt>
                <c:pt idx="196">
                  <c:v>44088</c:v>
                </c:pt>
                <c:pt idx="197">
                  <c:v>44089</c:v>
                </c:pt>
                <c:pt idx="198">
                  <c:v>44090</c:v>
                </c:pt>
                <c:pt idx="199">
                  <c:v>44091</c:v>
                </c:pt>
                <c:pt idx="200">
                  <c:v>44092</c:v>
                </c:pt>
                <c:pt idx="201">
                  <c:v>44093</c:v>
                </c:pt>
                <c:pt idx="202">
                  <c:v>44094</c:v>
                </c:pt>
                <c:pt idx="203">
                  <c:v>44095</c:v>
                </c:pt>
                <c:pt idx="204">
                  <c:v>44096</c:v>
                </c:pt>
                <c:pt idx="205">
                  <c:v>44097</c:v>
                </c:pt>
                <c:pt idx="206">
                  <c:v>44098</c:v>
                </c:pt>
                <c:pt idx="207">
                  <c:v>44099</c:v>
                </c:pt>
                <c:pt idx="208">
                  <c:v>44100</c:v>
                </c:pt>
                <c:pt idx="209">
                  <c:v>44101</c:v>
                </c:pt>
                <c:pt idx="210">
                  <c:v>44102</c:v>
                </c:pt>
                <c:pt idx="211">
                  <c:v>44103</c:v>
                </c:pt>
                <c:pt idx="212">
                  <c:v>44104</c:v>
                </c:pt>
                <c:pt idx="213">
                  <c:v>44105</c:v>
                </c:pt>
                <c:pt idx="214">
                  <c:v>44106</c:v>
                </c:pt>
                <c:pt idx="215">
                  <c:v>44107</c:v>
                </c:pt>
                <c:pt idx="216">
                  <c:v>44108</c:v>
                </c:pt>
                <c:pt idx="217">
                  <c:v>44109</c:v>
                </c:pt>
                <c:pt idx="218">
                  <c:v>44110</c:v>
                </c:pt>
                <c:pt idx="219">
                  <c:v>44111</c:v>
                </c:pt>
                <c:pt idx="220">
                  <c:v>44112</c:v>
                </c:pt>
                <c:pt idx="221">
                  <c:v>44113</c:v>
                </c:pt>
                <c:pt idx="222">
                  <c:v>44114</c:v>
                </c:pt>
                <c:pt idx="223">
                  <c:v>44115</c:v>
                </c:pt>
                <c:pt idx="224">
                  <c:v>44116</c:v>
                </c:pt>
                <c:pt idx="225">
                  <c:v>44117</c:v>
                </c:pt>
                <c:pt idx="226">
                  <c:v>44118</c:v>
                </c:pt>
                <c:pt idx="227">
                  <c:v>44119</c:v>
                </c:pt>
                <c:pt idx="228">
                  <c:v>44120</c:v>
                </c:pt>
                <c:pt idx="229">
                  <c:v>44121</c:v>
                </c:pt>
                <c:pt idx="230">
                  <c:v>44122</c:v>
                </c:pt>
                <c:pt idx="231">
                  <c:v>44123</c:v>
                </c:pt>
                <c:pt idx="232">
                  <c:v>44124</c:v>
                </c:pt>
                <c:pt idx="233">
                  <c:v>44125</c:v>
                </c:pt>
                <c:pt idx="234">
                  <c:v>44126</c:v>
                </c:pt>
                <c:pt idx="235">
                  <c:v>44127</c:v>
                </c:pt>
                <c:pt idx="236">
                  <c:v>44128</c:v>
                </c:pt>
                <c:pt idx="237">
                  <c:v>44129</c:v>
                </c:pt>
                <c:pt idx="238">
                  <c:v>44130</c:v>
                </c:pt>
                <c:pt idx="239">
                  <c:v>44131</c:v>
                </c:pt>
                <c:pt idx="240">
                  <c:v>44132</c:v>
                </c:pt>
                <c:pt idx="241">
                  <c:v>44133</c:v>
                </c:pt>
                <c:pt idx="242">
                  <c:v>44134</c:v>
                </c:pt>
                <c:pt idx="243">
                  <c:v>44135</c:v>
                </c:pt>
                <c:pt idx="244">
                  <c:v>44136</c:v>
                </c:pt>
                <c:pt idx="245">
                  <c:v>44137</c:v>
                </c:pt>
                <c:pt idx="246">
                  <c:v>44138</c:v>
                </c:pt>
                <c:pt idx="247">
                  <c:v>44139</c:v>
                </c:pt>
                <c:pt idx="248">
                  <c:v>44140</c:v>
                </c:pt>
                <c:pt idx="249">
                  <c:v>44141</c:v>
                </c:pt>
                <c:pt idx="250">
                  <c:v>44142</c:v>
                </c:pt>
                <c:pt idx="251">
                  <c:v>44143</c:v>
                </c:pt>
                <c:pt idx="252">
                  <c:v>44144</c:v>
                </c:pt>
                <c:pt idx="253">
                  <c:v>44145</c:v>
                </c:pt>
                <c:pt idx="254">
                  <c:v>44146</c:v>
                </c:pt>
                <c:pt idx="255">
                  <c:v>44147</c:v>
                </c:pt>
                <c:pt idx="256">
                  <c:v>44148</c:v>
                </c:pt>
                <c:pt idx="257">
                  <c:v>44149</c:v>
                </c:pt>
                <c:pt idx="258">
                  <c:v>44150</c:v>
                </c:pt>
                <c:pt idx="259">
                  <c:v>44151</c:v>
                </c:pt>
                <c:pt idx="260">
                  <c:v>44152</c:v>
                </c:pt>
                <c:pt idx="261">
                  <c:v>44153</c:v>
                </c:pt>
                <c:pt idx="262">
                  <c:v>44154</c:v>
                </c:pt>
                <c:pt idx="263">
                  <c:v>44155</c:v>
                </c:pt>
                <c:pt idx="264">
                  <c:v>44156</c:v>
                </c:pt>
                <c:pt idx="265">
                  <c:v>44157</c:v>
                </c:pt>
                <c:pt idx="266">
                  <c:v>44158</c:v>
                </c:pt>
                <c:pt idx="267">
                  <c:v>44159</c:v>
                </c:pt>
                <c:pt idx="268">
                  <c:v>44160</c:v>
                </c:pt>
                <c:pt idx="269">
                  <c:v>44161</c:v>
                </c:pt>
                <c:pt idx="270">
                  <c:v>44162</c:v>
                </c:pt>
                <c:pt idx="271">
                  <c:v>44163</c:v>
                </c:pt>
                <c:pt idx="272">
                  <c:v>44164</c:v>
                </c:pt>
                <c:pt idx="273">
                  <c:v>44165</c:v>
                </c:pt>
                <c:pt idx="274">
                  <c:v>44166</c:v>
                </c:pt>
                <c:pt idx="275">
                  <c:v>44167</c:v>
                </c:pt>
                <c:pt idx="276">
                  <c:v>44168</c:v>
                </c:pt>
                <c:pt idx="277">
                  <c:v>44169</c:v>
                </c:pt>
                <c:pt idx="278">
                  <c:v>44170</c:v>
                </c:pt>
                <c:pt idx="279">
                  <c:v>44171</c:v>
                </c:pt>
                <c:pt idx="280">
                  <c:v>44172</c:v>
                </c:pt>
                <c:pt idx="281">
                  <c:v>44173</c:v>
                </c:pt>
                <c:pt idx="282">
                  <c:v>44174</c:v>
                </c:pt>
                <c:pt idx="283">
                  <c:v>44175</c:v>
                </c:pt>
                <c:pt idx="284">
                  <c:v>44176</c:v>
                </c:pt>
                <c:pt idx="285">
                  <c:v>44177</c:v>
                </c:pt>
                <c:pt idx="286">
                  <c:v>44178</c:v>
                </c:pt>
                <c:pt idx="287">
                  <c:v>44179</c:v>
                </c:pt>
                <c:pt idx="288">
                  <c:v>44180</c:v>
                </c:pt>
                <c:pt idx="289">
                  <c:v>44181</c:v>
                </c:pt>
                <c:pt idx="290">
                  <c:v>44182</c:v>
                </c:pt>
                <c:pt idx="291">
                  <c:v>44183</c:v>
                </c:pt>
                <c:pt idx="292">
                  <c:v>44184</c:v>
                </c:pt>
                <c:pt idx="293">
                  <c:v>44185</c:v>
                </c:pt>
                <c:pt idx="294">
                  <c:v>44186</c:v>
                </c:pt>
                <c:pt idx="295">
                  <c:v>44187</c:v>
                </c:pt>
                <c:pt idx="296">
                  <c:v>44188</c:v>
                </c:pt>
                <c:pt idx="297">
                  <c:v>44189</c:v>
                </c:pt>
                <c:pt idx="298">
                  <c:v>44190</c:v>
                </c:pt>
                <c:pt idx="299">
                  <c:v>44191</c:v>
                </c:pt>
                <c:pt idx="300">
                  <c:v>44192</c:v>
                </c:pt>
                <c:pt idx="301">
                  <c:v>44193</c:v>
                </c:pt>
                <c:pt idx="302">
                  <c:v>44194</c:v>
                </c:pt>
                <c:pt idx="303">
                  <c:v>44195</c:v>
                </c:pt>
                <c:pt idx="304">
                  <c:v>44196</c:v>
                </c:pt>
                <c:pt idx="305">
                  <c:v>44197</c:v>
                </c:pt>
                <c:pt idx="306">
                  <c:v>44198</c:v>
                </c:pt>
                <c:pt idx="307">
                  <c:v>44199</c:v>
                </c:pt>
                <c:pt idx="308">
                  <c:v>44200</c:v>
                </c:pt>
                <c:pt idx="309">
                  <c:v>44201</c:v>
                </c:pt>
                <c:pt idx="310">
                  <c:v>44202</c:v>
                </c:pt>
                <c:pt idx="311">
                  <c:v>44203</c:v>
                </c:pt>
                <c:pt idx="312">
                  <c:v>44204</c:v>
                </c:pt>
                <c:pt idx="313">
                  <c:v>44205</c:v>
                </c:pt>
                <c:pt idx="314">
                  <c:v>44206</c:v>
                </c:pt>
                <c:pt idx="315">
                  <c:v>44207</c:v>
                </c:pt>
                <c:pt idx="316">
                  <c:v>44208</c:v>
                </c:pt>
                <c:pt idx="317">
                  <c:v>44209</c:v>
                </c:pt>
                <c:pt idx="318">
                  <c:v>44210</c:v>
                </c:pt>
                <c:pt idx="319">
                  <c:v>44211</c:v>
                </c:pt>
                <c:pt idx="320">
                  <c:v>44212</c:v>
                </c:pt>
                <c:pt idx="321">
                  <c:v>44213</c:v>
                </c:pt>
                <c:pt idx="322">
                  <c:v>44214</c:v>
                </c:pt>
                <c:pt idx="323">
                  <c:v>44215</c:v>
                </c:pt>
                <c:pt idx="324">
                  <c:v>44216</c:v>
                </c:pt>
                <c:pt idx="325">
                  <c:v>44217</c:v>
                </c:pt>
                <c:pt idx="326">
                  <c:v>44218</c:v>
                </c:pt>
                <c:pt idx="327">
                  <c:v>44219</c:v>
                </c:pt>
                <c:pt idx="328">
                  <c:v>44220</c:v>
                </c:pt>
                <c:pt idx="329">
                  <c:v>44221</c:v>
                </c:pt>
                <c:pt idx="330">
                  <c:v>44222</c:v>
                </c:pt>
                <c:pt idx="331">
                  <c:v>44223</c:v>
                </c:pt>
                <c:pt idx="332">
                  <c:v>44224</c:v>
                </c:pt>
                <c:pt idx="333">
                  <c:v>44225</c:v>
                </c:pt>
                <c:pt idx="334">
                  <c:v>44226</c:v>
                </c:pt>
                <c:pt idx="335">
                  <c:v>44227</c:v>
                </c:pt>
                <c:pt idx="336">
                  <c:v>44228</c:v>
                </c:pt>
                <c:pt idx="337">
                  <c:v>44229</c:v>
                </c:pt>
                <c:pt idx="338">
                  <c:v>44230</c:v>
                </c:pt>
                <c:pt idx="339">
                  <c:v>44231</c:v>
                </c:pt>
                <c:pt idx="340">
                  <c:v>44232</c:v>
                </c:pt>
                <c:pt idx="341">
                  <c:v>44233</c:v>
                </c:pt>
                <c:pt idx="342">
                  <c:v>44234</c:v>
                </c:pt>
                <c:pt idx="343">
                  <c:v>44235</c:v>
                </c:pt>
                <c:pt idx="344">
                  <c:v>44236</c:v>
                </c:pt>
                <c:pt idx="345">
                  <c:v>44237</c:v>
                </c:pt>
                <c:pt idx="346">
                  <c:v>44238</c:v>
                </c:pt>
                <c:pt idx="347">
                  <c:v>44239</c:v>
                </c:pt>
                <c:pt idx="348">
                  <c:v>44240</c:v>
                </c:pt>
                <c:pt idx="349">
                  <c:v>44241</c:v>
                </c:pt>
                <c:pt idx="350">
                  <c:v>44242</c:v>
                </c:pt>
                <c:pt idx="351">
                  <c:v>44243</c:v>
                </c:pt>
                <c:pt idx="352">
                  <c:v>44244</c:v>
                </c:pt>
                <c:pt idx="353">
                  <c:v>44245</c:v>
                </c:pt>
                <c:pt idx="354">
                  <c:v>44246</c:v>
                </c:pt>
                <c:pt idx="355">
                  <c:v>44247</c:v>
                </c:pt>
                <c:pt idx="356">
                  <c:v>44248</c:v>
                </c:pt>
                <c:pt idx="357">
                  <c:v>44249</c:v>
                </c:pt>
                <c:pt idx="358">
                  <c:v>44250</c:v>
                </c:pt>
                <c:pt idx="359">
                  <c:v>44251</c:v>
                </c:pt>
                <c:pt idx="360">
                  <c:v>44252</c:v>
                </c:pt>
                <c:pt idx="361">
                  <c:v>44253</c:v>
                </c:pt>
                <c:pt idx="362">
                  <c:v>44254</c:v>
                </c:pt>
                <c:pt idx="363">
                  <c:v>44255</c:v>
                </c:pt>
                <c:pt idx="364">
                  <c:v>44256</c:v>
                </c:pt>
                <c:pt idx="365">
                  <c:v>44257</c:v>
                </c:pt>
                <c:pt idx="366">
                  <c:v>44258</c:v>
                </c:pt>
                <c:pt idx="367">
                  <c:v>44259</c:v>
                </c:pt>
                <c:pt idx="368">
                  <c:v>44260</c:v>
                </c:pt>
                <c:pt idx="369">
                  <c:v>44261</c:v>
                </c:pt>
                <c:pt idx="370">
                  <c:v>44262</c:v>
                </c:pt>
                <c:pt idx="371">
                  <c:v>44263</c:v>
                </c:pt>
                <c:pt idx="372">
                  <c:v>44264</c:v>
                </c:pt>
                <c:pt idx="373">
                  <c:v>44265</c:v>
                </c:pt>
                <c:pt idx="374">
                  <c:v>44266</c:v>
                </c:pt>
                <c:pt idx="375">
                  <c:v>44267</c:v>
                </c:pt>
                <c:pt idx="376">
                  <c:v>44268</c:v>
                </c:pt>
                <c:pt idx="377">
                  <c:v>44269</c:v>
                </c:pt>
                <c:pt idx="378">
                  <c:v>44270</c:v>
                </c:pt>
                <c:pt idx="379">
                  <c:v>44271</c:v>
                </c:pt>
                <c:pt idx="380">
                  <c:v>44272</c:v>
                </c:pt>
                <c:pt idx="381">
                  <c:v>44273</c:v>
                </c:pt>
                <c:pt idx="382">
                  <c:v>44274</c:v>
                </c:pt>
                <c:pt idx="383">
                  <c:v>44275</c:v>
                </c:pt>
                <c:pt idx="384">
                  <c:v>44276</c:v>
                </c:pt>
                <c:pt idx="385">
                  <c:v>44277</c:v>
                </c:pt>
                <c:pt idx="386">
                  <c:v>44278</c:v>
                </c:pt>
                <c:pt idx="387">
                  <c:v>44279</c:v>
                </c:pt>
                <c:pt idx="388">
                  <c:v>44280</c:v>
                </c:pt>
                <c:pt idx="389">
                  <c:v>44281</c:v>
                </c:pt>
                <c:pt idx="390">
                  <c:v>44282</c:v>
                </c:pt>
                <c:pt idx="391">
                  <c:v>44283</c:v>
                </c:pt>
                <c:pt idx="392">
                  <c:v>44284</c:v>
                </c:pt>
                <c:pt idx="393">
                  <c:v>44285</c:v>
                </c:pt>
                <c:pt idx="394">
                  <c:v>44286</c:v>
                </c:pt>
                <c:pt idx="395">
                  <c:v>44287</c:v>
                </c:pt>
                <c:pt idx="396">
                  <c:v>44288</c:v>
                </c:pt>
                <c:pt idx="397">
                  <c:v>44289</c:v>
                </c:pt>
                <c:pt idx="398">
                  <c:v>44290</c:v>
                </c:pt>
                <c:pt idx="399">
                  <c:v>44291</c:v>
                </c:pt>
                <c:pt idx="400">
                  <c:v>44292</c:v>
                </c:pt>
                <c:pt idx="401">
                  <c:v>44293</c:v>
                </c:pt>
                <c:pt idx="402">
                  <c:v>44294</c:v>
                </c:pt>
                <c:pt idx="403">
                  <c:v>44295</c:v>
                </c:pt>
                <c:pt idx="404">
                  <c:v>44296</c:v>
                </c:pt>
                <c:pt idx="405">
                  <c:v>44297</c:v>
                </c:pt>
                <c:pt idx="406">
                  <c:v>44298</c:v>
                </c:pt>
                <c:pt idx="407">
                  <c:v>44299</c:v>
                </c:pt>
                <c:pt idx="408">
                  <c:v>44300</c:v>
                </c:pt>
                <c:pt idx="409">
                  <c:v>44301</c:v>
                </c:pt>
                <c:pt idx="410">
                  <c:v>44302</c:v>
                </c:pt>
                <c:pt idx="411">
                  <c:v>44303</c:v>
                </c:pt>
                <c:pt idx="412">
                  <c:v>44304</c:v>
                </c:pt>
                <c:pt idx="413">
                  <c:v>44305</c:v>
                </c:pt>
                <c:pt idx="414">
                  <c:v>44306</c:v>
                </c:pt>
                <c:pt idx="415">
                  <c:v>44307</c:v>
                </c:pt>
                <c:pt idx="416">
                  <c:v>44308</c:v>
                </c:pt>
                <c:pt idx="417">
                  <c:v>44309</c:v>
                </c:pt>
                <c:pt idx="418">
                  <c:v>44310</c:v>
                </c:pt>
                <c:pt idx="419">
                  <c:v>44311</c:v>
                </c:pt>
                <c:pt idx="420">
                  <c:v>44312</c:v>
                </c:pt>
                <c:pt idx="421">
                  <c:v>44313</c:v>
                </c:pt>
                <c:pt idx="422">
                  <c:v>44314</c:v>
                </c:pt>
                <c:pt idx="423">
                  <c:v>44315</c:v>
                </c:pt>
                <c:pt idx="424">
                  <c:v>44316</c:v>
                </c:pt>
                <c:pt idx="425">
                  <c:v>44317</c:v>
                </c:pt>
                <c:pt idx="426">
                  <c:v>44318</c:v>
                </c:pt>
                <c:pt idx="427">
                  <c:v>44319</c:v>
                </c:pt>
                <c:pt idx="428">
                  <c:v>44320</c:v>
                </c:pt>
                <c:pt idx="429">
                  <c:v>44321</c:v>
                </c:pt>
                <c:pt idx="430">
                  <c:v>44322</c:v>
                </c:pt>
                <c:pt idx="431">
                  <c:v>44323</c:v>
                </c:pt>
                <c:pt idx="432">
                  <c:v>44324</c:v>
                </c:pt>
                <c:pt idx="433">
                  <c:v>44325</c:v>
                </c:pt>
                <c:pt idx="434">
                  <c:v>44326</c:v>
                </c:pt>
                <c:pt idx="435">
                  <c:v>44327</c:v>
                </c:pt>
                <c:pt idx="436">
                  <c:v>44328</c:v>
                </c:pt>
                <c:pt idx="437">
                  <c:v>44329</c:v>
                </c:pt>
                <c:pt idx="438">
                  <c:v>44330</c:v>
                </c:pt>
                <c:pt idx="439">
                  <c:v>44331</c:v>
                </c:pt>
                <c:pt idx="440">
                  <c:v>44332</c:v>
                </c:pt>
                <c:pt idx="441">
                  <c:v>44333</c:v>
                </c:pt>
                <c:pt idx="442">
                  <c:v>44334</c:v>
                </c:pt>
                <c:pt idx="443">
                  <c:v>44335</c:v>
                </c:pt>
                <c:pt idx="444">
                  <c:v>44336</c:v>
                </c:pt>
                <c:pt idx="445">
                  <c:v>44337</c:v>
                </c:pt>
                <c:pt idx="446">
                  <c:v>44338</c:v>
                </c:pt>
                <c:pt idx="447">
                  <c:v>44339</c:v>
                </c:pt>
                <c:pt idx="448">
                  <c:v>44340</c:v>
                </c:pt>
                <c:pt idx="449">
                  <c:v>44341</c:v>
                </c:pt>
                <c:pt idx="450">
                  <c:v>44342</c:v>
                </c:pt>
                <c:pt idx="451">
                  <c:v>44343</c:v>
                </c:pt>
                <c:pt idx="452">
                  <c:v>44344</c:v>
                </c:pt>
                <c:pt idx="453">
                  <c:v>44345</c:v>
                </c:pt>
                <c:pt idx="454">
                  <c:v>44346</c:v>
                </c:pt>
                <c:pt idx="455">
                  <c:v>44347</c:v>
                </c:pt>
                <c:pt idx="456">
                  <c:v>44348</c:v>
                </c:pt>
                <c:pt idx="457">
                  <c:v>44349</c:v>
                </c:pt>
                <c:pt idx="458">
                  <c:v>44350</c:v>
                </c:pt>
                <c:pt idx="459">
                  <c:v>44351</c:v>
                </c:pt>
                <c:pt idx="460">
                  <c:v>44352</c:v>
                </c:pt>
              </c:numCache>
            </c:numRef>
          </c:cat>
          <c:val>
            <c:numRef>
              <c:f>ACTIVITE!$B$8:$TC$8</c:f>
              <c:numCache>
                <c:formatCode>General</c:formatCode>
                <c:ptCount val="522"/>
                <c:pt idx="6">
                  <c:v>178</c:v>
                </c:pt>
                <c:pt idx="13">
                  <c:v>817</c:v>
                </c:pt>
                <c:pt idx="20">
                  <c:v>1264</c:v>
                </c:pt>
                <c:pt idx="27">
                  <c:v>1280</c:v>
                </c:pt>
                <c:pt idx="34">
                  <c:v>1200</c:v>
                </c:pt>
                <c:pt idx="41">
                  <c:v>1008</c:v>
                </c:pt>
                <c:pt idx="48">
                  <c:v>1118</c:v>
                </c:pt>
                <c:pt idx="55">
                  <c:v>1247</c:v>
                </c:pt>
                <c:pt idx="62">
                  <c:v>1111</c:v>
                </c:pt>
                <c:pt idx="69">
                  <c:v>1144</c:v>
                </c:pt>
                <c:pt idx="76">
                  <c:v>1236</c:v>
                </c:pt>
                <c:pt idx="83">
                  <c:v>970</c:v>
                </c:pt>
                <c:pt idx="90">
                  <c:v>935</c:v>
                </c:pt>
                <c:pt idx="97">
                  <c:v>760</c:v>
                </c:pt>
                <c:pt idx="104">
                  <c:v>792</c:v>
                </c:pt>
                <c:pt idx="111">
                  <c:v>770</c:v>
                </c:pt>
                <c:pt idx="118">
                  <c:v>893</c:v>
                </c:pt>
                <c:pt idx="125">
                  <c:v>768</c:v>
                </c:pt>
                <c:pt idx="132">
                  <c:v>1351</c:v>
                </c:pt>
                <c:pt idx="139">
                  <c:v>717</c:v>
                </c:pt>
                <c:pt idx="146">
                  <c:v>1174</c:v>
                </c:pt>
                <c:pt idx="153">
                  <c:v>1308</c:v>
                </c:pt>
                <c:pt idx="160">
                  <c:v>1246</c:v>
                </c:pt>
                <c:pt idx="167">
                  <c:v>888</c:v>
                </c:pt>
                <c:pt idx="174">
                  <c:v>1359</c:v>
                </c:pt>
                <c:pt idx="181">
                  <c:v>1298</c:v>
                </c:pt>
                <c:pt idx="188">
                  <c:v>1564</c:v>
                </c:pt>
                <c:pt idx="195">
                  <c:v>1759</c:v>
                </c:pt>
                <c:pt idx="202">
                  <c:v>1977</c:v>
                </c:pt>
                <c:pt idx="209">
                  <c:v>2060</c:v>
                </c:pt>
                <c:pt idx="216">
                  <c:v>1822</c:v>
                </c:pt>
                <c:pt idx="223">
                  <c:v>1899</c:v>
                </c:pt>
                <c:pt idx="230">
                  <c:v>2334</c:v>
                </c:pt>
                <c:pt idx="237">
                  <c:v>2186</c:v>
                </c:pt>
                <c:pt idx="244">
                  <c:v>2210</c:v>
                </c:pt>
                <c:pt idx="251">
                  <c:v>1855</c:v>
                </c:pt>
                <c:pt idx="258">
                  <c:v>1709</c:v>
                </c:pt>
                <c:pt idx="265">
                  <c:v>1581</c:v>
                </c:pt>
                <c:pt idx="272">
                  <c:v>1730</c:v>
                </c:pt>
                <c:pt idx="279">
                  <c:v>1586</c:v>
                </c:pt>
                <c:pt idx="286">
                  <c:v>1503</c:v>
                </c:pt>
                <c:pt idx="293">
                  <c:v>1716</c:v>
                </c:pt>
                <c:pt idx="300">
                  <c:v>1371</c:v>
                </c:pt>
                <c:pt idx="307">
                  <c:v>929</c:v>
                </c:pt>
                <c:pt idx="314">
                  <c:v>1362</c:v>
                </c:pt>
                <c:pt idx="321">
                  <c:v>1525</c:v>
                </c:pt>
                <c:pt idx="328">
                  <c:v>2103</c:v>
                </c:pt>
                <c:pt idx="335">
                  <c:v>1989</c:v>
                </c:pt>
                <c:pt idx="342">
                  <c:v>1924</c:v>
                </c:pt>
                <c:pt idx="349">
                  <c:v>1663</c:v>
                </c:pt>
                <c:pt idx="356">
                  <c:v>1637</c:v>
                </c:pt>
                <c:pt idx="363">
                  <c:v>1519</c:v>
                </c:pt>
                <c:pt idx="370">
                  <c:v>1781</c:v>
                </c:pt>
                <c:pt idx="377">
                  <c:v>2074</c:v>
                </c:pt>
                <c:pt idx="384">
                  <c:v>1672</c:v>
                </c:pt>
                <c:pt idx="391">
                  <c:v>1754</c:v>
                </c:pt>
                <c:pt idx="398">
                  <c:v>1503</c:v>
                </c:pt>
                <c:pt idx="405">
                  <c:v>1238</c:v>
                </c:pt>
                <c:pt idx="412">
                  <c:v>1386</c:v>
                </c:pt>
                <c:pt idx="419">
                  <c:v>1358</c:v>
                </c:pt>
                <c:pt idx="426">
                  <c:v>1631</c:v>
                </c:pt>
                <c:pt idx="433">
                  <c:v>1435</c:v>
                </c:pt>
                <c:pt idx="440">
                  <c:v>1196</c:v>
                </c:pt>
                <c:pt idx="447">
                  <c:v>1217</c:v>
                </c:pt>
                <c:pt idx="454">
                  <c:v>1052</c:v>
                </c:pt>
                <c:pt idx="461">
                  <c:v>1045</c:v>
                </c:pt>
                <c:pt idx="468">
                  <c:v>990</c:v>
                </c:pt>
                <c:pt idx="475">
                  <c:v>807</c:v>
                </c:pt>
                <c:pt idx="482">
                  <c:v>817</c:v>
                </c:pt>
                <c:pt idx="489">
                  <c:v>795</c:v>
                </c:pt>
                <c:pt idx="496">
                  <c:v>327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A79-443B-9E1D-7ACF44A08B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699264"/>
        <c:axId val="90697728"/>
      </c:lineChart>
      <c:dateAx>
        <c:axId val="90690304"/>
        <c:scaling>
          <c:orientation val="minMax"/>
        </c:scaling>
        <c:delete val="0"/>
        <c:axPos val="b"/>
        <c:numFmt formatCode="[$-40C]d\-mmm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0691840"/>
        <c:crosses val="autoZero"/>
        <c:auto val="1"/>
        <c:lblOffset val="100"/>
        <c:baseTimeUnit val="days"/>
      </c:dateAx>
      <c:valAx>
        <c:axId val="90691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0690304"/>
        <c:crosses val="autoZero"/>
        <c:crossBetween val="between"/>
      </c:valAx>
      <c:valAx>
        <c:axId val="9069772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0699264"/>
        <c:crosses val="max"/>
        <c:crossBetween val="between"/>
      </c:valAx>
      <c:dateAx>
        <c:axId val="90699264"/>
        <c:scaling>
          <c:orientation val="minMax"/>
        </c:scaling>
        <c:delete val="1"/>
        <c:axPos val="b"/>
        <c:numFmt formatCode="[$-40C]d\-mmm;@" sourceLinked="1"/>
        <c:majorTickMark val="out"/>
        <c:minorTickMark val="none"/>
        <c:tickLblPos val="nextTo"/>
        <c:crossAx val="90697728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.39558955111819472"/>
          <c:y val="0.91864192905113384"/>
          <c:w val="0.20882089776361057"/>
          <c:h val="8.13580709488661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span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BB984-7FFE-4FF9-8D86-0CE15714507C}" type="datetimeFigureOut">
              <a:rPr lang="fr-FR" smtClean="0"/>
              <a:t>18/11/2021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96C10-CBFB-47B7-992D-A75BCCEA21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9421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Acronymie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Mutation_(g%C3%A9n%C3%A9tique)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fr.wikipedia.org/wiki/Chine" TargetMode="External"/><Relationship Id="rId3" Type="http://schemas.openxmlformats.org/officeDocument/2006/relationships/hyperlink" Target="https://fr.wikipedia.org/wiki/Pneumopathie" TargetMode="External"/><Relationship Id="rId7" Type="http://schemas.openxmlformats.org/officeDocument/2006/relationships/hyperlink" Target="https://fr.wikipedia.org/wiki/SARS-CoV-2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fr.wikipedia.org/wiki/2012" TargetMode="External"/><Relationship Id="rId5" Type="http://schemas.openxmlformats.org/officeDocument/2006/relationships/hyperlink" Target="https://fr.wikipedia.org/wiki/Coronavirus_du_syndrome_respiratoire_du_Moyen-Orient" TargetMode="External"/><Relationship Id="rId4" Type="http://schemas.openxmlformats.org/officeDocument/2006/relationships/hyperlink" Target="https://fr.wikipedia.org/wiki/SARS-CoV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baseline="0" dirty="0" smtClean="0">
                <a:solidFill>
                  <a:srgbClr val="FF0000"/>
                </a:solidFill>
              </a:rPr>
              <a:t>Bonjour à tous, </a:t>
            </a:r>
            <a:r>
              <a:rPr lang="fr-FR" b="0" baseline="0" dirty="0" smtClean="0">
                <a:solidFill>
                  <a:srgbClr val="FF0000"/>
                </a:solidFill>
              </a:rPr>
              <a:t>alors pour commencer</a:t>
            </a:r>
            <a:r>
              <a:rPr lang="fr-FR" b="1" baseline="0" dirty="0" smtClean="0">
                <a:solidFill>
                  <a:srgbClr val="FF0000"/>
                </a:solidFill>
              </a:rPr>
              <a:t>, je me présente: </a:t>
            </a:r>
            <a:r>
              <a:rPr lang="fr-FR" baseline="0" dirty="0" smtClean="0"/>
              <a:t>je m’appelle Anthony Pausé et je suis technicien de laboratoire en virologie à l’hôpital Paul Brousse.</a:t>
            </a:r>
          </a:p>
          <a:p>
            <a:endParaRPr lang="fr-FR" baseline="0" dirty="0" smtClean="0"/>
          </a:p>
          <a:p>
            <a:r>
              <a:rPr lang="fr-FR" baseline="0" dirty="0" smtClean="0"/>
              <a:t>Le thème de cette journée porte sur le Sars-CoV-2, virus responsable de la pandémie que nous subissons depuis fin 2019.</a:t>
            </a:r>
          </a:p>
          <a:p>
            <a:endParaRPr lang="fr-FR" baseline="0" dirty="0" smtClean="0"/>
          </a:p>
          <a:p>
            <a:r>
              <a:rPr lang="fr-FR" baseline="0" dirty="0" smtClean="0"/>
              <a:t>Il y aurait </a:t>
            </a:r>
            <a:r>
              <a:rPr lang="fr-FR" b="1" baseline="0" dirty="0" smtClean="0"/>
              <a:t>énormément de choses à dire sur ce virus</a:t>
            </a:r>
            <a:r>
              <a:rPr lang="fr-FR" baseline="0" dirty="0" smtClean="0"/>
              <a:t> donc, j’aurais </a:t>
            </a:r>
            <a:r>
              <a:rPr lang="fr-FR" b="1" baseline="0" dirty="0" smtClean="0"/>
              <a:t>jamais le temps ni les compétences pour tout développer autour de SARSCOV2</a:t>
            </a:r>
          </a:p>
          <a:p>
            <a:endParaRPr lang="fr-FR" baseline="0" dirty="0" smtClean="0"/>
          </a:p>
          <a:p>
            <a:r>
              <a:rPr lang="fr-FR" baseline="0" dirty="0" smtClean="0"/>
              <a:t>Donc </a:t>
            </a:r>
            <a:r>
              <a:rPr lang="fr-FR" b="1" baseline="0" dirty="0" smtClean="0"/>
              <a:t>avec mes collègues </a:t>
            </a:r>
            <a:r>
              <a:rPr lang="fr-FR" baseline="0" dirty="0" smtClean="0"/>
              <a:t>, on a jugé intéressant d’aborder dans un </a:t>
            </a:r>
            <a:r>
              <a:rPr lang="fr-FR" b="1" baseline="0" dirty="0" smtClean="0"/>
              <a:t>1</a:t>
            </a:r>
            <a:r>
              <a:rPr lang="fr-FR" b="1" baseline="30000" dirty="0" smtClean="0"/>
              <a:t>er</a:t>
            </a:r>
            <a:r>
              <a:rPr lang="fr-FR" b="1" baseline="0" dirty="0" smtClean="0"/>
              <a:t> temps des généralités sur le virus </a:t>
            </a:r>
            <a:r>
              <a:rPr lang="fr-FR" baseline="0" dirty="0" smtClean="0"/>
              <a:t>pour s’attarder ensuite sur </a:t>
            </a:r>
            <a:r>
              <a:rPr lang="fr-FR" b="1" baseline="0" dirty="0" smtClean="0"/>
              <a:t>l’historique de la pandémie au sein de notre laboratoire </a:t>
            </a:r>
            <a:r>
              <a:rPr lang="fr-FR" baseline="0" dirty="0" smtClean="0"/>
              <a:t>avec: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baseline="0" dirty="0" smtClean="0"/>
              <a:t>les techniques déployées</a:t>
            </a:r>
            <a:r>
              <a:rPr lang="fr-FR" baseline="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aseline="0" dirty="0" smtClean="0"/>
              <a:t>et les </a:t>
            </a:r>
            <a:r>
              <a:rPr lang="fr-FR" b="1" baseline="0" dirty="0" smtClean="0"/>
              <a:t>stratégies mises en place</a:t>
            </a:r>
            <a:r>
              <a:rPr lang="fr-FR" baseline="0" dirty="0" smtClean="0"/>
              <a:t>.</a:t>
            </a:r>
          </a:p>
          <a:p>
            <a:endParaRPr lang="fr-FR" baseline="0" dirty="0"/>
          </a:p>
          <a:p>
            <a:r>
              <a:rPr lang="fr-FR" baseline="0" dirty="0" smtClean="0"/>
              <a:t>En effet, vous allez vous rendre compte qu’il nous a fallu sans cesse s’adapter aussi bien par rapport à: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baseline="0" dirty="0" smtClean="0"/>
              <a:t>l’augmentation de notre activité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aseline="0" dirty="0" smtClean="0"/>
              <a:t>que par rapport à </a:t>
            </a:r>
            <a:r>
              <a:rPr lang="fr-FR" b="1" baseline="0" dirty="0" smtClean="0"/>
              <a:t>l’évolution de la pandémie</a:t>
            </a:r>
            <a:r>
              <a:rPr lang="fr-FR" baseline="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b="1" baseline="0" dirty="0" smtClean="0"/>
              <a:t>DIAPO SUIVANTE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96C10-CBFB-47B7-992D-A75BCCEA21B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538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Alors, les labos de référence des virus émergents de chaque pays ont pu mettre en place un protocole pour commencer à diagnostiquer le Sars-CoV-2 dans les prélèvements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naso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-pharyngés.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Chez nous, en IDF, c’est la Pitié et Bichat qui sont les labos de référence: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parce qu'ils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ont un P3,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parce qu’ils sont adossés à des services cliniques, avec des chambres en dépression.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Ces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services sont en fait dédiés aux malades atteints de virus émergents.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 un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premier temps, le SARSCOV2 a été considéré comme un virus de classe 3, c’est-à-dire qu’il constituait un danger sérieux pour le personnel.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ce fait, il fallait manipuler les prélèvements susceptibles d’être positifs au SARSCOV2 dans un laboratoire de type P3.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fait, un P3 permet de protéger à la fois l'opérateur et les populations environnantes grâce à: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 étanchéité de l'enceinte,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 mise en dépression des locaux,</a:t>
            </a: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évitant toute fuite vers l'extérieur,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une filtration de l'air rejeté.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J’ai mis 2 photos de notre P3 ou on peut voir le sas avec les deux portes et l’intérieur du P3 …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personnel travaillant dans un P3 doit obligatoirement s’équiper de combinaisons spécifiques</a:t>
            </a: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 précise quand même que travailler dans un P3 c’est lourd, entre: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l’équipement,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passage des sas, la gestion des déchets, etc.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d’ailleurs sur la photo, c’est moi </a:t>
            </a: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 travaillais dans notre P3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Début février en France, le 1</a:t>
            </a:r>
            <a:r>
              <a:rPr lang="fr-FR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cas autochtone est repéré.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Entre autres, les labos d’ile de France équipés d’un P3 sont sur le qui-vive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Donc ce sont les labos de virologie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d’</a:t>
            </a:r>
            <a:r>
              <a:rPr lang="fr-F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Avicenne – Cochin – Henri-Mondor - Paul Brousse qui rejoignent ceux de la Pitié et de Bichat.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hautes instances nous demandent de nous tenir prêts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DIAPO SUIVANTE</a:t>
            </a:r>
            <a:endParaRPr lang="fr-FR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96C10-CBFB-47B7-992D-A75BCCEA21B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9896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Ainsi, au sein de notre laboratoire, on a commandé les réactifs nécessaires à la mise en place</a:t>
            </a:r>
            <a:r>
              <a:rPr lang="fr-FR" baseline="0" dirty="0" smtClean="0"/>
              <a:t> de la</a:t>
            </a:r>
            <a:r>
              <a:rPr lang="fr-FR" dirty="0" smtClean="0"/>
              <a:t> PCR de diagnostic.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a rencontré plusieurs obstacles.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 un premier temps, il n’y avait pas encore de malades déclarés donc on était dans l’impossibilité d’avoir des témoins positifs.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Rapidement,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 fournisseurs qui ont synthétisé les amorces spécifiques de notre PCR, ont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également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synthétisé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 témoins positifs qui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étaient donc des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ARN synthétiques.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Ainsi, on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 réaliser notre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première </a:t>
            </a:r>
            <a:r>
              <a:rPr lang="fr-FR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PCR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mi-février mais on s’est aperçu que les amorces reçues avaient été contaminées lors de leur synthèse, </a:t>
            </a:r>
            <a:r>
              <a:rPr lang="fr-FR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 les témoins positifs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Plusieurs labos se sont d’ailleurs retrouvés dans notre cas.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a fallu recommander de nouvelles amorces et l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première manip réussie est enfin réalisée fin février.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partir de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cette date, le nombre de PCR effectuées n’a cessé d’augmenter.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Seuls les labos de virologie avaient les moyens et les compétences pour réaliser ce type de diagnostic.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Effectivement,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cette technique était purement manuelle (pointer les 4 étapes):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1/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Comme vous le voyez ici, une première étape d’extraction, réalisée chez nous avec l’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Easymag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Cette étape nécessite une préparation et distribution manuelle des échantillons. A la fin du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run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d’extraction, on récupère manuellement nos extraits ARN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2/ la deuxième étape consiste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à réaliser le mix réactionnel de PCR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à distribuer 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mix et les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ARN extraits dans la plaque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PCR.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3/ cette plaque est finalement placée dans le Viia7, un amplificateur de PCR en temps réel, qui est programmé pour effectuer les cycles d’amplification.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4/ à la fin de la PCR, il nous reste à interpréter et saisir les résultats. Sur le schéma, on peut voir deux courbes, </a:t>
            </a:r>
            <a:r>
              <a:rPr lang="fr-FR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donc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deux positifs.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DIAPO SUIVANTE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96C10-CBFB-47B7-992D-A75BCCEA21B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6297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pouvait faire des séries manuelles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48 prélèvements maximum et on rendait les résultats au bout de 5 heures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a 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été obligé d’augmenter notre amplitude horaire de travail, tous les techniciens travaillaient de 7h à 20h et ce, 7j/7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 précise que lorsqu'une série était démarrée vers 20h, les biologistes restaient au labo jusqu’à minuit ou plus, pour valider et rendre les résultats de tous les prélèvements de la journée.</a:t>
            </a:r>
            <a:endParaRPr lang="fr-FR" dirty="0" smtClean="0"/>
          </a:p>
          <a:p>
            <a:endParaRPr lang="fr-F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DIAPO SUIVANTE</a:t>
            </a:r>
            <a:endParaRPr lang="fr-FR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96C10-CBFB-47B7-992D-A75BCCEA21B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6297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Je reviens plus en détail sur l’interprétation des résultats</a:t>
            </a:r>
            <a:r>
              <a:rPr lang="fr-FR" baseline="0" dirty="0" smtClean="0"/>
              <a:t> de PCR.</a:t>
            </a:r>
          </a:p>
          <a:p>
            <a:endParaRPr lang="fr-F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C’est logique mais, j’insiste sur l’importance de la qualité du prélèvement qui conditionne grandement l’efficacité de la technique.</a:t>
            </a:r>
          </a:p>
          <a:p>
            <a:endParaRPr lang="fr-FR" baseline="0" dirty="0" smtClean="0"/>
          </a:p>
          <a:p>
            <a:r>
              <a:rPr lang="fr-FR" baseline="0" dirty="0" smtClean="0"/>
              <a:t>Je précise que ce sont des PCR qualitatives et non quantitatives, le but étant simplement de détecter le SARSCOV2 .</a:t>
            </a:r>
          </a:p>
          <a:p>
            <a:r>
              <a:rPr lang="fr-FR" baseline="0" dirty="0" smtClean="0"/>
              <a:t>En fait, on veut juste savoir si il y a présence du virus dans le prélèvement.</a:t>
            </a:r>
          </a:p>
          <a:p>
            <a:endParaRPr lang="fr-FR" baseline="0" dirty="0" smtClean="0"/>
          </a:p>
          <a:p>
            <a:r>
              <a:rPr lang="fr-FR" baseline="0" dirty="0" smtClean="0"/>
              <a:t>Toutefois, en fonction du CT, on peut estimer si la charge virale est élevée ou pas.</a:t>
            </a:r>
          </a:p>
          <a:p>
            <a:endParaRPr lang="fr-FR" baseline="0" dirty="0" smtClean="0"/>
          </a:p>
          <a:p>
            <a:r>
              <a:rPr lang="fr-FR" baseline="0" dirty="0" smtClean="0"/>
              <a:t>Pour rappel, le CT  ou « cycle </a:t>
            </a:r>
            <a:r>
              <a:rPr lang="fr-FR" baseline="0" dirty="0" err="1" smtClean="0"/>
              <a:t>threshold</a:t>
            </a:r>
            <a:r>
              <a:rPr lang="fr-FR" baseline="0" dirty="0" smtClean="0"/>
              <a:t> », c’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 le nombre de cycles d’amplification nécessaires afin d’atteindre une valeur seuil de fluorescence, qui permet de déclarer que l’échantillon est positif au Sars-CoV-2</a:t>
            </a:r>
          </a:p>
          <a:p>
            <a:endParaRPr lang="fr-F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fait, s’il y a beaucoup de virus dans l’échantillon d’origine, il suffira d’un petit nombre de cycles pour atteindre le seuil de fluorescence : le Ct sera petit. </a:t>
            </a:r>
          </a:p>
          <a:p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l’inverse, </a:t>
            </a:r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 faible charge virale 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exigera un grand nombre de cycles : le Ct sera donc élevé.</a:t>
            </a:r>
            <a:endParaRPr lang="fr-FR" baseline="0" dirty="0" smtClean="0"/>
          </a:p>
          <a:p>
            <a:endParaRPr lang="fr-FR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0" baseline="0" dirty="0" smtClean="0"/>
              <a:t>(pointer)Sur le premier graphe est représenté un patient négatif. On voit qu’il n’y a pas de signal d’amplification pour la cible SARSCOV2 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b="0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0" baseline="0" dirty="0" smtClean="0"/>
              <a:t>(pointer) Sur le deuxième graphe est représenté un patient faiblement positif. En effet, la courbe coupe le seuil au 33</a:t>
            </a:r>
            <a:r>
              <a:rPr lang="fr-FR" b="0" baseline="30000" dirty="0" smtClean="0"/>
              <a:t>ème</a:t>
            </a:r>
            <a:r>
              <a:rPr lang="fr-FR" b="0" baseline="0" dirty="0" smtClean="0"/>
              <a:t> cycle, le CT est donc de 33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b="0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="0" baseline="0" dirty="0" smtClean="0"/>
              <a:t>(pointer) Enfin, sur le dernier graphe est représenté un patient fortement positif. La courbe coupe le seuil au 17</a:t>
            </a:r>
            <a:r>
              <a:rPr lang="fr-FR" b="0" baseline="30000" dirty="0" smtClean="0"/>
              <a:t>ème</a:t>
            </a:r>
            <a:r>
              <a:rPr lang="fr-FR" b="0" baseline="0" dirty="0" smtClean="0"/>
              <a:t> cycle, son CT est de 17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="0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b="0" baseline="0" dirty="0" smtClean="0"/>
              <a:t>(pointer) Le CT de ce patient est inférieur à celui du deuxième. Il a donc une charge virale plus </a:t>
            </a:r>
            <a:r>
              <a:rPr lang="fr-FR" b="0" baseline="0" dirty="0" err="1" smtClean="0"/>
              <a:t>élévée</a:t>
            </a:r>
            <a:r>
              <a:rPr lang="fr-FR" b="0" baseline="0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DIAPO SUIVANTE</a:t>
            </a:r>
            <a:endParaRPr lang="fr-FR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96C10-CBFB-47B7-992D-A75BCCEA21B0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9269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Durant le mois de mars 2020, l’activité du laboratoire s’est résumée uniquement au diagnostic du SARS-COV-2 pour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patients symptomatiques,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personnes contacts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les personnels soignants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hôpitaux PBR, BCT et le groupe hospitalier Nord-Essonne.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effet, l’hôpital étant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embolisé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 les malades de la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Covid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avait que des demandes concernant le SARSCOV2 mais aucune demande pour d’autres virus.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 encore, la demande d’examen n’a fait que croitre.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Rapidement, on avait plus les moyens humains pour répondre dans les délais impartis par les autorités sanitaires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 cette augmentation vertigineuse d’activité.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J’ai regroupé ici quelques photos de la réception des prélèvements pour illustrer la masse de travail à laquelle on a du faire face.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DIAPO SUIVANTE</a:t>
            </a:r>
            <a:endParaRPr lang="fr-FR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96C10-CBFB-47B7-992D-A75BCCEA21B0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66349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noter que très rapidement, le SARSCOV2 a été déclassé pour passer en classe 2+, permettant ainsi de ne plus travailler dans un P3 mais sous des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postes de sécurité microbiologique, communément appelés </a:t>
            </a:r>
            <a:r>
              <a:rPr lang="fr-FR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hottes PSM 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 vous pouvez voir sur cette photo.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Toutefois, on a continué à se protéger en mettant des manchettes par-dessus nos blouses.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cette période, on n’a pas pu porter de masques parce qu’ils étaient réservés aux services cliniques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Dès qu’on en a  eu à disposition, ils ont bien évidemment fait partie de notre protection systématique.</a:t>
            </a:r>
          </a:p>
          <a:p>
            <a:endParaRPr lang="fr-F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DIAPO SUIVANTE</a:t>
            </a:r>
            <a:endParaRPr lang="fr-FR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96C10-CBFB-47B7-992D-A75BCCEA21B0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16119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personnel de virologie n’est pas passé au travers de l’épidémie. En effet, 70% du labo s’est révélé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contaminé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à la mi mars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Cette photo a été prise lors du dépistage de l’ensemble du personnel de notre laboratoire suite à la découverte de notre cluster.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a alors assumé toute la charge de travail en effectif réduit.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Heureusement, l’hôpital a organisé la mise en place de renforts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avec du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personnel hospitalier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toutes catégories confondues, des volontaires avec même une personne qui était à la retraite.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Ils nous ont aidé au déballage des prélèvements, à l’enregistrement et à la logistique.</a:t>
            </a:r>
            <a:endParaRPr lang="fr-F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DIAPO SUIVANTE</a:t>
            </a:r>
            <a:endParaRPr lang="fr-FR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96C10-CBFB-47B7-992D-A75BCCEA21B0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66316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partir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avril 2020, rapidement, les industriels ont travaillé sur l’automatisation du diagnostic.</a:t>
            </a: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Ils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ont pu nous fournir dès le mois d’avril des appareils permettant de détecter la présence du sars-cov2 dans les prélèvements.</a:t>
            </a:r>
          </a:p>
          <a:p>
            <a:pPr lvl="0"/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Ces différents appareils reposent sur le même principe de base que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vous ai décris en vous présentant la technique manuelle: les 4 étapes, de l’extraction à l’analyse des résultats, sont cette fois réalisées par un automate.</a:t>
            </a: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 reste de la RT-PCR en temps réel, mais moins d’intervention humaine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est requise.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Tous les industriels présents sur le marché (Abbott, Roche,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BioMerieux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ont élaboré des kits pour les automates déjà implantés dans les laboratoires.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lvl="0"/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Chez nous, on a pu utiliser en parallèle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6800 de Roche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l’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Ingenius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d’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Elitech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le M2000 d’Abbott.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a du 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faire face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aux pannes fréquentes de ces automates qui n’avaient jamais eu de cadence aussi importante.</a:t>
            </a:r>
          </a:p>
          <a:p>
            <a:pPr lvl="0"/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a aussi 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 pallier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aux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uptures fréquentes de réactifs dans la mesure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où tous les laboratoires du monde utilisaient les mêmes tests.</a:t>
            </a: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diversification de tests et d’automates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nous a d’autant plus été précieuse.</a:t>
            </a:r>
          </a:p>
          <a:p>
            <a:pPr lvl="0"/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Parallèlement à ces problèmes d’approvisionnement spécifiques au sarscov2, on a du se confronter aux pénuries mondiales de petits matériel (cônes, plaques de PCR, gants, poubelles…)</a:t>
            </a:r>
          </a:p>
          <a:p>
            <a:endParaRPr lang="fr-F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DIAPO SUIVANTE</a:t>
            </a:r>
            <a:endParaRPr lang="fr-FR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96C10-CBFB-47B7-992D-A75BCCEA21B0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95376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Cette fois, on pouvait rendre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96 résultats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 bout de 3 heures contre 48 résultats en 5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heures avec la technique manuelle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DIAPO SUIVANTE</a:t>
            </a:r>
            <a:endParaRPr lang="fr-FR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96C10-CBFB-47B7-992D-A75BCCEA21B0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95376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L’Agence Régionale d’IDF,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souhaitait pouvoir élargir le dépistage à un plus grand nombre de personnes.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C’était uniquement possible grâce à notre automatisation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a ainsi réalisé un dépistage de masse en effectuant désormais des PCR également pour des personnes non symptomatiques.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a alors pris en charge: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bilans pré-interventionnels des patients des hôpitaux BCT et PBR,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habitants de Villejuif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mais aussi pour les EHPAD,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gendarmes,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garde nationale, en prévision du 14 juillet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motards du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tour de France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prison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Fresnes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la faculté de médecine Paris-Saclay.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a 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également pris en charge les prélèvements des hôpitaux régionaux et privés tels que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l’hôpital Suisse de paris,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centre hospitalier des 4 villes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 le centre hospitalier Sud Francilien.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se rappellera tous des gendarmes sont arrivés par cars entiers et ont fait la queue des heures devant notre laboratoire pour se faire prélever.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DIAPO SUIVANTE</a:t>
            </a:r>
            <a:endParaRPr lang="fr-FR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96C10-CBFB-47B7-992D-A75BCCEA21B0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617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Toutes les techniques de biologie moléculaire</a:t>
            </a:r>
            <a:r>
              <a:rPr lang="fr-FR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 vient d’évoquer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Alexis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utilise en virologie</a:t>
            </a:r>
            <a:r>
              <a:rPr lang="fr-FR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depuis de nombreuses années.</a:t>
            </a:r>
            <a:endParaRPr lang="fr-FR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effet, l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biologie moléculaire est la base du diagnostic en virologie depuis le début des années 90. 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1/ Tout d’abord: la PCR,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c’est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une technique utilisée au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quotidien pour diagnostiquer et/ou quantifier différents virus dans des prélèvements divers et variés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 exemple, parmi tous les virus qu’on recherche 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grâce à la PCR, il y a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recherche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l’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HerpesSimplexVirus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dans le Liquide Céphalo Rachidien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quantification c’est-à-dire la charge virale du VIH-1 dans le plasma,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 du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CytoMégaloVirus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dans le sang total</a:t>
            </a:r>
            <a:endParaRPr lang="fr-F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recherche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l’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Adenovirus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dans les selles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 encore, la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recherche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 Sars-CoV-2 dans les prélèvements respiratoires.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2/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D’autre part,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séquençage, qu’il soit Sanger ou NGS, est une technique utilisée pour: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mettre en évidence des résistances aux traitements pour le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VIH-1, le Virus de l’Hépatite B ou le Virus de l’Hépatite 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faire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l’épidémiologie </a:t>
            </a:r>
            <a:r>
              <a:rPr lang="fr-FR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moléculaire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comme entre autres pour le Virus de l’Hépatite 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 bien, pour surveiller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l’émergence des </a:t>
            </a:r>
            <a:r>
              <a:rPr lang="fr-FR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variants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</a:t>
            </a:r>
            <a:r>
              <a:rPr lang="fr-FR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SARS-COV-2 </a:t>
            </a:r>
          </a:p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Dès le début de la pandémie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il a fallu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satisfaire aux exigences de l’urgence sanitaire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comprend ainsi que l’organisation rapide déployée en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virologie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en l'occurrence dans notre laboratoire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pu être possible grâce à nos 35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années d’expérience en biologie moléculaire.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baseline="0" dirty="0" smtClean="0"/>
              <a:t>DIAPO SUIVANTE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96C10-CBFB-47B7-992D-A75BCCEA21B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46392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 le secteur des urgences, on disposait avant la pandémie de 3 appareils: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Film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Array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qui 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servait au diagnostic de divers virus respiratoires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LMDX qui était utilisé pour détecter le Virus Respiratoire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Syncytial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grippe et l’HSV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le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Genexpert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était utilisé pour les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Norovirus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présents dans les selles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fr-F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été 2020, les firmes de ces 3 automates ont </a:t>
            </a:r>
            <a:r>
              <a:rPr lang="fr-F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commercialisé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 techniques de diagnostic rapide pour le SARS-COV-2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nous ont permis d’élargir encore notre gamme de tests de diagnostic.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technologies utilisées par ces automates sont là aussi de la RT-PCR.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DIAPO SUIVANTE</a:t>
            </a:r>
            <a:endParaRPr lang="fr-FR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96C10-CBFB-47B7-992D-A75BCCEA21B0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28738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Ces automates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ont l’avantage d’effectuer des tests unitaires dans des délais rapides.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Donc contrairement aux gros automates décrits précédemment, on peut rendre des résultats au bout de 45 minutes sur le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FilmArray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ou 90 minutes sur le LMDX et </a:t>
            </a:r>
            <a:r>
              <a:rPr lang="fr-FR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</a:t>
            </a:r>
            <a:r>
              <a:rPr lang="fr-FR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Genexpert</a:t>
            </a:r>
            <a:r>
              <a:rPr lang="fr-FR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fr-FR" b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a réservé l’utilisation de ces 3 automates pour les demandes urgentes qui concernent: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D’une part, tous les prélèvements provenant des urgences adultes ou enfants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d’autre part, tous les prélèvements des personnes devant passer au bloc opératoire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réponse rapide est nécessaire aux services dans le but d’isoler les patients positifs au SARSCOV2 et donc d’avoir un circuit spécifique à ces patients.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 exemple, il existe des blocs opératoires qui sont réservés uniquement aux personnes contaminées.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DIAPO SUIVANTE</a:t>
            </a:r>
            <a:endParaRPr lang="fr-FR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96C10-CBFB-47B7-992D-A75BCCEA21B0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28738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 début de l’été 2020, on a du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rendre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l’automate 6800 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 Roche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nous avait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été prêté.</a:t>
            </a:r>
          </a:p>
          <a:p>
            <a:pPr lvl="0"/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avait donc besoin d’un nouvel automate. </a:t>
            </a:r>
          </a:p>
          <a:p>
            <a:pPr lvl="0"/>
            <a:endParaRPr lang="fr-F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a choisi l’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Alinity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d’Abbott qui avait plusieurs avantages: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savait déjà l’utiliser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en plus, il nous permet de travailler en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random-access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c’est-à-dire qu’on peut le charger en continu contrairement au 6800 sur lequel on travaillait par séries.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Alinity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nous permet de rendre 300 tests en 8h sachant qu’un rack de 12 prélèvements peut être rendu en 2h15.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Comme je viens de vous le décrire, en quelques mois</a:t>
            </a:r>
            <a:r>
              <a:rPr lang="fr-FR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a vu apparaitre une succession d’automates, ce qui nous a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obligé</a:t>
            </a:r>
            <a:r>
              <a:rPr lang="fr-F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à une forte adaptabilité dans l’urgence.</a:t>
            </a:r>
          </a:p>
          <a:p>
            <a:pPr lvl="0"/>
            <a:r>
              <a:rPr lang="fr-FR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effet, on devait </a:t>
            </a:r>
            <a:r>
              <a:rPr lang="fr-F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être tous opérationnels rapidement.</a:t>
            </a:r>
            <a:r>
              <a:rPr lang="fr-FR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lvl="0"/>
            <a:endParaRPr lang="fr-FR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D’un autre côté, ça</a:t>
            </a:r>
            <a:r>
              <a:rPr lang="fr-F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nous a donné de la </a:t>
            </a:r>
            <a:r>
              <a:rPr lang="fr-FR" sz="1200" b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souplesse</a:t>
            </a:r>
            <a:r>
              <a:rPr lang="fr-F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dans notre quotidien afin</a:t>
            </a:r>
            <a:r>
              <a:rPr lang="fr-FR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faire face aux éventuels problèmes dont j’ai déjà parlé. </a:t>
            </a:r>
          </a:p>
          <a:p>
            <a:pPr lvl="0"/>
            <a:r>
              <a:rPr lang="fr-FR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a ainsi pu satisfaire</a:t>
            </a:r>
            <a:r>
              <a:rPr lang="fr-F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contrainte ministérielle de rendre des résultats sous 48h maximum.  </a:t>
            </a:r>
          </a:p>
          <a:p>
            <a:pPr lvl="0"/>
            <a:r>
              <a:rPr lang="fr-F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fr-FR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réalité, o</a:t>
            </a:r>
            <a:r>
              <a:rPr lang="fr-F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rendait même</a:t>
            </a:r>
            <a:r>
              <a:rPr lang="fr-FR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tout en moins de 24h</a:t>
            </a:r>
            <a:r>
              <a:rPr lang="fr-FR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c’est toujours le cas aujourd’hui.</a:t>
            </a:r>
            <a:endParaRPr lang="fr-FR" dirty="0" smtClean="0"/>
          </a:p>
          <a:p>
            <a:pPr lvl="0"/>
            <a:endParaRPr lang="fr-F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DIAPO SUIVANTE</a:t>
            </a:r>
            <a:endParaRPr lang="fr-F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96C10-CBFB-47B7-992D-A75BCCEA21B0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02453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Pour illustrer notre augmentation d’activité « tous virus confondus, depuis le début de la pandémie », je vous présente ce graphe.</a:t>
            </a:r>
          </a:p>
          <a:p>
            <a:endParaRPr lang="fr-FR" baseline="0" dirty="0" smtClean="0"/>
          </a:p>
          <a:p>
            <a:r>
              <a:rPr lang="fr-FR" baseline="0" dirty="0" smtClean="0"/>
              <a:t>On note nettement que notre activité a doublé entre 2019 et 2020.</a:t>
            </a:r>
          </a:p>
          <a:p>
            <a:endParaRPr lang="fr-F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DIAPO SUIVANTE</a:t>
            </a:r>
            <a:endParaRPr lang="fr-FR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96C10-CBFB-47B7-992D-A75BCCEA21B0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7784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deuxième graphe représente cette fois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nombre de PCR SARSCOV2 réalisées dans notre laboratoire entre février 2020 et juin 2021.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Lors de la première vague, on a effectué environ 190 PCR/jour. Je vous rappelle qu’à cette période, on avait à notre disposition, que la technique manuelle et on devait travailler dans le P3.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Lors de la 2eme vague, les techniques automatisées nous ont permis de réaliser environ 330 PCR/jour.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fait que le virus soit déclassé nous a également simplifié la tâche parce qu’on ne travaillait plus dans le P3.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est à noter qu’à cette période, on était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déconfinés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donc l’hôpital a repris l’intégralité de son activité. Ainsi,  on avait à effectuer en parallèle du diagnostic du SARSCOV2 toutes les autres analyses virologiques habituelles.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 smtClean="0"/>
          </a:p>
          <a:p>
            <a:r>
              <a:rPr lang="fr-FR" baseline="0" dirty="0" smtClean="0"/>
              <a:t>Paul Brousse a fait la majorité des PCR  de notre groupe hospitalier, tout simplement parce qu’on est le seul laboratoire de virologie . </a:t>
            </a:r>
          </a:p>
          <a:p>
            <a:r>
              <a:rPr lang="fr-FR" baseline="0" dirty="0" smtClean="0"/>
              <a:t>ABC et BCT ont effectué essentiellement des tests rapides en parallèle pour répondre à l’urgence in situ</a:t>
            </a:r>
          </a:p>
          <a:p>
            <a:endParaRPr lang="fr-FR" baseline="0" dirty="0" smtClean="0"/>
          </a:p>
          <a:p>
            <a:r>
              <a:rPr lang="fr-FR" baseline="0" dirty="0" smtClean="0"/>
              <a:t>Enfin, au moment de la 3eme vague, on a atteint environ 290 PCR/jour. Cette vague a été déclenchée par l’apparition du variant alpha dont je vais vous parler maintenant.</a:t>
            </a:r>
          </a:p>
          <a:p>
            <a:endParaRPr lang="fr-F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DIAPO SUIVANTE</a:t>
            </a:r>
            <a:endParaRPr lang="fr-FR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96C10-CBFB-47B7-992D-A75BCCEA21B0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76393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effet,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2020,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nouveau variant est mis en évidence pour la première fois en Angleterre, variant qu’on a donc appelé l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variant anglais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variant UK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a récemment été renommé variant alpha, dénomination jugée plus neutre et moins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stigmatisante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est à noter que lorsqu’il a été découvert en Angleterre, </a:t>
            </a:r>
            <a:r>
              <a:rPr lang="fr-FR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circulait déjà 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 d’autres pays dont la France.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le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soupçonnait d’être plus contagieux et plus virulent.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 s’est révélé être seulement plus contagieux.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 précise que les PCR de diagnostic décrites jusqu’à présent étaient capables d’amplifier et donc de détecter l’ensemble des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variants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effet, les cibles de PCR choisies se trouvent dans des zones conservées, donc, identiques quelque soit le variant.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Très rapidement encore, on a du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mettre en place des techniques complémentaires.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Ces techniques avaient pour but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cette fois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 déterminer si les patients détectés positifs étaient contaminés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soit par la souche d’origine ou soit par le variant alpha mais en </a:t>
            </a:r>
            <a:r>
              <a:rPr lang="fr-FR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tous cas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ça ne changeait pas la prise en charge des patients.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effet, on devait réaliser ces techniques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 un intérêt purement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épidémiologique.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a ainsi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développé: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D’une part, le criblage réalisé par RT-PCR. Vous avez pu voir qu’on en avait déjà l’expertise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D’autre part, le séquençage Sanger,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technique qu’on maitrisait là aussi avant la pandémie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Enfin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pour augmenter notre cadence, on a utilisé le séquençage N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DIAPO SUIVANTE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96C10-CBFB-47B7-992D-A75BCCEA21B0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27281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 la suite, d’autres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variants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sont apparus tels que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sud africain ou le beta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brésilien ou le gamma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l’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Indien ou le delta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a fallu s’adapter sans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cesse en fonction de la circulation de ces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variants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mettant en place différentes stratégies pour le criblage et/ou le séquençage qu’Amal va vous détailler lors de la prochaine présentation.</a:t>
            </a:r>
          </a:p>
          <a:p>
            <a:endParaRPr lang="fr-F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DIAPO SUIVANTE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96C10-CBFB-47B7-992D-A75BCCEA21B0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04507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conclusion, bien qu’épuisés, on est satisfait d’avoir pu faire face à cette pandémie en répondant toujours de notre mieux aux exigences de cette crise sanitaire et des autorités. 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 a pu être possible grâce à l’ensemble de notre équipe solidaire, aux renforts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Covid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à l’automatisation des techniques.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Toutefois, on est toujours largement sollicités et on espère ne pas revivre le stress du début de la pandémie.</a:t>
            </a:r>
          </a:p>
          <a:p>
            <a:endParaRPr lang="fr-F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 terminerai en soulignant que l’importance de notre métier de technicien de laboratoire a été reconnu avec l’attribution de la légion d’honneur.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L’objectif était de récompenser l’investissement et les efforts fournis par les techniciens mais aussi par l’ensemble du personnel de notre service.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 me semble important dans la mesure où bien souvent, les laboratoires d’analyse médicale sont oubliés lorsqu’il s’agit de parler des différents corps de métiers impliqués dans la pandémie.</a:t>
            </a:r>
          </a:p>
          <a:p>
            <a:endParaRPr lang="fr-F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Photo: Voici la photo de notre équipe prise à l’occasion de la remise de la médaille.</a:t>
            </a:r>
          </a:p>
          <a:p>
            <a:endParaRPr lang="fr-F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C’est sur cette note positive que je vous remercie pour votre attention. J’espère que cette présentation a été claire et intéressante.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Pour finir, je tiens à remercier ma cheffe de service, la professeure Anne-Marie Roque, ma cadre Florence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Loiseau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l’ensemble des biologistes pour leur aide.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 remercie plus particulièrement mes collègues techniciennes Stéphanie et Corinne avec qui j’ai réalisé ce diaporama et sans qui cette présentation n’aurait jamais pu être aussi qualitative.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96C10-CBFB-47B7-992D-A75BCCEA21B0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6359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Rapidement, je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vous présente quelques généralités sur ce virus pour introduire notre sujet et mieux comprendre les techniques qu’on a pu développer.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Alors tout d’abord, le Sars-Cov-2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appartient à l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famille des </a:t>
            </a:r>
            <a:r>
              <a:rPr lang="fr-FR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Coronaviridae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ce propos, Sars-Cov-2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c’est l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Acronymie"/>
              </a:rPr>
              <a:t>’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Acronymie"/>
              </a:rPr>
              <a:t>acronyme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anglais de </a:t>
            </a:r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coronavirus 2,</a:t>
            </a:r>
            <a:r>
              <a:rPr lang="fr-FR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 syndrome respiratoire aigu sévère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C’est un virus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enveloppé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dont l’aspect peut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évoquer une couronne d’où son nom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 coronavirus »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parce que justement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« corona » signifie en latin « couronne »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fr-FR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pointer</a:t>
            </a:r>
            <a:r>
              <a:rPr lang="fr-FR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On voit bien sur cette </a:t>
            </a:r>
            <a:r>
              <a:rPr lang="fr-FR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 de microscopie électronique les spicules évoquant une couronne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fr-FR" sz="1200" b="1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C’est un virus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 ARN simple brin de grande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taille, d’environ 30 kilo bases.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Comme tous les virus à ARN, il possède une grande variabilité génétique, ce qui explique les mutations subies au cours du temps induisant l’apparition de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variants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fr-FR" b="1" baseline="0" dirty="0" smtClean="0"/>
              <a:t>DIAPO SUIVANTE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96C10-CBFB-47B7-992D-A75BCCEA21B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0026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 cette famille, il existerait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5000 types de coronavirus e</a:t>
            </a:r>
            <a:r>
              <a:rPr lang="fr-FR" dirty="0" smtClean="0"/>
              <a:t>t ils</a:t>
            </a:r>
            <a:r>
              <a:rPr lang="fr-FR" baseline="0" dirty="0" smtClean="0"/>
              <a:t> ont un réservoir chez </a:t>
            </a:r>
            <a:r>
              <a:rPr lang="fr-FR" dirty="0" smtClean="0"/>
              <a:t>les vertébrés volants (pointer).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fr-FR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fr-FR" dirty="0" smtClean="0"/>
              <a:t>(pointer). Les coronavirus appartiennent à 4</a:t>
            </a:r>
            <a:r>
              <a:rPr lang="fr-FR" baseline="0" dirty="0" smtClean="0"/>
              <a:t> genres : </a:t>
            </a:r>
            <a:r>
              <a:rPr lang="fr-FR" dirty="0" smtClean="0"/>
              <a:t>alpha,</a:t>
            </a:r>
            <a:r>
              <a:rPr lang="fr-FR" baseline="0" dirty="0" smtClean="0"/>
              <a:t> beta, gamma et </a:t>
            </a:r>
            <a:r>
              <a:rPr lang="fr-FR" baseline="0" dirty="0" err="1" smtClean="0"/>
              <a:t>deltacoronavirus</a:t>
            </a:r>
            <a:r>
              <a:rPr lang="fr-FR" baseline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fr-FR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fr-FR" dirty="0" smtClean="0"/>
              <a:t>Ils sont responsables d’infections digestives ou respiratoires, parfois sévères, chez </a:t>
            </a:r>
            <a:r>
              <a:rPr lang="fr-FR" b="1" dirty="0" smtClean="0"/>
              <a:t>les mammifères et les oiseaux.</a:t>
            </a:r>
            <a:endParaRPr lang="fr-FR" sz="1200" b="1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fr-F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fr-FR" dirty="0" smtClean="0"/>
              <a:t>(pointer)</a:t>
            </a:r>
            <a:r>
              <a:rPr lang="fr-FR" baseline="0" dirty="0" smtClean="0"/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Ils sont connus depuis les années 30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chez les poules </a:t>
            </a:r>
            <a:r>
              <a:rPr lang="fr-FR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c’est à partir 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 années 60 qu’on a découvert le premier coronavirus infectant l’homme.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fr-F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fr-FR" dirty="0" smtClean="0"/>
              <a:t>(pointer)</a:t>
            </a:r>
            <a:r>
              <a:rPr lang="fr-FR" baseline="0" dirty="0" smtClean="0"/>
              <a:t> </a:t>
            </a:r>
            <a:r>
              <a:rPr lang="fr-FR" dirty="0" smtClean="0"/>
              <a:t>Et d’ailleurs,</a:t>
            </a:r>
            <a:r>
              <a:rPr lang="fr-FR" baseline="0" dirty="0" smtClean="0"/>
              <a:t> l</a:t>
            </a:r>
            <a:r>
              <a:rPr lang="fr-FR" dirty="0" smtClean="0"/>
              <a:t>es espèces qui infectent l’homme sont les alpha et</a:t>
            </a:r>
            <a:r>
              <a:rPr lang="fr-FR" baseline="0" dirty="0" smtClean="0"/>
              <a:t> les</a:t>
            </a:r>
            <a:r>
              <a:rPr lang="fr-FR" dirty="0" smtClean="0"/>
              <a:t> </a:t>
            </a:r>
            <a:r>
              <a:rPr lang="fr-FR" dirty="0" err="1" smtClean="0"/>
              <a:t>betacoronavirus</a:t>
            </a:r>
            <a:r>
              <a:rPr lang="fr-FR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fr-F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fr-FR" dirty="0" smtClean="0"/>
              <a:t>(pointer)</a:t>
            </a:r>
            <a:r>
              <a:rPr lang="fr-FR" baseline="0" dirty="0" smtClean="0"/>
              <a:t> 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ce qui concerne le SARS-CoV-2, il  appartient au genre des 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betacoronavirus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au sous-genre des 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Sarbecovirus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r-FR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Parfois, ils peuvent changer d'hôte à la suite d'une </a:t>
            </a:r>
            <a:r>
              <a:rPr lang="fr-F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Mutation (génétique)"/>
              </a:rPr>
              <a:t>mutation</a:t>
            </a:r>
            <a:r>
              <a:rPr lang="fr-FR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</a:t>
            </a: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sont donc de telles mutations qui ont conduit à l'apparition de souches responsables des</a:t>
            </a: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infections chez l'homme.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fr-F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DIAPO SUIVANTE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fr-F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96C10-CBFB-47B7-992D-A75BCCEA21B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89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Sept principaux coronavirus sont généralement cités comme pouvant contaminer l’humain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fr-F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Parmi ces sept coronavirus</a:t>
            </a: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4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sont saisonniers et recherchés couramment: Ce sont les coronavirus humain </a:t>
            </a:r>
            <a:r>
              <a:rPr lang="fr-F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229E ou NL63, OC43 et HKU1.</a:t>
            </a:r>
            <a:r>
              <a:rPr lang="fr-FR" baseline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fr-FR" baseline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Ils 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provoquent des infections plutôt bénignes et</a:t>
            </a: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sont responsables de 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 à 30 % des rhumes courants.</a:t>
            </a: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fr-F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(!</a:t>
            </a:r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lentement!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plus récemment on a identifié trois coronavirus responsables de graves 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Pneumopathie"/>
              </a:rPr>
              <a:t>pneumopathies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: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fr-F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Tout d’abord, le 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SARS-CoV"/>
              </a:rPr>
              <a:t>SARS-</a:t>
            </a:r>
            <a:r>
              <a:rPr lang="fr-F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SARS-CoV"/>
              </a:rPr>
              <a:t>CoV</a:t>
            </a:r>
            <a:r>
              <a:rPr lang="fr-FR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nommé 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SRAS</a:t>
            </a: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a émergé en mars 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2003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CHINE puis qui a disparu, pour ENSUITE resurgir en juillet 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2004. A l’heure actuelle,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 ne circule plus.</a:t>
            </a:r>
            <a:endParaRPr lang="fr-F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 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Coronavirus du syndrome respiratoire du Moyen-Orient"/>
              </a:rPr>
              <a:t>MERS-</a:t>
            </a:r>
            <a:r>
              <a:rPr lang="fr-F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Coronavirus du syndrome respiratoire du Moyen-Orient"/>
              </a:rPr>
              <a:t>CoV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virus responsable du 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Coronavirus du syndrome respiratoire du Moyen-Orient"/>
              </a:rPr>
              <a:t>syndrome respiratoire du Moyen-Orient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 émergé à partir de 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2012"/>
              </a:rPr>
              <a:t>2012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 l’heure actuelle, la circulation reste limitée,</a:t>
            </a:r>
            <a:endParaRPr lang="fr-F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enfin, le 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SARS-CoV-2"/>
              </a:rPr>
              <a:t>SARS-CoV-2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virus</a:t>
            </a: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la 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maladie de la 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Covid-19,</a:t>
            </a: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apparue là aussi en 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Chine"/>
              </a:rPr>
              <a:t>Chine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 2019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Pour info, « 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Covid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» c’est tout simplement l’acronyme anglais de « maladie </a:t>
            </a:r>
            <a:r>
              <a:rPr lang="fr-FR" sz="1200" b="1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coronavirus »</a:t>
            </a:r>
            <a:endParaRPr lang="fr-F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contamination interhumaine se produit principalement par transmission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aérienne et par les surfaces souillées</a:t>
            </a:r>
          </a:p>
          <a:p>
            <a:endParaRPr lang="fr-F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DIAPO SUIVANTE</a:t>
            </a:r>
          </a:p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96C10-CBFB-47B7-992D-A75BCCEA21B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4194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vient de voir que les coronavirus étaient déjà bien connus par la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communauté scientifique avant l’émergence du Sars-CoV-2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 explique qu’on a pu être très rapidement réactifs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vis-à-vis de cette nouvelle pandémie.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SCHEMA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1/ (tout pointer) Alors ici on voit 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particule virale avec: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 ARN simple brin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protéine N </a:t>
            </a:r>
            <a:r>
              <a:rPr lang="fr-FR" sz="1200" kern="1200" baseline="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appelée nucléocapside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son enveloppe avec les protéines E, M et S qui sont des protéines structurales spécifiques.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D’ailleurs, c’est la protéine S, appelée protéine Spike, qui est </a:t>
            </a:r>
            <a:r>
              <a:rPr lang="fr-FR" dirty="0" smtClean="0"/>
              <a:t>responsable de l’attachement du virus à son récepteur cellulaire.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2/ (pointer) Ensuite ici le génome schématisé du Sars-CoV-2 codant de nombreuses protéines: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Tout d’abord, les </a:t>
            </a:r>
            <a:r>
              <a:rPr lang="fr-FR" dirty="0" smtClean="0"/>
              <a:t>protéines structurales dont je viens de vous parler.</a:t>
            </a:r>
            <a:r>
              <a:rPr lang="fr-FR" baseline="0" dirty="0" smtClean="0"/>
              <a:t> On peut se repérer au code couleur. (pointer) Par exemple, le gène S sur le génome en vert correspond à la protéine Spike en vert également sur la particule virale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(pointer) D’autre part ici, on retrouve les protéines non structurales comme les enzymes, qui sont notamment </a:t>
            </a:r>
            <a:r>
              <a:rPr lang="fr-FR" dirty="0" smtClean="0"/>
              <a:t>impliquées dans la réplication du virus. Ces</a:t>
            </a:r>
            <a:r>
              <a:rPr lang="fr-FR" baseline="0" dirty="0" smtClean="0"/>
              <a:t> protéines étant non structurales, on ne les retrouve pas sur la particule virale schématisée</a:t>
            </a:r>
            <a:endParaRPr lang="fr-F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200" b="0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(pointer) On note que le gène E,</a:t>
            </a:r>
            <a:r>
              <a:rPr lang="fr-FR" sz="1200" b="0" kern="1200" baseline="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codant la</a:t>
            </a:r>
            <a:r>
              <a:rPr lang="fr-FR" sz="1200" b="0" kern="1200" baseline="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protéine d’enveloppe, </a:t>
            </a:r>
            <a:r>
              <a:rPr lang="fr-FR" sz="1200" b="0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est </a:t>
            </a:r>
            <a:r>
              <a:rPr lang="fr-FR" sz="1200" b="0" kern="1200" baseline="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retrouvé </a:t>
            </a:r>
            <a:r>
              <a:rPr lang="fr-FR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 le génome de </a:t>
            </a:r>
            <a:r>
              <a:rPr lang="fr-FR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tous les coronavirus du sous-genre </a:t>
            </a:r>
            <a:r>
              <a:rPr lang="fr-FR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sarbecovirus</a:t>
            </a:r>
            <a:r>
              <a:rPr lang="fr-FR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Cette connaissance a permis aux scientifiques d’affirmer rapidement que le virus responsable de la pandémie de 2019 était donc un </a:t>
            </a:r>
            <a:r>
              <a:rPr lang="fr-FR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sarbecovirus</a:t>
            </a:r>
            <a:r>
              <a:rPr lang="fr-FR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on l’a nommé Sars-Cov2.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DIAPO SUIVANTE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 ORF =Open </a:t>
            </a:r>
            <a:r>
              <a:rPr lang="fr-FR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reading</a:t>
            </a:r>
            <a:r>
              <a:rPr lang="fr-FR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frame = Cadre ouvert de lecture donc permet la synthèse des protéines.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96C10-CBFB-47B7-992D-A75BCCEA21B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5616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Abordons maintenant le vif du sujet avec la pandémie que vous connaissez tous, celle de la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covid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décembre 2019 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 épidémie de pneumonie d’allure virale émerge dans la ville de (Ou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Chine.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L’intégralité du génome du Sars-CoV-2 a été séquencé par les chinois fin 2019,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début 2020</a:t>
            </a:r>
          </a:p>
          <a:p>
            <a:endParaRPr lang="fr-F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DIAPO SUIVANTE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96C10-CBFB-47B7-992D-A75BCCEA21B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7898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faut savoir que,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pour faire le diagnostic virologique par PCR, il est nécessaire: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d’avoir au moins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ou 3 gènes comme cibles sur le génome du virus pour être sûrs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spécificité de la PCR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préférence, choisir des cibles dans des zones dites conservées pour éviter des faux négatifs.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fait, on appelle zones conservées les régions du génome subissant très peu de mutations.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effet, avec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 amorce complémentaire d’une région variable, s’il y a mutation dans sa séquence complémentaire, 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l’amorce ne pourra pas se fixer, la PCR n’aura pas lieu et donnera donc un résultat faussement négatif.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SCHEMA (pointer):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Imaginons que cette séquence appartient à la souche sauvage (le pointer) , et celle-ci, à une souche mutée (le pointer)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bases mutées sont représentées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rouge (pointer)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sur la souche sauvage devient un C,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 devient un T,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le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 un A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 cette situation, l’amorce peut s’hybrider sur la</a:t>
            </a:r>
            <a:r>
              <a:rPr lang="fr-FR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séquence sauvage puisqu’elle est complémentaire, mais pas sur la séquence mutée.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sz="1200" b="1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DIAPO SUIVANTE</a:t>
            </a:r>
            <a:endParaRPr lang="fr-FR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96C10-CBFB-47B7-992D-A75BCCEA21B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2949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Avec ces critères et connaissances de la famille des coronavirus, la première PCR de diagnostic a pu être rapidement mise au point.</a:t>
            </a:r>
          </a:p>
          <a:p>
            <a:endParaRPr lang="fr-F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Alors petite aparté: il s’agit plus précisément d’une RT-PCR: en effet, le SARS-COV-2 étant un virus à ARN, une étape de réverse-transcription est nécessaire pour obtenir de l’ADN et pour pouvoir ensuite l’amplifier par PCR.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Donc par la suite, j’emploierai le terme de PCR par soucis de simplicité.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Donc, courant janvier 2020, l’université de la charité à Berlin, sous la direction du spécialiste allemand des coronavirus,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Christian 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Drosten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développé une PCR pour diagnostiquer le Sars-CoV-2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ciblant 2 gènes comme cible: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(pointer sur le génome) le gène E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spécifique des </a:t>
            </a:r>
            <a:r>
              <a:rPr lang="fr-F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sarbecovirus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comme je vous l’ai dit précédemment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c’est le sous-genre auquel appartient le SARSCOV2,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(pointer sur le génome) et le gène ORF1, gène spécifique du SARSCOV2 codant les protéines non structurales.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Suite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 la publication de son travail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L’OMS a validé la PCR de diagnostic.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DIAPO SUIVANTE</a:t>
            </a:r>
            <a:endParaRPr lang="fr-F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96C10-CBFB-47B7-992D-A75BCCEA21B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8294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November 18,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November 18,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November 18,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November 18,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November 18,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November 18,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November 18,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November 18,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November 18,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November 18,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November 18, 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November 18, 2021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2492896"/>
            <a:ext cx="7776864" cy="2384805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Utilisation des techniques de biologie moléculaire en virologie dans le diagnostic de la CoViD-19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427984" y="5589240"/>
            <a:ext cx="3962200" cy="1080119"/>
          </a:xfrm>
        </p:spPr>
        <p:txBody>
          <a:bodyPr>
            <a:normAutofit lnSpcReduction="10000"/>
          </a:bodyPr>
          <a:lstStyle/>
          <a:p>
            <a:pPr algn="r"/>
            <a:r>
              <a:rPr lang="fr-FR" dirty="0" smtClean="0">
                <a:solidFill>
                  <a:schemeClr val="tx1"/>
                </a:solidFill>
              </a:rPr>
              <a:t>Corinne Vieux-combe </a:t>
            </a:r>
            <a:endParaRPr lang="fr-FR" dirty="0">
              <a:solidFill>
                <a:schemeClr val="tx1"/>
              </a:solidFill>
            </a:endParaRPr>
          </a:p>
          <a:p>
            <a:pPr algn="r"/>
            <a:r>
              <a:rPr lang="fr-FR" dirty="0" smtClean="0">
                <a:solidFill>
                  <a:schemeClr val="tx1"/>
                </a:solidFill>
              </a:rPr>
              <a:t>Stéphanie Proust</a:t>
            </a:r>
          </a:p>
          <a:p>
            <a:pPr algn="r"/>
            <a:r>
              <a:rPr lang="fr-FR" dirty="0" smtClean="0">
                <a:solidFill>
                  <a:schemeClr val="tx1"/>
                </a:solidFill>
              </a:rPr>
              <a:t>Anthony Pausé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24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600" dirty="0" smtClean="0"/>
              <a:t>Virus de classe III: travail dans un P3</a:t>
            </a:r>
            <a:endParaRPr lang="fr-FR" sz="3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54284" y="1821876"/>
            <a:ext cx="3534812" cy="265110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39676" y="2669493"/>
            <a:ext cx="4293096" cy="321982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42861" y="1851485"/>
            <a:ext cx="3509667" cy="263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5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67" y="4725144"/>
            <a:ext cx="3002175" cy="1916831"/>
          </a:xfrm>
          <a:prstGeom prst="rect">
            <a:avLst/>
          </a:prstGeom>
        </p:spPr>
      </p:pic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53" y="1589536"/>
            <a:ext cx="2885727" cy="1924620"/>
          </a:xfr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10" y="1976090"/>
            <a:ext cx="2752782" cy="1546605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ZoneTexte 7"/>
          <p:cNvSpPr txBox="1"/>
          <p:nvPr/>
        </p:nvSpPr>
        <p:spPr>
          <a:xfrm>
            <a:off x="395536" y="1145093"/>
            <a:ext cx="3223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1/ Extracteur </a:t>
            </a:r>
            <a:r>
              <a:rPr lang="fr-FR" sz="2400" b="1" dirty="0" err="1" smtClean="0"/>
              <a:t>Easymag</a:t>
            </a:r>
            <a:endParaRPr lang="fr-FR" sz="24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4965265" y="1145093"/>
            <a:ext cx="3304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2/ Distribution manuelle en plaque</a:t>
            </a:r>
            <a:endParaRPr lang="fr-FR" sz="24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80718" y="3869739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3/ Amplificateur « Viia7 »                     (PCR en temps réel) </a:t>
            </a:r>
            <a:endParaRPr lang="fr-FR" sz="2400" b="1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426151" y="16901"/>
            <a:ext cx="7922051" cy="1359024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Techniques manuelles</a:t>
            </a:r>
            <a:br>
              <a:rPr lang="fr-FR" dirty="0" smtClean="0"/>
            </a:br>
            <a:r>
              <a:rPr lang="fr-FR" sz="2700" dirty="0" smtClean="0"/>
              <a:t>De fin février à mi-avril 2020 </a:t>
            </a:r>
            <a:endParaRPr lang="fr-FR" sz="2700" dirty="0"/>
          </a:p>
        </p:txBody>
      </p:sp>
      <p:sp>
        <p:nvSpPr>
          <p:cNvPr id="13" name="ZoneTexte 12"/>
          <p:cNvSpPr txBox="1"/>
          <p:nvPr/>
        </p:nvSpPr>
        <p:spPr>
          <a:xfrm>
            <a:off x="4316137" y="3869739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4/ Interprétation et saisie des résultats </a:t>
            </a:r>
            <a:endParaRPr lang="fr-FR" sz="24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365" y="4660742"/>
            <a:ext cx="2511975" cy="204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57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67" y="4725144"/>
            <a:ext cx="3002175" cy="1916831"/>
          </a:xfrm>
          <a:prstGeom prst="rect">
            <a:avLst/>
          </a:prstGeom>
        </p:spPr>
      </p:pic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53" y="1589536"/>
            <a:ext cx="2885727" cy="1924620"/>
          </a:xfr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10" y="1976090"/>
            <a:ext cx="2752782" cy="1546605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ZoneTexte 7"/>
          <p:cNvSpPr txBox="1"/>
          <p:nvPr/>
        </p:nvSpPr>
        <p:spPr>
          <a:xfrm>
            <a:off x="395536" y="1145093"/>
            <a:ext cx="3223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1/ Extracteur </a:t>
            </a:r>
            <a:r>
              <a:rPr lang="fr-FR" sz="2400" b="1" dirty="0" err="1" smtClean="0"/>
              <a:t>Easymag</a:t>
            </a:r>
            <a:endParaRPr lang="fr-FR" sz="24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4965265" y="1145093"/>
            <a:ext cx="3304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2/ Distribution manuelle en plaque</a:t>
            </a:r>
            <a:endParaRPr lang="fr-FR" sz="24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80718" y="3869739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3/ Amplificateur « Viia7 »                     (PCR en temps réel) </a:t>
            </a:r>
            <a:endParaRPr lang="fr-FR" sz="2400" b="1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426151" y="16901"/>
            <a:ext cx="7922051" cy="1359024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Techniques manuelles</a:t>
            </a:r>
            <a:br>
              <a:rPr lang="fr-FR" dirty="0" smtClean="0"/>
            </a:br>
            <a:r>
              <a:rPr lang="fr-FR" sz="2700" dirty="0" smtClean="0"/>
              <a:t>De fin février à mi-avril 2020 </a:t>
            </a:r>
            <a:endParaRPr lang="fr-FR" sz="2700" dirty="0"/>
          </a:p>
        </p:txBody>
      </p:sp>
      <p:sp>
        <p:nvSpPr>
          <p:cNvPr id="13" name="ZoneTexte 12"/>
          <p:cNvSpPr txBox="1"/>
          <p:nvPr/>
        </p:nvSpPr>
        <p:spPr>
          <a:xfrm>
            <a:off x="4316137" y="3869739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4/ Interprétation et saisie des résultats </a:t>
            </a:r>
            <a:endParaRPr lang="fr-FR" sz="24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365" y="4660742"/>
            <a:ext cx="2511975" cy="204563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 rot="20154914">
            <a:off x="-109802" y="2521939"/>
            <a:ext cx="93115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>
                <a:solidFill>
                  <a:srgbClr val="FF0000"/>
                </a:solidFill>
              </a:rPr>
              <a:t>SERIES MANUELLES DE</a:t>
            </a:r>
          </a:p>
          <a:p>
            <a:pPr algn="ctr"/>
            <a:r>
              <a:rPr lang="fr-FR" sz="6000" b="1" dirty="0">
                <a:solidFill>
                  <a:srgbClr val="FF0000"/>
                </a:solidFill>
              </a:rPr>
              <a:t>48 </a:t>
            </a:r>
            <a:r>
              <a:rPr lang="fr-FR" sz="6000" b="1" dirty="0" smtClean="0">
                <a:solidFill>
                  <a:srgbClr val="FF0000"/>
                </a:solidFill>
              </a:rPr>
              <a:t>PRELEVEMENTS EN           5 HEURES</a:t>
            </a:r>
          </a:p>
          <a:p>
            <a:pPr algn="ctr"/>
            <a:r>
              <a:rPr lang="fr-FR" sz="6000" b="1" dirty="0" smtClean="0">
                <a:solidFill>
                  <a:srgbClr val="FF0000"/>
                </a:solidFill>
              </a:rPr>
              <a:t> </a:t>
            </a:r>
            <a:endParaRPr lang="fr-FR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05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Interprétation des résultats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1" t="26774" r="50336" b="23326"/>
          <a:stretch/>
        </p:blipFill>
        <p:spPr>
          <a:xfrm>
            <a:off x="13373" y="2636912"/>
            <a:ext cx="2638441" cy="2624332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2" t="27970" r="50000" b="23204"/>
          <a:stretch/>
        </p:blipFill>
        <p:spPr>
          <a:xfrm>
            <a:off x="5532231" y="2668907"/>
            <a:ext cx="2691654" cy="263503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4" t="25899" r="50000" b="23237"/>
          <a:stretch/>
        </p:blipFill>
        <p:spPr>
          <a:xfrm>
            <a:off x="2771800" y="2614720"/>
            <a:ext cx="2664296" cy="268922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11560" y="2127819"/>
            <a:ext cx="1546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</a:t>
            </a:r>
            <a:r>
              <a:rPr lang="fr-FR" baseline="30000" dirty="0" smtClean="0"/>
              <a:t>er</a:t>
            </a:r>
            <a:r>
              <a:rPr lang="fr-FR" dirty="0" smtClean="0"/>
              <a:t> cas: négatif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233249" y="2127819"/>
            <a:ext cx="2202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</a:t>
            </a:r>
            <a:r>
              <a:rPr lang="fr-FR" baseline="30000" dirty="0" smtClean="0"/>
              <a:t>ème</a:t>
            </a:r>
            <a:r>
              <a:rPr lang="fr-FR" dirty="0" smtClean="0"/>
              <a:t> cas: positif faible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012160" y="2127819"/>
            <a:ext cx="202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3</a:t>
            </a:r>
            <a:r>
              <a:rPr lang="fr-FR" baseline="30000" dirty="0" smtClean="0"/>
              <a:t>ème</a:t>
            </a:r>
            <a:r>
              <a:rPr lang="fr-FR" dirty="0" smtClean="0"/>
              <a:t> cas: positif fort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6492599" y="5691298"/>
            <a:ext cx="770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CT=17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870889" y="5691298"/>
            <a:ext cx="770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CT=33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402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53" y="260648"/>
            <a:ext cx="3345786" cy="446104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825" y="84877"/>
            <a:ext cx="5040560" cy="378288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40" y="3035595"/>
            <a:ext cx="4846758" cy="3637434"/>
          </a:xfrm>
          <a:prstGeom prst="rect">
            <a:avLst/>
          </a:prstGeom>
        </p:spPr>
      </p:pic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53" y="3503664"/>
            <a:ext cx="4225820" cy="3169365"/>
          </a:xfrm>
        </p:spPr>
      </p:pic>
    </p:spTree>
    <p:extLst>
      <p:ext uri="{BB962C8B-B14F-4D97-AF65-F5344CB8AC3E}">
        <p14:creationId xmlns:p14="http://schemas.microsoft.com/office/powerpoint/2010/main" val="286007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Virus déclassé en classe II+: </a:t>
            </a:r>
            <a:br>
              <a:rPr lang="fr-FR" dirty="0" smtClean="0"/>
            </a:br>
            <a:r>
              <a:rPr lang="fr-FR" dirty="0" smtClean="0"/>
              <a:t>travail sous un PSM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224" y="1556792"/>
            <a:ext cx="5400600" cy="515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5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/>
          <a:lstStyle/>
          <a:p>
            <a:pPr algn="ctr"/>
            <a:r>
              <a:rPr lang="fr-FR" sz="4000" dirty="0" smtClean="0"/>
              <a:t>Dépistage pour le personnel du laboratoire de virologie de                Paul Brousse</a:t>
            </a:r>
            <a:endParaRPr lang="fr-FR" sz="40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65" b="16092"/>
          <a:stretch/>
        </p:blipFill>
        <p:spPr>
          <a:xfrm>
            <a:off x="899592" y="1844824"/>
            <a:ext cx="6677025" cy="4882600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581128"/>
            <a:ext cx="2464213" cy="196418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452926"/>
            <a:ext cx="3330887" cy="2220591"/>
          </a:xfrm>
          <a:prstGeom prst="rect">
            <a:avLst/>
          </a:prstGeom>
        </p:spPr>
      </p:pic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882" y="1916832"/>
            <a:ext cx="3298311" cy="1855300"/>
          </a:xfr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387863" y="152674"/>
            <a:ext cx="7922051" cy="1359024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Automatisation du diagnostic</a:t>
            </a:r>
            <a:br>
              <a:rPr lang="fr-FR" dirty="0" smtClean="0"/>
            </a:br>
            <a:r>
              <a:rPr lang="fr-FR" sz="3100" dirty="0" smtClean="0"/>
              <a:t>A partir de fin avril 2020</a:t>
            </a:r>
            <a:endParaRPr lang="fr-FR" sz="3100" dirty="0"/>
          </a:p>
        </p:txBody>
      </p:sp>
      <p:sp>
        <p:nvSpPr>
          <p:cNvPr id="2" name="ZoneTexte 1"/>
          <p:cNvSpPr txBox="1"/>
          <p:nvPr/>
        </p:nvSpPr>
        <p:spPr>
          <a:xfrm>
            <a:off x="3635896" y="1516142"/>
            <a:ext cx="1572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6800 de Roche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043608" y="4140059"/>
            <a:ext cx="1832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Ingenius</a:t>
            </a:r>
            <a:r>
              <a:rPr lang="fr-FR" dirty="0" smtClean="0"/>
              <a:t> </a:t>
            </a:r>
            <a:r>
              <a:rPr lang="fr-FR" dirty="0"/>
              <a:t>d’</a:t>
            </a:r>
            <a:r>
              <a:rPr lang="fr-FR" dirty="0" err="1"/>
              <a:t>Elitech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530585" y="4034546"/>
            <a:ext cx="1701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M2000 d’Abbott</a:t>
            </a:r>
          </a:p>
        </p:txBody>
      </p:sp>
    </p:spTree>
    <p:extLst>
      <p:ext uri="{BB962C8B-B14F-4D97-AF65-F5344CB8AC3E}">
        <p14:creationId xmlns:p14="http://schemas.microsoft.com/office/powerpoint/2010/main" val="351975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581128"/>
            <a:ext cx="2464213" cy="196418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452926"/>
            <a:ext cx="3330887" cy="2220591"/>
          </a:xfrm>
          <a:prstGeom prst="rect">
            <a:avLst/>
          </a:prstGeom>
        </p:spPr>
      </p:pic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882" y="1916832"/>
            <a:ext cx="3298311" cy="1855300"/>
          </a:xfr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387863" y="152674"/>
            <a:ext cx="7922051" cy="1359024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Automatisation du diagnostic</a:t>
            </a:r>
            <a:br>
              <a:rPr lang="fr-FR" dirty="0" smtClean="0"/>
            </a:br>
            <a:r>
              <a:rPr lang="fr-FR" sz="3100" dirty="0" smtClean="0"/>
              <a:t>A partir de fin avril 2020</a:t>
            </a:r>
            <a:endParaRPr lang="fr-FR" sz="3100" dirty="0"/>
          </a:p>
        </p:txBody>
      </p:sp>
      <p:sp>
        <p:nvSpPr>
          <p:cNvPr id="2" name="ZoneTexte 1"/>
          <p:cNvSpPr txBox="1"/>
          <p:nvPr/>
        </p:nvSpPr>
        <p:spPr>
          <a:xfrm>
            <a:off x="3635896" y="1516142"/>
            <a:ext cx="1572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6800 de Roche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043608" y="4140059"/>
            <a:ext cx="1832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Ingenius</a:t>
            </a:r>
            <a:r>
              <a:rPr lang="fr-FR" dirty="0" smtClean="0"/>
              <a:t> </a:t>
            </a:r>
            <a:r>
              <a:rPr lang="fr-FR" dirty="0"/>
              <a:t>d’</a:t>
            </a:r>
            <a:r>
              <a:rPr lang="fr-FR" dirty="0" err="1"/>
              <a:t>Elitech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530585" y="4034546"/>
            <a:ext cx="1701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M2000 d’Abbott</a:t>
            </a:r>
          </a:p>
        </p:txBody>
      </p:sp>
      <p:sp>
        <p:nvSpPr>
          <p:cNvPr id="10" name="ZoneTexte 9"/>
          <p:cNvSpPr txBox="1"/>
          <p:nvPr/>
        </p:nvSpPr>
        <p:spPr>
          <a:xfrm rot="20154914">
            <a:off x="-233435" y="995448"/>
            <a:ext cx="931159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8800" dirty="0" smtClean="0">
              <a:solidFill>
                <a:srgbClr val="FF0000"/>
              </a:solidFill>
            </a:endParaRPr>
          </a:p>
          <a:p>
            <a:pPr algn="ctr"/>
            <a:r>
              <a:rPr lang="fr-FR" sz="6000" b="1" dirty="0" smtClean="0">
                <a:solidFill>
                  <a:srgbClr val="FF0000"/>
                </a:solidFill>
              </a:rPr>
              <a:t>SERIES AUTOMATISÉES DE</a:t>
            </a:r>
          </a:p>
          <a:p>
            <a:pPr algn="ctr"/>
            <a:r>
              <a:rPr lang="fr-FR" sz="6000" b="1" dirty="0" smtClean="0">
                <a:solidFill>
                  <a:srgbClr val="FF0000"/>
                </a:solidFill>
              </a:rPr>
              <a:t>96 </a:t>
            </a:r>
            <a:r>
              <a:rPr lang="fr-FR" sz="6000" b="1" dirty="0">
                <a:solidFill>
                  <a:srgbClr val="FF0000"/>
                </a:solidFill>
              </a:rPr>
              <a:t>PRELEVEMENTS</a:t>
            </a:r>
          </a:p>
          <a:p>
            <a:pPr algn="ctr"/>
            <a:r>
              <a:rPr lang="fr-FR" sz="6000" b="1" dirty="0" smtClean="0">
                <a:solidFill>
                  <a:srgbClr val="FF0000"/>
                </a:solidFill>
              </a:rPr>
              <a:t>EN 3 HEURES</a:t>
            </a:r>
          </a:p>
          <a:p>
            <a:pPr algn="ctr"/>
            <a:r>
              <a:rPr lang="fr-FR" sz="6000" b="1" dirty="0" smtClean="0">
                <a:solidFill>
                  <a:srgbClr val="FF0000"/>
                </a:solidFill>
              </a:rPr>
              <a:t> </a:t>
            </a:r>
            <a:endParaRPr lang="fr-FR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38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1" b="14725"/>
          <a:stretch/>
        </p:blipFill>
        <p:spPr>
          <a:xfrm>
            <a:off x="5580112" y="1268760"/>
            <a:ext cx="2740805" cy="3867032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97" y="1268760"/>
            <a:ext cx="5156042" cy="3867032"/>
          </a:xfrm>
          <a:prstGeom prst="rect">
            <a:avLst/>
          </a:prstGeom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26151" y="16901"/>
            <a:ext cx="7922051" cy="1359024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Elargissement du dépistage</a:t>
            </a:r>
            <a:endParaRPr lang="fr-FR" dirty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395535" y="5135792"/>
            <a:ext cx="7922051" cy="679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dirty="0" smtClean="0"/>
              <a:t>Invasion de gendarmes dans les jardins de Paul Brousse!</a:t>
            </a:r>
            <a:endParaRPr lang="fr-FR" sz="2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0" t="24828" r="21896" b="27126"/>
          <a:stretch/>
        </p:blipFill>
        <p:spPr>
          <a:xfrm>
            <a:off x="3432705" y="5738546"/>
            <a:ext cx="1785530" cy="95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42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dirty="0" smtClean="0"/>
              <a:t>Intérêts de la biologie moléculaire en virologie</a:t>
            </a:r>
            <a:endParaRPr lang="fr-FR" sz="32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869160"/>
            <a:ext cx="2700173" cy="1799413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ZoneTexte 2"/>
          <p:cNvSpPr txBox="1"/>
          <p:nvPr/>
        </p:nvSpPr>
        <p:spPr>
          <a:xfrm>
            <a:off x="107504" y="1412776"/>
            <a:ext cx="7587846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400" dirty="0" smtClean="0"/>
              <a:t>Biologie moléculaire en virologie depuis les  90’s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400" dirty="0" smtClean="0"/>
              <a:t>PCR pour tous types de virus et de prélèvements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HSV dans LCR</a:t>
            </a:r>
            <a:endParaRPr lang="fr-FR" sz="2400" dirty="0"/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fr-FR" sz="2400" dirty="0"/>
              <a:t>Charge virale du VIH-1 dans plasma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Charge virale du CMV dans sang total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ADV </a:t>
            </a:r>
            <a:r>
              <a:rPr lang="fr-FR" sz="2400" dirty="0"/>
              <a:t>dans </a:t>
            </a:r>
            <a:r>
              <a:rPr lang="fr-FR" sz="2400" dirty="0" smtClean="0"/>
              <a:t>selles</a:t>
            </a:r>
            <a:endParaRPr lang="fr-FR" sz="2400" dirty="0"/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Sars-CoV-2 </a:t>
            </a:r>
            <a:r>
              <a:rPr lang="fr-FR" sz="2400" dirty="0"/>
              <a:t>dans </a:t>
            </a:r>
            <a:r>
              <a:rPr lang="fr-FR" sz="2400" dirty="0" smtClean="0"/>
              <a:t>prélèvements respiratoires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400" dirty="0" smtClean="0"/>
              <a:t>Séquençage  SANGER ou NGS</a:t>
            </a:r>
          </a:p>
          <a:p>
            <a:pPr marL="536575" indent="-268288">
              <a:buFont typeface="Arial" panose="020B0604020202020204" pitchFamily="34" charset="0"/>
              <a:buChar char="•"/>
            </a:pPr>
            <a:r>
              <a:rPr lang="fr-FR" sz="2400" dirty="0"/>
              <a:t>R</a:t>
            </a:r>
            <a:r>
              <a:rPr lang="fr-FR" sz="2400" dirty="0" smtClean="0"/>
              <a:t>ésistances </a:t>
            </a:r>
            <a:r>
              <a:rPr lang="fr-FR" sz="2400" dirty="0"/>
              <a:t>aux traitements pour le </a:t>
            </a:r>
            <a:r>
              <a:rPr lang="fr-FR" sz="2400" dirty="0" smtClean="0"/>
              <a:t>VIH-1, </a:t>
            </a:r>
            <a:r>
              <a:rPr lang="fr-FR" sz="2400" dirty="0"/>
              <a:t>VHB ou VHC</a:t>
            </a:r>
          </a:p>
          <a:p>
            <a:pPr marL="536575" indent="-268288">
              <a:buFont typeface="Arial" panose="020B0604020202020204" pitchFamily="34" charset="0"/>
              <a:buChar char="•"/>
            </a:pPr>
            <a:r>
              <a:rPr lang="fr-FR" sz="2400" dirty="0"/>
              <a:t>É</a:t>
            </a:r>
            <a:r>
              <a:rPr lang="fr-FR" sz="2400" dirty="0" smtClean="0"/>
              <a:t>pidémiologie moléculaire pour le VHA </a:t>
            </a:r>
          </a:p>
          <a:p>
            <a:pPr marL="536575" indent="-268288">
              <a:buFont typeface="Arial" panose="020B0604020202020204" pitchFamily="34" charset="0"/>
              <a:buChar char="•"/>
            </a:pPr>
            <a:r>
              <a:rPr lang="fr-FR" sz="2400" dirty="0" smtClean="0"/>
              <a:t>Emergence des </a:t>
            </a:r>
            <a:r>
              <a:rPr lang="fr-FR" sz="2400" dirty="0" err="1" smtClean="0"/>
              <a:t>variants</a:t>
            </a:r>
            <a:r>
              <a:rPr lang="fr-FR" sz="2400" dirty="0" smtClean="0"/>
              <a:t> </a:t>
            </a:r>
            <a:r>
              <a:rPr lang="fr-FR" sz="2400" dirty="0"/>
              <a:t>du SARS-COV-2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80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585940"/>
            <a:ext cx="3683574" cy="207201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58265"/>
            <a:ext cx="3439119" cy="2292746"/>
          </a:xfrm>
          <a:prstGeom prst="rect">
            <a:avLst/>
          </a:prstGeo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58265"/>
            <a:ext cx="2118164" cy="23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20513" y="-177685"/>
            <a:ext cx="7922051" cy="1359024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Diagnostic rapide</a:t>
            </a:r>
            <a:br>
              <a:rPr lang="fr-FR" dirty="0" smtClean="0"/>
            </a:br>
            <a:r>
              <a:rPr lang="fr-FR" sz="3100" dirty="0" smtClean="0"/>
              <a:t>Ét</a:t>
            </a:r>
            <a:r>
              <a:rPr lang="fr-FR" sz="3100" dirty="0" smtClean="0">
                <a:solidFill>
                  <a:srgbClr val="C00000"/>
                </a:solidFill>
              </a:rPr>
              <a:t>é 2020</a:t>
            </a:r>
            <a:endParaRPr lang="fr-FR" sz="3100" dirty="0">
              <a:solidFill>
                <a:srgbClr val="C0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51520" y="1172507"/>
            <a:ext cx="3586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Film </a:t>
            </a:r>
            <a:r>
              <a:rPr lang="fr-FR" dirty="0" err="1" smtClean="0"/>
              <a:t>Array</a:t>
            </a:r>
            <a:r>
              <a:rPr lang="fr-FR" dirty="0" smtClean="0"/>
              <a:t>: virus respiratoires divers 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016851" y="1169357"/>
            <a:ext cx="2549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LMDX:VRS, grippe et HSV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3052159" y="4224073"/>
            <a:ext cx="225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Genexpert</a:t>
            </a:r>
            <a:r>
              <a:rPr lang="fr-FR" dirty="0" smtClean="0"/>
              <a:t>: </a:t>
            </a:r>
            <a:r>
              <a:rPr lang="fr-FR" dirty="0" err="1" smtClean="0"/>
              <a:t>Norovirus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88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585940"/>
            <a:ext cx="3683574" cy="207201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58265"/>
            <a:ext cx="3439119" cy="2292746"/>
          </a:xfrm>
          <a:prstGeom prst="rect">
            <a:avLst/>
          </a:prstGeo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58265"/>
            <a:ext cx="2118164" cy="23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20513" y="-177685"/>
            <a:ext cx="7922051" cy="1359024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Diagnostic rapide</a:t>
            </a:r>
            <a:br>
              <a:rPr lang="fr-FR" dirty="0" smtClean="0"/>
            </a:br>
            <a:r>
              <a:rPr lang="fr-FR" sz="3100" dirty="0" smtClean="0"/>
              <a:t>Ét</a:t>
            </a:r>
            <a:r>
              <a:rPr lang="fr-FR" sz="3100" dirty="0" smtClean="0">
                <a:solidFill>
                  <a:srgbClr val="C00000"/>
                </a:solidFill>
              </a:rPr>
              <a:t>é 2020</a:t>
            </a:r>
            <a:endParaRPr lang="fr-FR" sz="3100" dirty="0">
              <a:solidFill>
                <a:srgbClr val="C0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343705" y="1181339"/>
            <a:ext cx="1185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Film </a:t>
            </a:r>
            <a:r>
              <a:rPr lang="fr-FR" dirty="0" err="1"/>
              <a:t>Array</a:t>
            </a:r>
            <a:r>
              <a:rPr lang="fr-FR" dirty="0"/>
              <a:t>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023326" y="1211795"/>
            <a:ext cx="739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LMDX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3568358" y="4216608"/>
            <a:ext cx="1226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Genexpert</a:t>
            </a:r>
            <a:r>
              <a:rPr lang="fr-FR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 rot="20329571">
            <a:off x="285700" y="2564350"/>
            <a:ext cx="84601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0" b="1" dirty="0" smtClean="0">
                <a:solidFill>
                  <a:srgbClr val="FF0000"/>
                </a:solidFill>
              </a:rPr>
              <a:t>TESTS UNITAIRES</a:t>
            </a:r>
            <a:endParaRPr lang="fr-FR" sz="8000" b="1" dirty="0">
              <a:solidFill>
                <a:srgbClr val="FF0000"/>
              </a:solidFill>
            </a:endParaRPr>
          </a:p>
          <a:p>
            <a:pPr algn="ctr"/>
            <a:r>
              <a:rPr lang="fr-FR" sz="8000" b="1" dirty="0" smtClean="0">
                <a:solidFill>
                  <a:srgbClr val="FF0000"/>
                </a:solidFill>
              </a:rPr>
              <a:t>45 à 90 MINUTES </a:t>
            </a:r>
            <a:endParaRPr lang="fr-FR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40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40768"/>
            <a:ext cx="6124755" cy="5271095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387863" y="152674"/>
            <a:ext cx="7922051" cy="1359024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Automate dédié: </a:t>
            </a:r>
            <a:r>
              <a:rPr lang="fr-FR" dirty="0" err="1" smtClean="0"/>
              <a:t>Alinity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 rot="20329571">
            <a:off x="285700" y="1948797"/>
            <a:ext cx="84601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0" b="1" dirty="0" smtClean="0">
                <a:solidFill>
                  <a:srgbClr val="FF0000"/>
                </a:solidFill>
              </a:rPr>
              <a:t>RANDOM-ACCESS</a:t>
            </a:r>
          </a:p>
          <a:p>
            <a:pPr algn="ctr"/>
            <a:r>
              <a:rPr lang="fr-FR" sz="8000" b="1" dirty="0" smtClean="0">
                <a:solidFill>
                  <a:srgbClr val="FF0000"/>
                </a:solidFill>
              </a:rPr>
              <a:t>12 tests – 2h15</a:t>
            </a:r>
          </a:p>
          <a:p>
            <a:pPr algn="ctr"/>
            <a:r>
              <a:rPr lang="fr-FR" sz="8000" b="1" dirty="0" smtClean="0">
                <a:solidFill>
                  <a:srgbClr val="FF0000"/>
                </a:solidFill>
              </a:rPr>
              <a:t>300 tests – 8 h</a:t>
            </a:r>
            <a:endParaRPr lang="fr-FR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99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Activité 2019-2020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8067675" cy="5514975"/>
          </a:xfrm>
          <a:prstGeom prst="rect">
            <a:avLst/>
          </a:prstGeom>
        </p:spPr>
      </p:pic>
      <p:sp>
        <p:nvSpPr>
          <p:cNvPr id="8" name="Flèche vers le haut 7"/>
          <p:cNvSpPr/>
          <p:nvPr/>
        </p:nvSpPr>
        <p:spPr>
          <a:xfrm rot="2113406">
            <a:off x="4010680" y="4572086"/>
            <a:ext cx="216024" cy="77930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vers le bas 8"/>
          <p:cNvSpPr/>
          <p:nvPr/>
        </p:nvSpPr>
        <p:spPr>
          <a:xfrm rot="18080678">
            <a:off x="5382714" y="2127267"/>
            <a:ext cx="216024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431666" y="213285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2020</a:t>
            </a:r>
            <a:endParaRPr lang="fr-FR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3347864" y="526985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2019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22555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417638"/>
          </a:xfrm>
        </p:spPr>
        <p:txBody>
          <a:bodyPr/>
          <a:lstStyle/>
          <a:p>
            <a:pPr algn="ctr"/>
            <a:r>
              <a:rPr lang="fr-FR" sz="4000" dirty="0" smtClean="0"/>
              <a:t>Nombre de PCR SARS-COV-2 réalisées entre février 2020 et juin 2021</a:t>
            </a:r>
            <a:endParaRPr lang="fr-FR" sz="4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00000000-0008-0000-01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0147035"/>
              </p:ext>
            </p:extLst>
          </p:nvPr>
        </p:nvGraphicFramePr>
        <p:xfrm>
          <a:off x="179512" y="3789040"/>
          <a:ext cx="8211137" cy="2634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Flèche vers le bas 10"/>
          <p:cNvSpPr/>
          <p:nvPr/>
        </p:nvSpPr>
        <p:spPr>
          <a:xfrm>
            <a:off x="755576" y="2420888"/>
            <a:ext cx="288032" cy="22322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vers le bas 11"/>
          <p:cNvSpPr/>
          <p:nvPr/>
        </p:nvSpPr>
        <p:spPr>
          <a:xfrm>
            <a:off x="3779912" y="2420888"/>
            <a:ext cx="288032" cy="15841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vers le bas 12"/>
          <p:cNvSpPr/>
          <p:nvPr/>
        </p:nvSpPr>
        <p:spPr>
          <a:xfrm>
            <a:off x="5176588" y="2564904"/>
            <a:ext cx="288032" cy="15841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180164" y="1633408"/>
            <a:ext cx="14388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1</a:t>
            </a:r>
            <a:r>
              <a:rPr lang="fr-FR" baseline="30000" dirty="0" smtClean="0"/>
              <a:t>ère</a:t>
            </a:r>
            <a:r>
              <a:rPr lang="fr-FR" dirty="0" smtClean="0"/>
              <a:t> vague: </a:t>
            </a:r>
          </a:p>
          <a:p>
            <a:pPr algn="ctr"/>
            <a:r>
              <a:rPr lang="fr-FR" dirty="0" smtClean="0"/>
              <a:t>190 PCR/Jour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3204500" y="1687996"/>
            <a:ext cx="14388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2</a:t>
            </a:r>
            <a:r>
              <a:rPr lang="fr-FR" baseline="30000" dirty="0" smtClean="0"/>
              <a:t>ème</a:t>
            </a:r>
            <a:r>
              <a:rPr lang="fr-FR" dirty="0" smtClean="0"/>
              <a:t> vague:</a:t>
            </a:r>
          </a:p>
          <a:p>
            <a:pPr algn="ctr"/>
            <a:r>
              <a:rPr lang="fr-FR" dirty="0" smtClean="0"/>
              <a:t>330 PCR/Jour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4745192" y="1897734"/>
            <a:ext cx="14388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3</a:t>
            </a:r>
            <a:r>
              <a:rPr lang="fr-FR" baseline="30000" dirty="0" smtClean="0"/>
              <a:t>ème</a:t>
            </a:r>
            <a:r>
              <a:rPr lang="fr-FR" dirty="0" smtClean="0"/>
              <a:t> vague:</a:t>
            </a:r>
          </a:p>
          <a:p>
            <a:pPr algn="ctr"/>
            <a:r>
              <a:rPr lang="fr-FR" dirty="0" smtClean="0"/>
              <a:t>290 PCR/Jour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89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Apparition du variant Alpha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852936"/>
            <a:ext cx="5789443" cy="3618402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ZoneTexte 2"/>
          <p:cNvSpPr txBox="1"/>
          <p:nvPr/>
        </p:nvSpPr>
        <p:spPr>
          <a:xfrm>
            <a:off x="1547664" y="1484784"/>
            <a:ext cx="31633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/>
              <a:t>But épidémiologique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/>
              <a:t>Techniques: </a:t>
            </a:r>
          </a:p>
          <a:p>
            <a:pPr marL="285750" indent="-17463">
              <a:buFont typeface="Arial" panose="020B0604020202020204" pitchFamily="34" charset="0"/>
              <a:buChar char="•"/>
            </a:pPr>
            <a:r>
              <a:rPr lang="fr-FR" dirty="0" smtClean="0"/>
              <a:t> Criblage par RT-PCR</a:t>
            </a:r>
          </a:p>
          <a:p>
            <a:pPr marL="285750" indent="-17463">
              <a:buFont typeface="Arial" panose="020B0604020202020204" pitchFamily="34" charset="0"/>
              <a:buChar char="•"/>
            </a:pPr>
            <a:r>
              <a:rPr lang="fr-FR" dirty="0" smtClean="0"/>
              <a:t> Séquençage Sanger ou NGS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298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Détection des </a:t>
            </a:r>
            <a:r>
              <a:rPr lang="fr-FR" dirty="0" err="1" smtClean="0"/>
              <a:t>variants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7200900" cy="4800600"/>
          </a:xfrm>
        </p:spPr>
      </p:pic>
    </p:spTree>
    <p:extLst>
      <p:ext uri="{BB962C8B-B14F-4D97-AF65-F5344CB8AC3E}">
        <p14:creationId xmlns:p14="http://schemas.microsoft.com/office/powerpoint/2010/main" val="373235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620000" cy="1143000"/>
          </a:xfrm>
        </p:spPr>
        <p:txBody>
          <a:bodyPr/>
          <a:lstStyle/>
          <a:p>
            <a:pPr algn="ctr"/>
            <a:r>
              <a:rPr lang="fr-FR" sz="6600" dirty="0" smtClean="0"/>
              <a:t>Conclusions</a:t>
            </a:r>
            <a:endParaRPr lang="fr-FR" sz="6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4784"/>
            <a:ext cx="6876256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50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Généralités sur le Sars-CoV-2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244" y="1268760"/>
            <a:ext cx="8640960" cy="496855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Famille des </a:t>
            </a:r>
            <a:r>
              <a:rPr lang="fr-FR" i="1" dirty="0" err="1" smtClean="0"/>
              <a:t>Coronaviridae</a:t>
            </a:r>
            <a:r>
              <a:rPr lang="fr-FR" i="1" dirty="0" smtClean="0"/>
              <a:t> </a:t>
            </a:r>
          </a:p>
          <a:p>
            <a:r>
              <a:rPr lang="fr-FR" sz="2400" dirty="0"/>
              <a:t>Sars-Cov-2: coronavirus 2 du syndrome respiratoire aigu sévère</a:t>
            </a:r>
            <a:endParaRPr lang="fr-FR" i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Virus enveloppé (aspect couronne)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Virus à ARN de 30kb (variabilité génétique)</a:t>
            </a:r>
          </a:p>
          <a:p>
            <a:pPr>
              <a:buFont typeface="Arial" panose="020B0604020202020204" pitchFamily="34" charset="0"/>
              <a:buChar char="•"/>
            </a:pPr>
            <a:endParaRPr lang="fr-FR" dirty="0" smtClean="0"/>
          </a:p>
          <a:p>
            <a:pPr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0" indent="0"/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071709"/>
            <a:ext cx="6307363" cy="354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7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200" dirty="0" smtClean="0"/>
              <a:t>Classification et infectiologie de la famille des </a:t>
            </a:r>
            <a:r>
              <a:rPr lang="fr-FR" sz="3200" i="1" dirty="0" err="1" smtClean="0"/>
              <a:t>Coronaviridae</a:t>
            </a:r>
            <a:endParaRPr lang="fr-FR" sz="3200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2" y="1484784"/>
            <a:ext cx="8576356" cy="4399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37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Coronavirus infectant l’Homme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08520" y="1196752"/>
            <a:ext cx="8640960" cy="5132040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pPr marL="114300" indent="0">
              <a:buNone/>
            </a:pPr>
            <a:r>
              <a:rPr lang="fr-FR" sz="2800" dirty="0" smtClean="0"/>
              <a:t>7 </a:t>
            </a:r>
            <a:r>
              <a:rPr lang="fr-FR" sz="2800" dirty="0"/>
              <a:t>connus pour infecter l’homme</a:t>
            </a:r>
          </a:p>
          <a:p>
            <a:pPr marL="685800" indent="-323850">
              <a:buFont typeface="Wingdings" panose="05000000000000000000" pitchFamily="2" charset="2"/>
              <a:buChar char="Ø"/>
            </a:pPr>
            <a:r>
              <a:rPr lang="fr-FR" sz="2800" dirty="0"/>
              <a:t>4 coronavirus </a:t>
            </a:r>
            <a:r>
              <a:rPr lang="fr-FR" sz="2800" dirty="0" smtClean="0"/>
              <a:t>saisonniers : </a:t>
            </a:r>
            <a:r>
              <a:rPr lang="fr-F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229E</a:t>
            </a:r>
            <a:r>
              <a:rPr lang="fr-F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 NL63, OC43 et HKU1</a:t>
            </a:r>
          </a:p>
          <a:p>
            <a:pPr marL="685800" indent="-323850">
              <a:buFont typeface="Wingdings" panose="05000000000000000000" pitchFamily="2" charset="2"/>
              <a:buChar char="Ø"/>
            </a:pPr>
            <a:endParaRPr lang="fr-FR" sz="2800" dirty="0"/>
          </a:p>
          <a:p>
            <a:pPr marL="685800" indent="-323850">
              <a:buFont typeface="Wingdings" panose="05000000000000000000" pitchFamily="2" charset="2"/>
              <a:buChar char="Ø"/>
            </a:pPr>
            <a:r>
              <a:rPr lang="fr-FR" sz="2800" u="sng" dirty="0"/>
              <a:t>3 coronavirus hautement pathogènes:</a:t>
            </a:r>
          </a:p>
          <a:p>
            <a:pPr marL="685800" indent="117475"/>
            <a:r>
              <a:rPr lang="fr-FR" sz="2800" dirty="0" smtClean="0"/>
              <a:t>SARS-</a:t>
            </a:r>
            <a:r>
              <a:rPr lang="fr-FR" sz="2800" dirty="0" err="1" smtClean="0"/>
              <a:t>CoV</a:t>
            </a:r>
            <a:r>
              <a:rPr lang="fr-FR" sz="2800" dirty="0" smtClean="0"/>
              <a:t>: 2003-2004, Chine, ne </a:t>
            </a:r>
            <a:r>
              <a:rPr lang="fr-FR" sz="2800" dirty="0"/>
              <a:t>circule plus</a:t>
            </a:r>
          </a:p>
          <a:p>
            <a:pPr marL="685800" indent="117475"/>
            <a:r>
              <a:rPr lang="fr-FR" sz="2800" dirty="0"/>
              <a:t>MERS-</a:t>
            </a:r>
            <a:r>
              <a:rPr lang="fr-FR" sz="2800" dirty="0" err="1"/>
              <a:t>CoV</a:t>
            </a:r>
            <a:r>
              <a:rPr lang="fr-FR" sz="2800" dirty="0"/>
              <a:t>: </a:t>
            </a:r>
            <a:r>
              <a:rPr lang="fr-FR" sz="2800" dirty="0" smtClean="0"/>
              <a:t> 2012</a:t>
            </a:r>
            <a:r>
              <a:rPr lang="fr-FR" sz="2800" dirty="0"/>
              <a:t>, Moyen-Orient, circulation limitée</a:t>
            </a:r>
          </a:p>
          <a:p>
            <a:pPr marL="685800" indent="117475"/>
            <a:r>
              <a:rPr lang="fr-FR" sz="2800" dirty="0" smtClean="0">
                <a:solidFill>
                  <a:srgbClr val="FF0000"/>
                </a:solidFill>
              </a:rPr>
              <a:t>SARS-CoV-2: fin </a:t>
            </a:r>
            <a:r>
              <a:rPr lang="fr-FR" sz="2800" dirty="0">
                <a:solidFill>
                  <a:srgbClr val="FF0000"/>
                </a:solidFill>
              </a:rPr>
              <a:t>2019, </a:t>
            </a:r>
            <a:r>
              <a:rPr lang="fr-FR" sz="2800" dirty="0" smtClean="0">
                <a:solidFill>
                  <a:srgbClr val="FF0000"/>
                </a:solidFill>
              </a:rPr>
              <a:t>pandémie </a:t>
            </a:r>
            <a:r>
              <a:rPr lang="fr-FR" sz="2800" dirty="0">
                <a:solidFill>
                  <a:srgbClr val="FF0000"/>
                </a:solidFill>
              </a:rPr>
              <a:t>CoViD-19</a:t>
            </a:r>
          </a:p>
          <a:p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61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880980" cy="54864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Structure et génome du Sars-CoV-2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Espace réservé du contenu 10">
            <a:extLst>
              <a:ext uri="{FF2B5EF4-FFF2-40B4-BE49-F238E27FC236}">
                <a16:creationId xmlns:a16="http://schemas.microsoft.com/office/drawing/2014/main" id="{AA123176-51C2-46B2-9860-83B0DCC631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9512" y="1556792"/>
            <a:ext cx="8212888" cy="4558349"/>
          </a:xfrm>
        </p:spPr>
      </p:pic>
    </p:spTree>
    <p:extLst>
      <p:ext uri="{BB962C8B-B14F-4D97-AF65-F5344CB8AC3E}">
        <p14:creationId xmlns:p14="http://schemas.microsoft.com/office/powerpoint/2010/main" val="67634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En décembre 2019…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7877372" cy="4923358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7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7620000" cy="1143000"/>
          </a:xfrm>
        </p:spPr>
        <p:txBody>
          <a:bodyPr/>
          <a:lstStyle/>
          <a:p>
            <a:pPr algn="ctr"/>
            <a:r>
              <a:rPr lang="fr-FR" dirty="0" smtClean="0"/>
              <a:t>Choix des cibles pour la PCR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28800"/>
            <a:ext cx="6120680" cy="230916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12" y="4293096"/>
            <a:ext cx="5942260" cy="224185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011268"/>
            <a:ext cx="805894" cy="80589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076504" y="1340768"/>
            <a:ext cx="1945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SOUCHE SAUVAGE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3206799" y="396207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SOUCHE MUTÉE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23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0"/>
            <a:ext cx="7922051" cy="1359024"/>
          </a:xfrm>
        </p:spPr>
        <p:txBody>
          <a:bodyPr>
            <a:normAutofit/>
          </a:bodyPr>
          <a:lstStyle/>
          <a:p>
            <a:r>
              <a:rPr lang="fr-FR" dirty="0"/>
              <a:t>L</a:t>
            </a:r>
            <a:r>
              <a:rPr lang="fr-FR" dirty="0" smtClean="0"/>
              <a:t>’origine </a:t>
            </a:r>
            <a:r>
              <a:rPr lang="fr-FR" dirty="0"/>
              <a:t>du </a:t>
            </a:r>
            <a:r>
              <a:rPr lang="fr-FR" dirty="0" smtClean="0"/>
              <a:t>diagnostic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723" b="1255"/>
          <a:stretch/>
        </p:blipFill>
        <p:spPr>
          <a:xfrm>
            <a:off x="6548695" y="573879"/>
            <a:ext cx="1589383" cy="1649004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Espace réservé du contenu 10">
            <a:extLst>
              <a:ext uri="{FF2B5EF4-FFF2-40B4-BE49-F238E27FC236}">
                <a16:creationId xmlns:a16="http://schemas.microsoft.com/office/drawing/2014/main" id="{AA123176-51C2-46B2-9860-83B0DCC631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2397641"/>
            <a:ext cx="7994454" cy="443711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440800" y="204547"/>
            <a:ext cx="1805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Christian </a:t>
            </a:r>
            <a:r>
              <a:rPr lang="fr-FR" dirty="0" err="1"/>
              <a:t>Drosten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264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tiguïté">
  <a:themeElements>
    <a:clrScheme name="Essentie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tiguïté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10181</TotalTime>
  <Words>5243</Words>
  <Application>Microsoft Office PowerPoint</Application>
  <PresentationFormat>Affichage à l'écran (4:3)</PresentationFormat>
  <Paragraphs>563</Paragraphs>
  <Slides>27</Slides>
  <Notes>27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Cambria</vt:lpstr>
      <vt:lpstr>Wingdings</vt:lpstr>
      <vt:lpstr>Contiguïté</vt:lpstr>
      <vt:lpstr>Utilisation des techniques de biologie moléculaire en virologie dans le diagnostic de la CoViD-19</vt:lpstr>
      <vt:lpstr>Intérêts de la biologie moléculaire en virologie</vt:lpstr>
      <vt:lpstr>Généralités sur le Sars-CoV-2</vt:lpstr>
      <vt:lpstr>Classification et infectiologie de la famille des Coronaviridae</vt:lpstr>
      <vt:lpstr>Coronavirus infectant l’Homme</vt:lpstr>
      <vt:lpstr>Structure et génome du Sars-CoV-2</vt:lpstr>
      <vt:lpstr>En décembre 2019…</vt:lpstr>
      <vt:lpstr>Choix des cibles pour la PCR</vt:lpstr>
      <vt:lpstr>L’origine du diagnostic</vt:lpstr>
      <vt:lpstr>Virus de classe III: travail dans un P3</vt:lpstr>
      <vt:lpstr>Techniques manuelles De fin février à mi-avril 2020 </vt:lpstr>
      <vt:lpstr>Techniques manuelles De fin février à mi-avril 2020 </vt:lpstr>
      <vt:lpstr>Interprétation des résultats</vt:lpstr>
      <vt:lpstr>Présentation PowerPoint</vt:lpstr>
      <vt:lpstr>Virus déclassé en classe II+:  travail sous un PSM </vt:lpstr>
      <vt:lpstr>Dépistage pour le personnel du laboratoire de virologie de                Paul Brousse</vt:lpstr>
      <vt:lpstr>Automatisation du diagnostic A partir de fin avril 2020</vt:lpstr>
      <vt:lpstr>Automatisation du diagnostic A partir de fin avril 2020</vt:lpstr>
      <vt:lpstr>Elargissement du dépistage</vt:lpstr>
      <vt:lpstr>Diagnostic rapide Été 2020</vt:lpstr>
      <vt:lpstr>Diagnostic rapide Été 2020</vt:lpstr>
      <vt:lpstr>Automate dédié: Alinity</vt:lpstr>
      <vt:lpstr>Activité 2019-2020</vt:lpstr>
      <vt:lpstr>Nombre de PCR SARS-COV-2 réalisées entre février 2020 et juin 2021</vt:lpstr>
      <vt:lpstr>Apparition du variant Alpha</vt:lpstr>
      <vt:lpstr>Détection des variants </vt:lpstr>
      <vt:lpstr>Conclusions</vt:lpstr>
    </vt:vector>
  </TitlesOfParts>
  <Company>APHP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Utilisation des techniques de biologie moleculaire en virologie dans le diagnostic du sars-cov-2</dc:title>
  <dc:creator>PAUSE Anthony</dc:creator>
  <cp:lastModifiedBy>PRUDENT Didier</cp:lastModifiedBy>
  <cp:revision>321</cp:revision>
  <cp:lastPrinted>2021-11-16T14:34:34Z</cp:lastPrinted>
  <dcterms:created xsi:type="dcterms:W3CDTF">2021-10-20T12:15:11Z</dcterms:created>
  <dcterms:modified xsi:type="dcterms:W3CDTF">2021-11-18T15:57:12Z</dcterms:modified>
</cp:coreProperties>
</file>