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6" r:id="rId5"/>
    <p:sldMasterId id="2147483674" r:id="rId6"/>
  </p:sldMasterIdLst>
  <p:notesMasterIdLst>
    <p:notesMasterId r:id="rId15"/>
  </p:notesMasterIdLst>
  <p:handoutMasterIdLst>
    <p:handoutMasterId r:id="rId16"/>
  </p:handoutMasterIdLst>
  <p:sldIdLst>
    <p:sldId id="257" r:id="rId7"/>
    <p:sldId id="258" r:id="rId8"/>
    <p:sldId id="270" r:id="rId9"/>
    <p:sldId id="261" r:id="rId10"/>
    <p:sldId id="268" r:id="rId11"/>
    <p:sldId id="271" r:id="rId12"/>
    <p:sldId id="269" r:id="rId13"/>
    <p:sldId id="263" r:id="rId14"/>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359"/>
    <a:srgbClr val="969FA7"/>
    <a:srgbClr val="2E0C1F"/>
    <a:srgbClr val="903163"/>
    <a:srgbClr val="E1E1E1"/>
    <a:srgbClr val="AA2C71"/>
    <a:srgbClr val="A62C6F"/>
    <a:srgbClr val="F9E7F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notesViewPr>
    <p:cSldViewPr snapToGrid="0">
      <p:cViewPr varScale="1">
        <p:scale>
          <a:sx n="88" d="100"/>
          <a:sy n="88" d="100"/>
        </p:scale>
        <p:origin x="30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7B5581-C3DE-42E7-AF1F-2F255B3663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CB01896-7950-4743-A3C8-6F835DBB7A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54C6C0-8259-4765-B272-68837730F092}" type="datetime1">
              <a:rPr lang="fr-FR" smtClean="0"/>
              <a:t>21/11/2023</a:t>
            </a:fld>
            <a:endParaRPr lang="fr-FR"/>
          </a:p>
        </p:txBody>
      </p:sp>
      <p:sp>
        <p:nvSpPr>
          <p:cNvPr id="4" name="Espace réservé du pied de page 3">
            <a:extLst>
              <a:ext uri="{FF2B5EF4-FFF2-40B4-BE49-F238E27FC236}">
                <a16:creationId xmlns:a16="http://schemas.microsoft.com/office/drawing/2014/main" id="{A38E32F6-CB4C-499F-BA71-55F3881219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661FB92-572B-4557-BFBC-ABC1CD11A0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69E9E-AC7C-4B27-975A-C7B502D6CF68}" type="slidenum">
              <a:rPr lang="fr-FR" smtClean="0"/>
              <a:t>‹N°›</a:t>
            </a:fld>
            <a:endParaRPr lang="fr-FR"/>
          </a:p>
        </p:txBody>
      </p:sp>
    </p:spTree>
    <p:extLst>
      <p:ext uri="{BB962C8B-B14F-4D97-AF65-F5344CB8AC3E}">
        <p14:creationId xmlns:p14="http://schemas.microsoft.com/office/powerpoint/2010/main" val="41350263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6AE83D5-EC7D-4573-AB81-FD767FE9AEED}" type="datetime1">
              <a:rPr lang="fr-FR" noProof="0" smtClean="0"/>
              <a:t>21/11/2023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2E1C88-3939-4832-BAAB-091D6FA96EB5}" type="slidenum">
              <a:rPr lang="fr-FR" noProof="0" smtClean="0"/>
              <a:t>‹N°›</a:t>
            </a:fld>
            <a:endParaRPr lang="fr-FR" noProof="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smtClean="0"/>
              <a:t>1</a:t>
            </a:fld>
            <a:endParaRPr lang="fr-FR"/>
          </a:p>
        </p:txBody>
      </p:sp>
      <p:sp>
        <p:nvSpPr>
          <p:cNvPr id="5" name="Espace réservé du pied de page 4">
            <a:extLst>
              <a:ext uri="{FF2B5EF4-FFF2-40B4-BE49-F238E27FC236}">
                <a16:creationId xmlns:a16="http://schemas.microsoft.com/office/drawing/2014/main" id="{45C098C0-5530-6CEF-B286-4B91E97A93E6}"/>
              </a:ext>
            </a:extLst>
          </p:cNvPr>
          <p:cNvSpPr>
            <a:spLocks noGrp="1"/>
          </p:cNvSpPr>
          <p:nvPr>
            <p:ph type="ftr" sz="quarter" idx="4"/>
          </p:nvPr>
        </p:nvSpPr>
        <p:spPr/>
        <p:txBody>
          <a:bodyPr/>
          <a:lstStyle/>
          <a:p>
            <a:pPr rtl="0"/>
            <a:endParaRPr lang="fr-FR" noProof="0"/>
          </a:p>
        </p:txBody>
      </p:sp>
    </p:spTree>
    <p:extLst>
      <p:ext uri="{BB962C8B-B14F-4D97-AF65-F5344CB8AC3E}">
        <p14:creationId xmlns:p14="http://schemas.microsoft.com/office/powerpoint/2010/main" val="326308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012E1C88-3939-4832-BAAB-091D6FA96EB5}" type="slidenum">
              <a:rPr lang="fr-FR" smtClean="0"/>
              <a:t>2</a:t>
            </a:fld>
            <a:endParaRPr lang="fr-FR"/>
          </a:p>
        </p:txBody>
      </p:sp>
      <p:sp>
        <p:nvSpPr>
          <p:cNvPr id="5" name="Espace réservé du pied de page 4">
            <a:extLst>
              <a:ext uri="{FF2B5EF4-FFF2-40B4-BE49-F238E27FC236}">
                <a16:creationId xmlns:a16="http://schemas.microsoft.com/office/drawing/2014/main" id="{E57BE27D-C126-970F-67FA-37C84B387949}"/>
              </a:ext>
            </a:extLst>
          </p:cNvPr>
          <p:cNvSpPr>
            <a:spLocks noGrp="1"/>
          </p:cNvSpPr>
          <p:nvPr>
            <p:ph type="ftr" sz="quarter" idx="4"/>
          </p:nvPr>
        </p:nvSpPr>
        <p:spPr/>
        <p:txBody>
          <a:bodyPr/>
          <a:lstStyle/>
          <a:p>
            <a:pPr rtl="0"/>
            <a:endParaRPr lang="fr-FR" noProof="0"/>
          </a:p>
        </p:txBody>
      </p:sp>
    </p:spTree>
    <p:extLst>
      <p:ext uri="{BB962C8B-B14F-4D97-AF65-F5344CB8AC3E}">
        <p14:creationId xmlns:p14="http://schemas.microsoft.com/office/powerpoint/2010/main" val="1620024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hasCustomPrompt="1"/>
          </p:nvPr>
        </p:nvSpPr>
        <p:spPr>
          <a:xfrm>
            <a:off x="599226" y="1020431"/>
            <a:ext cx="10993549" cy="1475013"/>
          </a:xfrm>
          <a:effectLst/>
        </p:spPr>
        <p:txBody>
          <a:bodyPr rtlCol="0" anchor="ctr" anchorCtr="0">
            <a:normAutofit/>
          </a:bodyPr>
          <a:lstStyle>
            <a:lvl1pPr algn="ctr" rtl="0">
              <a:defRPr sz="5400">
                <a:solidFill>
                  <a:schemeClr val="accent1"/>
                </a:solidFill>
              </a:defRPr>
            </a:lvl1pPr>
          </a:lstStyle>
          <a:p>
            <a:pPr rtl="0"/>
            <a:r>
              <a:rPr lang="fr-FR" noProof="0" dirty="0" err="1"/>
              <a:t>Presentation</a:t>
            </a:r>
            <a:r>
              <a:rPr lang="fr-FR" noProof="0" dirty="0"/>
              <a:t> AFTLM</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dirty="0"/>
              <a:t>Modifiez le style des sous-titres du masque</a:t>
            </a:r>
          </a:p>
        </p:txBody>
      </p:sp>
      <p:sp>
        <p:nvSpPr>
          <p:cNvPr id="4" name="Espace réservé de la date 3"/>
          <p:cNvSpPr>
            <a:spLocks noGrp="1"/>
          </p:cNvSpPr>
          <p:nvPr>
            <p:ph type="dt" sz="half" idx="10"/>
          </p:nvPr>
        </p:nvSpPr>
        <p:spPr>
          <a:xfrm>
            <a:off x="7605951" y="5956137"/>
            <a:ext cx="2844800" cy="365125"/>
          </a:xfrm>
        </p:spPr>
        <p:txBody>
          <a:bodyPr rtlCol="0"/>
          <a:lstStyle>
            <a:lvl1pPr>
              <a:defRPr>
                <a:solidFill>
                  <a:schemeClr val="bg1"/>
                </a:solidFill>
              </a:defRPr>
            </a:lvl1pPr>
          </a:lstStyle>
          <a:p>
            <a:pPr rtl="0"/>
            <a:fld id="{4E4AA9BC-E1CC-47F7-982F-670A85EE248A}" type="datetime8">
              <a:rPr lang="fr-FR" noProof="0" smtClean="0"/>
              <a:t>21/11/2023 20:52</a:t>
            </a:fld>
            <a:endParaRPr lang="fr-FR" noProof="0"/>
          </a:p>
        </p:txBody>
      </p:sp>
      <p:sp>
        <p:nvSpPr>
          <p:cNvPr id="6" name="Espace réservé du numéro de diapositive 5"/>
          <p:cNvSpPr>
            <a:spLocks noGrp="1"/>
          </p:cNvSpPr>
          <p:nvPr>
            <p:ph type="sldNum" sz="quarter" idx="12"/>
          </p:nvPr>
        </p:nvSpPr>
        <p:spPr>
          <a:xfrm>
            <a:off x="10558300" y="5956137"/>
            <a:ext cx="1016440" cy="365125"/>
          </a:xfrm>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pic>
        <p:nvPicPr>
          <p:cNvPr id="8" name="Image 7">
            <a:extLst>
              <a:ext uri="{FF2B5EF4-FFF2-40B4-BE49-F238E27FC236}">
                <a16:creationId xmlns:a16="http://schemas.microsoft.com/office/drawing/2014/main" id="{3EEE6E4A-1645-9CDF-DF8B-18C5938AF1E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17260" y="5454614"/>
            <a:ext cx="1683194" cy="765910"/>
          </a:xfrm>
          <a:prstGeom prst="rect">
            <a:avLst/>
          </a:prstGeom>
          <a:noFill/>
          <a:ln w="9525">
            <a:noFill/>
            <a:miter lim="800000"/>
            <a:headEnd/>
            <a:tailEnd/>
          </a:ln>
        </p:spPr>
      </p:pic>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823B3054-DDBF-4CBB-829E-832789F105C2}" type="datetime8">
              <a:rPr lang="fr-FR" noProof="0" smtClean="0"/>
              <a:t>21/11/2023 20:52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66921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42706241-4935-4EF9-A058-E03EDB9BDA99}" type="datetime8">
              <a:rPr lang="fr-FR" noProof="0" smtClean="0"/>
              <a:t>21/11/2023 20:52</a:t>
            </a:fld>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387755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5A5D7049-D341-4FC3-A9DB-E47DDE8E03A7}" type="datetime8">
              <a:rPr lang="fr-FR" noProof="0" smtClean="0"/>
              <a:t>21/11/2023 20:52</a:t>
            </a:fld>
            <a:endParaRPr lang="fr-FR" noProof="0"/>
          </a:p>
        </p:txBody>
      </p:sp>
      <p:sp>
        <p:nvSpPr>
          <p:cNvPr id="5" name="Espace réservé du pied de page 4"/>
          <p:cNvSpPr>
            <a:spLocks noGrp="1"/>
          </p:cNvSpPr>
          <p:nvPr>
            <p:ph type="ftr" sz="quarter" idx="11"/>
          </p:nvPr>
        </p:nvSpPr>
        <p:spPr>
          <a:xfrm>
            <a:off x="581192" y="5951811"/>
            <a:ext cx="6917210" cy="365125"/>
          </a:xfrm>
          <a:prstGeom prst="rect">
            <a:avLst/>
          </a:prstGeom>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166103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BFCA1E1E-C312-42A4-80E8-F081B9A1FB39}" type="datetime8">
              <a:rPr lang="fr-FR" noProof="0" smtClean="0"/>
              <a:t>21/11/2023 20:52</a:t>
            </a:fld>
            <a:endParaRPr lang="fr-FR" noProof="0"/>
          </a:p>
        </p:txBody>
      </p:sp>
      <p:sp>
        <p:nvSpPr>
          <p:cNvPr id="6" name="Espace réservé du pied de page 5"/>
          <p:cNvSpPr>
            <a:spLocks noGrp="1"/>
          </p:cNvSpPr>
          <p:nvPr>
            <p:ph type="ftr" sz="quarter" idx="11"/>
          </p:nvPr>
        </p:nvSpPr>
        <p:spPr>
          <a:xfrm>
            <a:off x="581192" y="5951811"/>
            <a:ext cx="6917210" cy="365125"/>
          </a:xfrm>
          <a:prstGeom prst="rect">
            <a:avLst/>
          </a:prstGeom>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323607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CF57495E-53EC-458F-A88F-CCE46FC07662}" type="datetime8">
              <a:rPr lang="fr-FR" noProof="0" smtClean="0"/>
              <a:t>21/11/2023 20:52</a:t>
            </a:fld>
            <a:endParaRPr lang="fr-FR" noProof="0"/>
          </a:p>
        </p:txBody>
      </p:sp>
      <p:sp>
        <p:nvSpPr>
          <p:cNvPr id="8" name="Espace réservé du pied de page 7"/>
          <p:cNvSpPr>
            <a:spLocks noGrp="1"/>
          </p:cNvSpPr>
          <p:nvPr>
            <p:ph type="ftr" sz="quarter" idx="11"/>
          </p:nvPr>
        </p:nvSpPr>
        <p:spPr>
          <a:xfrm>
            <a:off x="581192" y="5951811"/>
            <a:ext cx="6917210" cy="365125"/>
          </a:xfrm>
          <a:prstGeom prst="rect">
            <a:avLst/>
          </a:prstGeom>
        </p:spPr>
        <p:txBody>
          <a:bodyPr rtlCol="0"/>
          <a:lstStyle>
            <a:lvl1pPr>
              <a:defRPr>
                <a:solidFill>
                  <a:srgbClr val="903163"/>
                </a:solidFill>
              </a:defRPr>
            </a:lvl1pPr>
          </a:lstStyle>
          <a:p>
            <a:pPr rtl="0"/>
            <a:endParaRPr lang="fr-FR" noProof="0"/>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Tree>
    <p:extLst>
      <p:ext uri="{BB962C8B-B14F-4D97-AF65-F5344CB8AC3E}">
        <p14:creationId xmlns:p14="http://schemas.microsoft.com/office/powerpoint/2010/main" val="423612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DBB9CB78-1913-4D22-BBE9-531CC5279B77}" type="datetime8">
              <a:rPr lang="fr-FR" noProof="0" smtClean="0"/>
              <a:t>21/11/2023 20:52</a:t>
            </a:fld>
            <a:endParaRPr lang="fr-FR" noProof="0"/>
          </a:p>
        </p:txBody>
      </p:sp>
      <p:sp>
        <p:nvSpPr>
          <p:cNvPr id="8" name="Espace réservé du pied de page 7"/>
          <p:cNvSpPr>
            <a:spLocks noGrp="1"/>
          </p:cNvSpPr>
          <p:nvPr>
            <p:ph type="ftr" sz="quarter" idx="11"/>
          </p:nvPr>
        </p:nvSpPr>
        <p:spPr>
          <a:xfrm>
            <a:off x="581192" y="5951811"/>
            <a:ext cx="6917210" cy="365125"/>
          </a:xfrm>
          <a:prstGeom prst="rect">
            <a:avLst/>
          </a:prstGeom>
        </p:spPr>
        <p:txBody>
          <a:bodyPr rtlCol="0"/>
          <a:lstStyle>
            <a:lvl1pPr>
              <a:defRPr>
                <a:solidFill>
                  <a:srgbClr val="903163"/>
                </a:solidFill>
              </a:defRPr>
            </a:lvl1pPr>
          </a:lstStyle>
          <a:p>
            <a:pPr rtl="0"/>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68181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p:txBody>
          <a:bodyPr rtlCol="0"/>
          <a:lstStyle/>
          <a:p>
            <a:pPr rtl="0"/>
            <a:fld id="{C28E0F81-7C9D-43E4-BC5A-554BD14206AF}" type="datetime8">
              <a:rPr lang="fr-FR" noProof="0" smtClean="0"/>
              <a:t>21/11/2023 20:52</a:t>
            </a:fld>
            <a:endParaRPr lang="fr-FR" noProof="0"/>
          </a:p>
        </p:txBody>
      </p:sp>
      <p:sp>
        <p:nvSpPr>
          <p:cNvPr id="4" name="Espace réservé du pied de page 3"/>
          <p:cNvSpPr>
            <a:spLocks noGrp="1"/>
          </p:cNvSpPr>
          <p:nvPr>
            <p:ph type="ftr" sz="quarter" idx="11"/>
          </p:nvPr>
        </p:nvSpPr>
        <p:spPr>
          <a:xfrm>
            <a:off x="581192" y="5951811"/>
            <a:ext cx="6917210" cy="365125"/>
          </a:xfrm>
          <a:prstGeom prst="rect">
            <a:avLst/>
          </a:prstGeom>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120945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A461079B-C314-4F0C-B6E4-D6CA9E6D0FB3}" type="datetime8">
              <a:rPr lang="fr-FR" noProof="0" smtClean="0"/>
              <a:t>21/11/2023 20:52</a:t>
            </a:fld>
            <a:endParaRPr lang="fr-FR" noProof="0"/>
          </a:p>
        </p:txBody>
      </p:sp>
      <p:sp>
        <p:nvSpPr>
          <p:cNvPr id="3" name="Espace réservé du pied de page 2"/>
          <p:cNvSpPr>
            <a:spLocks noGrp="1"/>
          </p:cNvSpPr>
          <p:nvPr>
            <p:ph type="ftr" sz="quarter" idx="11"/>
          </p:nvPr>
        </p:nvSpPr>
        <p:spPr>
          <a:xfrm>
            <a:off x="581192" y="5951811"/>
            <a:ext cx="6917210" cy="365125"/>
          </a:xfrm>
          <a:prstGeom prst="rect">
            <a:avLst/>
          </a:prstGeom>
        </p:spPr>
        <p:txBody>
          <a:bodyPr rtlCol="0"/>
          <a:lstStyle>
            <a:lvl1pPr>
              <a:defRPr>
                <a:solidFill>
                  <a:srgbClr val="903163"/>
                </a:solidFill>
              </a:defRPr>
            </a:lvl1pPr>
          </a:lstStyle>
          <a:p>
            <a:pPr rtl="0"/>
            <a:endParaRPr lang="fr-FR" noProof="0"/>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3443300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A2FE6-176E-7BCC-BB45-BD1844FE6E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19CEB24-9804-5B55-C3D0-107F85079C8F}"/>
              </a:ext>
            </a:extLst>
          </p:cNvPr>
          <p:cNvSpPr>
            <a:spLocks noGrp="1"/>
          </p:cNvSpPr>
          <p:nvPr>
            <p:ph type="dt" sz="half" idx="10"/>
          </p:nvPr>
        </p:nvSpPr>
        <p:spPr/>
        <p:txBody>
          <a:bodyPr/>
          <a:lstStyle/>
          <a:p>
            <a:pPr rtl="0"/>
            <a:fld id="{A7DC5D87-D3CF-4885-A080-73B93A654A32}" type="datetime8">
              <a:rPr lang="fr-FR" noProof="0" smtClean="0"/>
              <a:t>21/11/2023 20:52</a:t>
            </a:fld>
            <a:endParaRPr lang="fr-FR" noProof="0"/>
          </a:p>
        </p:txBody>
      </p:sp>
      <p:sp>
        <p:nvSpPr>
          <p:cNvPr id="4" name="Espace réservé du numéro de diapositive 3">
            <a:extLst>
              <a:ext uri="{FF2B5EF4-FFF2-40B4-BE49-F238E27FC236}">
                <a16:creationId xmlns:a16="http://schemas.microsoft.com/office/drawing/2014/main" id="{60687233-41EA-C9C9-24DD-CF1D62973992}"/>
              </a:ext>
            </a:extLst>
          </p:cNvPr>
          <p:cNvSpPr>
            <a:spLocks noGrp="1"/>
          </p:cNvSpPr>
          <p:nvPr>
            <p:ph type="sldNum" sz="quarter" idx="11"/>
          </p:nvPr>
        </p:nvSpPr>
        <p:spPr/>
        <p:txBody>
          <a:bodyPr/>
          <a:lstStyle/>
          <a:p>
            <a:pPr rtl="0"/>
            <a:fld id="{C5C3056E-1632-4A65-A24F-3F10A1450A6E}" type="slidenum">
              <a:rPr lang="fr-FR" noProof="0" smtClean="0"/>
              <a:t>‹N°›</a:t>
            </a:fld>
            <a:endParaRPr lang="fr-FR" noProof="0" dirty="0"/>
          </a:p>
        </p:txBody>
      </p:sp>
    </p:spTree>
    <p:extLst>
      <p:ext uri="{BB962C8B-B14F-4D97-AF65-F5344CB8AC3E}">
        <p14:creationId xmlns:p14="http://schemas.microsoft.com/office/powerpoint/2010/main" val="405502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25E9B861-5E87-4C3C-9CB8-77095F51070A}" type="datetime8">
              <a:rPr lang="fr-FR" noProof="0" smtClean="0"/>
              <a:t>21/11/2023 20:52</a:t>
            </a:fld>
            <a:endParaRPr lang="fr-FR" noProof="0"/>
          </a:p>
        </p:txBody>
      </p:sp>
      <p:sp>
        <p:nvSpPr>
          <p:cNvPr id="6" name="Espace réservé du pied de page 5"/>
          <p:cNvSpPr>
            <a:spLocks noGrp="1"/>
          </p:cNvSpPr>
          <p:nvPr>
            <p:ph type="ftr" sz="quarter" idx="11"/>
          </p:nvPr>
        </p:nvSpPr>
        <p:spPr>
          <a:xfrm>
            <a:off x="581192" y="5951811"/>
            <a:ext cx="6917210" cy="365125"/>
          </a:xfrm>
          <a:prstGeom prst="rect">
            <a:avLst/>
          </a:prstGeom>
        </p:spPr>
        <p:txBody>
          <a:bodyPr rtlCol="0"/>
          <a:lstStyle>
            <a:lvl1pPr>
              <a:defRPr>
                <a:solidFill>
                  <a:schemeClr val="bg1"/>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143911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1BF75E7E-B88E-4DA4-BFE9-333F1E0F1525}" type="datetime8">
              <a:rPr lang="fr-FR" noProof="0" smtClean="0"/>
              <a:t>21/11/2023 20:52</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pic>
        <p:nvPicPr>
          <p:cNvPr id="2" name="Image 1">
            <a:extLst>
              <a:ext uri="{FF2B5EF4-FFF2-40B4-BE49-F238E27FC236}">
                <a16:creationId xmlns:a16="http://schemas.microsoft.com/office/drawing/2014/main" id="{A6039E95-153A-269B-E755-F5375D7C8ED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192"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254665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dirty="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43F2558B-724E-45E7-A39A-DD512443B83E}" type="datetime8">
              <a:rPr lang="fr-FR" noProof="0" smtClean="0"/>
              <a:t>21/11/2023 20:52</a:t>
            </a:fld>
            <a:endParaRPr lang="fr-FR" noProof="0"/>
          </a:p>
        </p:txBody>
      </p:sp>
      <p:sp>
        <p:nvSpPr>
          <p:cNvPr id="6" name="Espace réservé du pied de page 5"/>
          <p:cNvSpPr>
            <a:spLocks noGrp="1"/>
          </p:cNvSpPr>
          <p:nvPr>
            <p:ph type="ftr" sz="quarter" idx="11"/>
          </p:nvPr>
        </p:nvSpPr>
        <p:spPr>
          <a:xfrm>
            <a:off x="581192" y="5951811"/>
            <a:ext cx="6917210" cy="365125"/>
          </a:xfrm>
          <a:prstGeom prst="rect">
            <a:avLst/>
          </a:prstGeom>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1918858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464567" y="3085765"/>
            <a:ext cx="11262866"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hasCustomPrompt="1"/>
          </p:nvPr>
        </p:nvSpPr>
        <p:spPr>
          <a:xfrm>
            <a:off x="599226" y="1020431"/>
            <a:ext cx="10993549" cy="1475013"/>
          </a:xfrm>
          <a:effectLst/>
        </p:spPr>
        <p:txBody>
          <a:bodyPr rtlCol="0" anchor="ctr" anchorCtr="0">
            <a:normAutofit/>
          </a:bodyPr>
          <a:lstStyle>
            <a:lvl1pPr algn="ctr" rtl="0">
              <a:defRPr sz="54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ctr">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a:xfrm>
            <a:off x="7605951" y="5956137"/>
            <a:ext cx="2844800" cy="365125"/>
          </a:xfrm>
        </p:spPr>
        <p:txBody>
          <a:bodyPr rtlCol="0"/>
          <a:lstStyle>
            <a:lvl1pPr>
              <a:defRPr>
                <a:solidFill>
                  <a:schemeClr val="bg1"/>
                </a:solidFill>
              </a:defRPr>
            </a:lvl1pPr>
          </a:lstStyle>
          <a:p>
            <a:pPr rtl="0"/>
            <a:fld id="{3CA3B385-0790-4590-B19E-70B6F6DE5BAE}" type="datetime8">
              <a:rPr lang="fr-FR" noProof="0" smtClean="0"/>
              <a:t>21/11/2023 20:52</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a:xfrm>
            <a:off x="10558300" y="5956137"/>
            <a:ext cx="1016440" cy="365125"/>
          </a:xfrm>
        </p:spPr>
        <p:txBody>
          <a:bodyPr rtlCol="0"/>
          <a:lstStyle>
            <a:lvl1pPr>
              <a:defRPr>
                <a:solidFill>
                  <a:schemeClr val="bg1"/>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838556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03CAA8F5-E1F5-4FEA-810C-832532DA89E6}" type="datetime8">
              <a:rPr lang="fr-FR" noProof="0" smtClean="0"/>
              <a:t>21/11/2023 20:52</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2649739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9DA2E096-83DB-4DB6-B594-F62806D3BD43}" type="datetime8">
              <a:rPr lang="fr-FR" noProof="0" smtClean="0"/>
              <a:t>21/11/2023 20:52</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2965545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84EEF312-B6FE-46D8-9DC8-0BF8A1F2AFDA}" type="datetime8">
              <a:rPr lang="fr-FR" noProof="0" smtClean="0"/>
              <a:t>21/11/2023 20:52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293715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C3BD6FE0-F875-4C44-8CB5-507F79B5FAB5}" type="datetime8">
              <a:rPr lang="fr-FR" noProof="0" smtClean="0"/>
              <a:t>21/11/2023 20:52</a:t>
            </a:fld>
            <a:endParaRPr lang="fr-FR" noProof="0"/>
          </a:p>
        </p:txBody>
      </p:sp>
      <p:sp>
        <p:nvSpPr>
          <p:cNvPr id="8" name="Espace réservé du pied de page 7"/>
          <p:cNvSpPr>
            <a:spLocks noGrp="1"/>
          </p:cNvSpPr>
          <p:nvPr>
            <p:ph type="ftr" sz="quarter" idx="11"/>
          </p:nvPr>
        </p:nvSpPr>
        <p:spPr>
          <a:xfrm>
            <a:off x="581192" y="5951811"/>
            <a:ext cx="6917210" cy="365125"/>
          </a:xfrm>
        </p:spPr>
        <p:txBody>
          <a:bodyPr rtlCol="0"/>
          <a:lstStyle>
            <a:lvl1pPr>
              <a:defRPr>
                <a:solidFill>
                  <a:srgbClr val="903163"/>
                </a:solidFill>
              </a:defRPr>
            </a:lvl1pPr>
          </a:lstStyle>
          <a:p>
            <a:pPr rtl="0"/>
            <a:endParaRPr lang="fr-FR" noProof="0"/>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Tree>
    <p:extLst>
      <p:ext uri="{BB962C8B-B14F-4D97-AF65-F5344CB8AC3E}">
        <p14:creationId xmlns:p14="http://schemas.microsoft.com/office/powerpoint/2010/main" val="3382867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EBB5989D-9655-47FE-9F99-25D2E326C8CF}" type="datetime8">
              <a:rPr lang="fr-FR" noProof="0" smtClean="0"/>
              <a:t>21/11/2023 20:52</a:t>
            </a:fld>
            <a:endParaRPr lang="fr-FR" noProof="0"/>
          </a:p>
        </p:txBody>
      </p:sp>
      <p:sp>
        <p:nvSpPr>
          <p:cNvPr id="8" name="Espace réservé du pied de page 7"/>
          <p:cNvSpPr>
            <a:spLocks noGrp="1"/>
          </p:cNvSpPr>
          <p:nvPr>
            <p:ph type="ftr" sz="quarter" idx="11"/>
          </p:nvPr>
        </p:nvSpPr>
        <p:spPr/>
        <p:txBody>
          <a:bodyPr rtlCol="0"/>
          <a:lstStyle>
            <a:lvl1pPr>
              <a:defRPr>
                <a:solidFill>
                  <a:srgbClr val="903163"/>
                </a:solidFill>
              </a:defRPr>
            </a:lvl1pPr>
          </a:lstStyle>
          <a:p>
            <a:pPr rtl="0"/>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Tree>
    <p:extLst>
      <p:ext uri="{BB962C8B-B14F-4D97-AF65-F5344CB8AC3E}">
        <p14:creationId xmlns:p14="http://schemas.microsoft.com/office/powerpoint/2010/main" val="222048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p:txBody>
          <a:bodyPr rtlCol="0"/>
          <a:lstStyle/>
          <a:p>
            <a:pPr rtl="0"/>
            <a:fld id="{B23B13FA-D9DC-4D8D-9668-6681A850CC33}" type="datetime8">
              <a:rPr lang="fr-FR" noProof="0" smtClean="0"/>
              <a:t>21/11/2023 20:52</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Tree>
    <p:extLst>
      <p:ext uri="{BB962C8B-B14F-4D97-AF65-F5344CB8AC3E}">
        <p14:creationId xmlns:p14="http://schemas.microsoft.com/office/powerpoint/2010/main" val="47423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BA7126CC-B0E8-45BD-8B2B-6F69C2F844DB}" type="datetime8">
              <a:rPr lang="fr-FR" noProof="0" smtClean="0"/>
              <a:t>21/11/2023 20:52</a:t>
            </a:fld>
            <a:endParaRPr lang="fr-FR" noProof="0"/>
          </a:p>
        </p:txBody>
      </p:sp>
      <p:sp>
        <p:nvSpPr>
          <p:cNvPr id="3" name="Espace réservé du pied de page 2"/>
          <p:cNvSpPr>
            <a:spLocks noGrp="1"/>
          </p:cNvSpPr>
          <p:nvPr>
            <p:ph type="ftr" sz="quarter" idx="11"/>
          </p:nvPr>
        </p:nvSpPr>
        <p:spPr/>
        <p:txBody>
          <a:bodyPr rtlCol="0"/>
          <a:lstStyle>
            <a:lvl1pPr>
              <a:defRPr>
                <a:solidFill>
                  <a:srgbClr val="903163"/>
                </a:solidFill>
              </a:defRPr>
            </a:lvl1pPr>
          </a:lstStyle>
          <a:p>
            <a:pPr rtl="0"/>
            <a:endParaRPr lang="fr-FR" noProof="0"/>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1390597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5A9D9658-DA4A-4E3E-8033-C70AAECD8AD6}" type="datetime8">
              <a:rPr lang="fr-FR" noProof="0" smtClean="0"/>
              <a:t>21/11/2023 20:52</a:t>
            </a:fld>
            <a:endParaRPr lang="fr-FR" noProof="0"/>
          </a:p>
        </p:txBody>
      </p:sp>
      <p:sp>
        <p:nvSpPr>
          <p:cNvPr id="6" name="Espace réservé du pied de page 5"/>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31034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bwMode="white">
          <a:xfrm>
            <a:off x="447817" y="5141974"/>
            <a:ext cx="11290860"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lvl1pPr>
              <a:defRPr>
                <a:solidFill>
                  <a:schemeClr val="bg1"/>
                </a:solidFill>
              </a:defRPr>
            </a:lvl1pPr>
          </a:lstStyle>
          <a:p>
            <a:pPr rtl="0"/>
            <a:fld id="{CAAFC7C3-806F-4418-B796-E9A4F5B6342A}" type="datetime8">
              <a:rPr lang="fr-FR" noProof="0" smtClean="0"/>
              <a:t>21/11/2023 20:52</a:t>
            </a:fld>
            <a:endParaRPr lang="fr-FR" noProof="0"/>
          </a:p>
        </p:txBody>
      </p:sp>
      <p:sp>
        <p:nvSpPr>
          <p:cNvPr id="5" name="Espace réservé du pied de page 4"/>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249244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C302E141-F236-484E-B070-55A58FE76154}" type="datetime8">
              <a:rPr lang="fr-FR" noProof="0" smtClean="0"/>
              <a:t>21/11/2023 20:52</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Tree>
    <p:extLst>
      <p:ext uri="{BB962C8B-B14F-4D97-AF65-F5344CB8AC3E}">
        <p14:creationId xmlns:p14="http://schemas.microsoft.com/office/powerpoint/2010/main" val="82613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D1BA4BB9-ADF1-4042-9138-85077E96CB4B}" type="datetime8">
              <a:rPr lang="fr-FR" noProof="0" smtClean="0"/>
              <a:t>21/11/2023 20:52</a:t>
            </a:fld>
            <a:endParaRPr lang="fr-FR" noProof="0"/>
          </a:p>
        </p:txBody>
      </p:sp>
      <p:sp>
        <p:nvSpPr>
          <p:cNvPr id="7" name="Espace réservé du numéro de diapositive 6"/>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pic>
        <p:nvPicPr>
          <p:cNvPr id="9" name="Image 8">
            <a:extLst>
              <a:ext uri="{FF2B5EF4-FFF2-40B4-BE49-F238E27FC236}">
                <a16:creationId xmlns:a16="http://schemas.microsoft.com/office/drawing/2014/main" id="{68450604-4936-7D38-3890-9D153E4A32D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190"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423696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3 colonnes">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67739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4" name="Espace réservé du contenu 3"/>
          <p:cNvSpPr>
            <a:spLocks noGrp="1"/>
          </p:cNvSpPr>
          <p:nvPr>
            <p:ph sz="half" idx="2" hasCustomPrompt="1"/>
          </p:nvPr>
        </p:nvSpPr>
        <p:spPr>
          <a:xfrm>
            <a:off x="58119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FC4818D2-5775-4343-90A6-2252578B06E9}" type="datetime8">
              <a:rPr lang="fr-FR" noProof="0" smtClean="0"/>
              <a:t>21/11/2023 20:52</a:t>
            </a:fld>
            <a:endParaRPr lang="fr-FR" noProof="0"/>
          </a:p>
        </p:txBody>
      </p:sp>
      <p:sp>
        <p:nvSpPr>
          <p:cNvPr id="23" name="Espace réservé du contenu 3">
            <a:extLst>
              <a:ext uri="{FF2B5EF4-FFF2-40B4-BE49-F238E27FC236}">
                <a16:creationId xmlns:a16="http://schemas.microsoft.com/office/drawing/2014/main" id="{6D289ABA-BA71-41AF-AA30-58CB8F426F6C}"/>
              </a:ext>
            </a:extLst>
          </p:cNvPr>
          <p:cNvSpPr>
            <a:spLocks noGrp="1"/>
          </p:cNvSpPr>
          <p:nvPr>
            <p:ph sz="half" idx="15" hasCustomPrompt="1"/>
          </p:nvPr>
        </p:nvSpPr>
        <p:spPr>
          <a:xfrm>
            <a:off x="8145430"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22" name="Espace réservé du contenu 3">
            <a:extLst>
              <a:ext uri="{FF2B5EF4-FFF2-40B4-BE49-F238E27FC236}">
                <a16:creationId xmlns:a16="http://schemas.microsoft.com/office/drawing/2014/main" id="{C06DFC81-3912-4844-B25C-E1D7CBCD80A0}"/>
              </a:ext>
            </a:extLst>
          </p:cNvPr>
          <p:cNvSpPr>
            <a:spLocks noGrp="1"/>
          </p:cNvSpPr>
          <p:nvPr>
            <p:ph sz="half" idx="14" hasCustomPrompt="1"/>
          </p:nvPr>
        </p:nvSpPr>
        <p:spPr>
          <a:xfrm>
            <a:off x="4400414" y="2714624"/>
            <a:ext cx="3378403" cy="3194051"/>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4" name="Espace réservé du texte 2">
            <a:extLst>
              <a:ext uri="{FF2B5EF4-FFF2-40B4-BE49-F238E27FC236}">
                <a16:creationId xmlns:a16="http://schemas.microsoft.com/office/drawing/2014/main" id="{11556C46-FD2A-4916-B30C-DB066CAEA471}"/>
              </a:ext>
            </a:extLst>
          </p:cNvPr>
          <p:cNvSpPr>
            <a:spLocks noGrp="1"/>
          </p:cNvSpPr>
          <p:nvPr>
            <p:ph type="body" idx="16" hasCustomPrompt="1"/>
          </p:nvPr>
        </p:nvSpPr>
        <p:spPr>
          <a:xfrm>
            <a:off x="8241852"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cxnSp>
        <p:nvCxnSpPr>
          <p:cNvPr id="19" name="Connecteur droit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Connecteur droit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25"/>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Espace réservé du texte 2">
            <a:extLst>
              <a:ext uri="{FF2B5EF4-FFF2-40B4-BE49-F238E27FC236}">
                <a16:creationId xmlns:a16="http://schemas.microsoft.com/office/drawing/2014/main" id="{8E232301-6803-418F-8637-ABBAC64416DA}"/>
              </a:ext>
            </a:extLst>
          </p:cNvPr>
          <p:cNvSpPr>
            <a:spLocks noGrp="1"/>
          </p:cNvSpPr>
          <p:nvPr>
            <p:ph type="body" idx="13" hasCustomPrompt="1"/>
          </p:nvPr>
        </p:nvSpPr>
        <p:spPr>
          <a:xfrm>
            <a:off x="4496836" y="2023139"/>
            <a:ext cx="3198328" cy="536005"/>
          </a:xfrm>
        </p:spPr>
        <p:txBody>
          <a:bodyPr rtlCol="0"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pic>
        <p:nvPicPr>
          <p:cNvPr id="2" name="Image 1">
            <a:extLst>
              <a:ext uri="{FF2B5EF4-FFF2-40B4-BE49-F238E27FC236}">
                <a16:creationId xmlns:a16="http://schemas.microsoft.com/office/drawing/2014/main" id="{FE16BEA5-4774-C24D-0836-3C094E20F4F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7201" y="5992008"/>
            <a:ext cx="1683194" cy="765910"/>
          </a:xfrm>
          <a:prstGeom prst="rect">
            <a:avLst/>
          </a:prstGeom>
          <a:noFill/>
          <a:ln w="9525">
            <a:noFill/>
            <a:miter lim="800000"/>
            <a:headEnd/>
            <a:tailEnd/>
          </a:ln>
        </p:spPr>
      </p:pic>
    </p:spTree>
    <p:extLst>
      <p:ext uri="{BB962C8B-B14F-4D97-AF65-F5344CB8AC3E}">
        <p14:creationId xmlns:p14="http://schemas.microsoft.com/office/powerpoint/2010/main" val="57119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sp>
        <p:nvSpPr>
          <p:cNvPr id="3" name="Espace réservé du texte 2"/>
          <p:cNvSpPr>
            <a:spLocks noGrp="1"/>
          </p:cNvSpPr>
          <p:nvPr>
            <p:ph type="body" idx="1" hasCustomPrompt="1"/>
          </p:nvPr>
        </p:nvSpPr>
        <p:spPr>
          <a:xfrm>
            <a:off x="581193" y="2250892"/>
            <a:ext cx="5393102" cy="536005"/>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217707" y="2250892"/>
            <a:ext cx="5393102" cy="553373"/>
          </a:xfrm>
        </p:spPr>
        <p:txBody>
          <a:bodyPr rtlCol="0"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lvl1pPr>
              <a:defRPr>
                <a:solidFill>
                  <a:srgbClr val="903163"/>
                </a:solidFill>
              </a:defRPr>
            </a:lvl1pPr>
          </a:lstStyle>
          <a:p>
            <a:pPr rtl="0"/>
            <a:fld id="{DF762181-A5F1-40F7-80D7-AAB09AA61758}" type="datetime8">
              <a:rPr lang="fr-FR" noProof="0" smtClean="0"/>
              <a:t>21/11/2023 20:52</a:t>
            </a:fld>
            <a:endParaRPr lang="fr-FR" noProof="0"/>
          </a:p>
        </p:txBody>
      </p:sp>
      <p:sp>
        <p:nvSpPr>
          <p:cNvPr id="9" name="Espace réservé du numéro de diapositive 8"/>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dirty="0"/>
          </a:p>
        </p:txBody>
      </p:sp>
      <p:pic>
        <p:nvPicPr>
          <p:cNvPr id="2" name="Image 1">
            <a:extLst>
              <a:ext uri="{FF2B5EF4-FFF2-40B4-BE49-F238E27FC236}">
                <a16:creationId xmlns:a16="http://schemas.microsoft.com/office/drawing/2014/main" id="{2235BA07-EC83-81E6-5382-03B1E6109F4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190"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2416690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e la date 2"/>
          <p:cNvSpPr>
            <a:spLocks noGrp="1"/>
          </p:cNvSpPr>
          <p:nvPr>
            <p:ph type="dt" sz="half" idx="10"/>
          </p:nvPr>
        </p:nvSpPr>
        <p:spPr/>
        <p:txBody>
          <a:bodyPr rtlCol="0"/>
          <a:lstStyle/>
          <a:p>
            <a:pPr rtl="0"/>
            <a:fld id="{AB00670A-EFFF-4979-BC6F-5E1E03AB5199}" type="datetime8">
              <a:rPr lang="fr-FR" noProof="0" smtClean="0"/>
              <a:t>21/11/2023 20:52</a:t>
            </a:fld>
            <a:endParaRPr lang="fr-FR" noProof="0"/>
          </a:p>
        </p:txBody>
      </p:sp>
      <p:sp>
        <p:nvSpPr>
          <p:cNvPr id="5" name="Espace réservé du numéro de diapositive 4"/>
          <p:cNvSpPr>
            <a:spLocks noGrp="1"/>
          </p:cNvSpPr>
          <p:nvPr>
            <p:ph type="sldNum" sz="quarter" idx="12"/>
          </p:nvPr>
        </p:nvSpPr>
        <p:spPr/>
        <p:txBody>
          <a:bodyPr rtlCol="0"/>
          <a:lstStyle/>
          <a:p>
            <a:pPr rtl="0"/>
            <a:fld id="{C5C3056E-1632-4A65-A24F-3F10A1450A6E}" type="slidenum">
              <a:rPr lang="fr-FR" noProof="0" smtClean="0"/>
              <a:t>‹N°›</a:t>
            </a:fld>
            <a:endParaRPr lang="fr-FR" noProof="0"/>
          </a:p>
        </p:txBody>
      </p:sp>
      <p:sp>
        <p:nvSpPr>
          <p:cNvPr id="9" name="Titr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rtlCol="0" anchor="ctr" anchorCtr="0">
            <a:normAutofit/>
          </a:bodyPr>
          <a:lstStyle>
            <a:lvl1pPr algn="ctr">
              <a:defRPr sz="4000"/>
            </a:lvl1pPr>
          </a:lstStyle>
          <a:p>
            <a:pPr rtl="0"/>
            <a:r>
              <a:rPr lang="fr-FR" noProof="0"/>
              <a:t>Modifiez le style du titre</a:t>
            </a:r>
          </a:p>
        </p:txBody>
      </p:sp>
      <p:pic>
        <p:nvPicPr>
          <p:cNvPr id="2" name="Image 1">
            <a:extLst>
              <a:ext uri="{FF2B5EF4-FFF2-40B4-BE49-F238E27FC236}">
                <a16:creationId xmlns:a16="http://schemas.microsoft.com/office/drawing/2014/main" id="{A572E21B-FD5F-9036-1195-D69CFF18F7C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190" y="5868491"/>
            <a:ext cx="1683194" cy="765910"/>
          </a:xfrm>
          <a:prstGeom prst="rect">
            <a:avLst/>
          </a:prstGeom>
          <a:noFill/>
          <a:ln w="9525">
            <a:noFill/>
            <a:miter lim="800000"/>
            <a:headEnd/>
            <a:tailEnd/>
          </a:ln>
        </p:spPr>
      </p:pic>
    </p:spTree>
    <p:extLst>
      <p:ext uri="{BB962C8B-B14F-4D97-AF65-F5344CB8AC3E}">
        <p14:creationId xmlns:p14="http://schemas.microsoft.com/office/powerpoint/2010/main" val="154544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solidFill>
                  <a:srgbClr val="903163"/>
                </a:solidFill>
              </a:defRPr>
            </a:lvl1pPr>
          </a:lstStyle>
          <a:p>
            <a:pPr rtl="0"/>
            <a:fld id="{D24D2512-F681-48E6-B342-41697731D9E6}" type="datetime8">
              <a:rPr lang="fr-FR" noProof="0" smtClean="0"/>
              <a:t>21/11/2023 20:52</a:t>
            </a:fld>
            <a:endParaRPr lang="fr-FR" noProof="0"/>
          </a:p>
        </p:txBody>
      </p:sp>
      <p:sp>
        <p:nvSpPr>
          <p:cNvPr id="3" name="Espace réservé du pied de page 2"/>
          <p:cNvSpPr>
            <a:spLocks noGrp="1"/>
          </p:cNvSpPr>
          <p:nvPr>
            <p:ph type="ftr" sz="quarter" idx="11"/>
          </p:nvPr>
        </p:nvSpPr>
        <p:spPr/>
        <p:txBody>
          <a:bodyPr rtlCol="0"/>
          <a:lstStyle>
            <a:lvl1pPr>
              <a:defRPr>
                <a:solidFill>
                  <a:srgbClr val="903163"/>
                </a:solidFill>
              </a:defRPr>
            </a:lvl1pPr>
          </a:lstStyle>
          <a:p>
            <a:pPr rtl="0"/>
            <a:endParaRPr lang="fr-FR" noProof="0"/>
          </a:p>
        </p:txBody>
      </p:sp>
      <p:sp>
        <p:nvSpPr>
          <p:cNvPr id="4" name="Espace réservé du numéro de diapositive 3"/>
          <p:cNvSpPr>
            <a:spLocks noGrp="1"/>
          </p:cNvSpPr>
          <p:nvPr>
            <p:ph type="sldNum" sz="quarter" idx="12"/>
          </p:nvPr>
        </p:nvSpPr>
        <p:spPr/>
        <p:txBody>
          <a:bodyPr rtlCol="0"/>
          <a:lstStyle>
            <a:lvl1pPr>
              <a:defRPr>
                <a:solidFill>
                  <a:srgbClr val="903163"/>
                </a:solidFill>
              </a:defRPr>
            </a:lvl1pPr>
          </a:lstStyle>
          <a:p>
            <a:pPr rtl="0"/>
            <a:fld id="{C5C3056E-1632-4A65-A24F-3F10A1450A6E}" type="slidenum">
              <a:rPr lang="fr-FR" noProof="0" smtClean="0"/>
              <a:pPr rtl="0"/>
              <a:t>‹N°›</a:t>
            </a:fld>
            <a:endParaRPr lang="fr-FR" noProof="0"/>
          </a:p>
        </p:txBody>
      </p:sp>
      <p:sp>
        <p:nvSpPr>
          <p:cNvPr id="5" name="Titre 4">
            <a:extLst>
              <a:ext uri="{FF2B5EF4-FFF2-40B4-BE49-F238E27FC236}">
                <a16:creationId xmlns:a16="http://schemas.microsoft.com/office/drawing/2014/main" id="{DFBB0525-CFF9-4A39-B5EA-579253994F60}"/>
              </a:ext>
            </a:extLst>
          </p:cNvPr>
          <p:cNvSpPr>
            <a:spLocks noGrp="1"/>
          </p:cNvSpPr>
          <p:nvPr>
            <p:ph type="title"/>
          </p:nvPr>
        </p:nvSpPr>
        <p:spPr/>
        <p:txBody>
          <a:bodyPr rtlCol="0"/>
          <a:lstStyle>
            <a:lvl1pPr>
              <a:defRPr>
                <a:solidFill>
                  <a:schemeClr val="tx1"/>
                </a:solidFill>
              </a:defRPr>
            </a:lvl1pPr>
          </a:lstStyle>
          <a:p>
            <a:pPr rtl="0"/>
            <a:r>
              <a:rPr lang="fr-FR" noProof="0"/>
              <a:t>Modifiez le style du titre</a:t>
            </a:r>
          </a:p>
        </p:txBody>
      </p:sp>
    </p:spTree>
    <p:extLst>
      <p:ext uri="{BB962C8B-B14F-4D97-AF65-F5344CB8AC3E}">
        <p14:creationId xmlns:p14="http://schemas.microsoft.com/office/powerpoint/2010/main" val="78586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bwMode="white">
          <a:xfrm>
            <a:off x="447817" y="5141973"/>
            <a:ext cx="1129820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lvl1pPr>
              <a:defRPr>
                <a:solidFill>
                  <a:schemeClr val="bg1"/>
                </a:solidFill>
              </a:defRPr>
            </a:lvl1pPr>
          </a:lstStyle>
          <a:p>
            <a:pPr rtl="0"/>
            <a:fld id="{BC9FD039-2F94-4E86-8925-AE47EA8C7BDC}" type="datetime8">
              <a:rPr lang="fr-FR" noProof="0" smtClean="0"/>
              <a:t>21/11/2023 20:52</a:t>
            </a:fld>
            <a:endParaRPr lang="fr-FR" noProof="0"/>
          </a:p>
        </p:txBody>
      </p:sp>
      <p:sp>
        <p:nvSpPr>
          <p:cNvPr id="6" name="Espace réservé du pied de page 5"/>
          <p:cNvSpPr>
            <a:spLocks noGrp="1"/>
          </p:cNvSpPr>
          <p:nvPr>
            <p:ph type="ftr" sz="quarter" idx="11"/>
          </p:nvPr>
        </p:nvSpPr>
        <p:spPr/>
        <p:txBody>
          <a:bodyPr rtlCol="0"/>
          <a:lstStyle>
            <a:lvl1pPr>
              <a:defRPr>
                <a:solidFill>
                  <a:schemeClr val="bg1"/>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bg1"/>
                </a:solidFill>
              </a:defRPr>
            </a:lvl1pPr>
          </a:lstStyle>
          <a:p>
            <a:pPr rtl="0"/>
            <a:fld id="{C5C3056E-1632-4A65-A24F-3F10A1450A6E}" type="slidenum">
              <a:rPr lang="fr-FR" noProof="0" smtClean="0"/>
              <a:pPr/>
              <a:t>‹N°›</a:t>
            </a:fld>
            <a:endParaRPr lang="fr-FR" noProof="0"/>
          </a:p>
        </p:txBody>
      </p:sp>
    </p:spTree>
    <p:extLst>
      <p:ext uri="{BB962C8B-B14F-4D97-AF65-F5344CB8AC3E}">
        <p14:creationId xmlns:p14="http://schemas.microsoft.com/office/powerpoint/2010/main" val="14169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3EE8326E-7749-4B03-8BA0-47939C90E879}" type="datetime8">
              <a:rPr lang="fr-FR" noProof="0" smtClean="0"/>
              <a:t>21/11/2023 20:52</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66" r:id="rId7"/>
    <p:sldLayoutId id="2147483667" r:id="rId8"/>
    <p:sldLayoutId id="2147483668" r:id="rId9"/>
    <p:sldLayoutId id="2147483669"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8E65773F-22DA-49D2-A511-A9DD642B121B}" type="datetime8">
              <a:rPr lang="fr-FR" noProof="0" smtClean="0"/>
              <a:t>21/11/2023 20:52</a:t>
            </a:fld>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t>‹N°›</a:t>
            </a:fld>
            <a:endParaRPr lang="fr-FR"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Image 6">
            <a:extLst>
              <a:ext uri="{FF2B5EF4-FFF2-40B4-BE49-F238E27FC236}">
                <a16:creationId xmlns:a16="http://schemas.microsoft.com/office/drawing/2014/main" id="{A8D99966-B885-282C-9A1E-37CE7C1E6C00}"/>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15000" y="5938307"/>
            <a:ext cx="1683194" cy="765910"/>
          </a:xfrm>
          <a:prstGeom prst="rect">
            <a:avLst/>
          </a:prstGeom>
          <a:noFill/>
          <a:ln w="9525">
            <a:noFill/>
            <a:miter lim="800000"/>
            <a:headEnd/>
            <a:tailEnd/>
          </a:ln>
        </p:spPr>
      </p:pic>
    </p:spTree>
    <p:extLst>
      <p:ext uri="{BB962C8B-B14F-4D97-AF65-F5344CB8AC3E}">
        <p14:creationId xmlns:p14="http://schemas.microsoft.com/office/powerpoint/2010/main" val="819676480"/>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5" r:id="rId7"/>
    <p:sldLayoutId id="2147483698" r:id="rId8"/>
    <p:sldLayoutId id="2147483696" r:id="rId9"/>
    <p:sldLayoutId id="2147483697"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95D36BC8-E003-4600-AFE8-F5E36E2F4632}" type="datetime8">
              <a:rPr lang="fr-FR" noProof="0" smtClean="0"/>
              <a:t>21/11/2023 20:52</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d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C5C3056E-1632-4A65-A24F-3F10A1450A6E}" type="slidenum">
              <a:rPr lang="fr-FR" noProof="0" smtClean="0"/>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39829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94250-8D97-401F-A36C-5B5DB39DDD59}"/>
              </a:ext>
            </a:extLst>
          </p:cNvPr>
          <p:cNvSpPr>
            <a:spLocks noGrp="1"/>
          </p:cNvSpPr>
          <p:nvPr>
            <p:ph type="ctrTitle"/>
          </p:nvPr>
        </p:nvSpPr>
        <p:spPr/>
        <p:txBody>
          <a:bodyPr rtlCol="0">
            <a:normAutofit/>
          </a:bodyPr>
          <a:lstStyle/>
          <a:p>
            <a:pPr rtl="0"/>
            <a:r>
              <a:rPr lang="fr-FR" dirty="0"/>
              <a:t>PREVENTION DES RISQUES DE TMS</a:t>
            </a:r>
          </a:p>
        </p:txBody>
      </p:sp>
      <p:sp>
        <p:nvSpPr>
          <p:cNvPr id="3" name="Sous-titre 2">
            <a:extLst>
              <a:ext uri="{FF2B5EF4-FFF2-40B4-BE49-F238E27FC236}">
                <a16:creationId xmlns:a16="http://schemas.microsoft.com/office/drawing/2014/main" id="{6D55F7CC-C3DE-41F7-8BE1-39A9489FC047}"/>
              </a:ext>
            </a:extLst>
          </p:cNvPr>
          <p:cNvSpPr>
            <a:spLocks noGrp="1"/>
          </p:cNvSpPr>
          <p:nvPr>
            <p:ph type="subTitle" idx="1"/>
          </p:nvPr>
        </p:nvSpPr>
        <p:spPr/>
        <p:txBody>
          <a:bodyPr rtlCol="0"/>
          <a:lstStyle/>
          <a:p>
            <a:pPr rtl="0"/>
            <a:endParaRPr lang="fr-FR" dirty="0"/>
          </a:p>
        </p:txBody>
      </p:sp>
      <p:grpSp>
        <p:nvGrpSpPr>
          <p:cNvPr id="4" name="Groupe 3">
            <a:extLst>
              <a:ext uri="{FF2B5EF4-FFF2-40B4-BE49-F238E27FC236}">
                <a16:creationId xmlns:a16="http://schemas.microsoft.com/office/drawing/2014/main" id="{F4B8FAEE-98FB-9F75-0A55-FF5F2F8BFD00}"/>
              </a:ext>
            </a:extLst>
          </p:cNvPr>
          <p:cNvGrpSpPr/>
          <p:nvPr/>
        </p:nvGrpSpPr>
        <p:grpSpPr>
          <a:xfrm>
            <a:off x="2534932" y="3326519"/>
            <a:ext cx="7408506" cy="2511050"/>
            <a:chOff x="503853" y="1730985"/>
            <a:chExt cx="7408506" cy="2511050"/>
          </a:xfrm>
        </p:grpSpPr>
        <p:sp>
          <p:nvSpPr>
            <p:cNvPr id="5" name="ZoneTexte 4">
              <a:extLst>
                <a:ext uri="{FF2B5EF4-FFF2-40B4-BE49-F238E27FC236}">
                  <a16:creationId xmlns:a16="http://schemas.microsoft.com/office/drawing/2014/main" id="{9181AB8A-74CF-FEB4-BC35-6B5AAE1BD0A2}"/>
                </a:ext>
              </a:extLst>
            </p:cNvPr>
            <p:cNvSpPr txBox="1"/>
            <p:nvPr/>
          </p:nvSpPr>
          <p:spPr>
            <a:xfrm>
              <a:off x="578498" y="1730985"/>
              <a:ext cx="7333861" cy="646331"/>
            </a:xfrm>
            <a:prstGeom prst="rect">
              <a:avLst/>
            </a:prstGeom>
            <a:gradFill flip="none" rotWithShape="1">
              <a:gsLst>
                <a:gs pos="100000">
                  <a:srgbClr val="903163"/>
                </a:gs>
                <a:gs pos="58000">
                  <a:srgbClr val="903163">
                    <a:lumMod val="75000"/>
                  </a:srgbClr>
                </a:gs>
                <a:gs pos="0">
                  <a:srgbClr val="4D1434">
                    <a:lumMod val="60000"/>
                  </a:srgbClr>
                </a:gs>
              </a:gsLst>
              <a:path path="circle">
                <a:fillToRect l="50000" t="130000" r="50000" b="-30000"/>
              </a:path>
              <a:tileRect/>
            </a:gradFill>
            <a:ln w="12700" cap="rnd" cmpd="sng" algn="ctr">
              <a:noFill/>
              <a:prstDash val="solid"/>
            </a:ln>
            <a:effectLst/>
          </p:spPr>
          <p:txBody>
            <a:bodyPr wrap="square" rtlCol="0">
              <a:spAutoFit/>
            </a:bodyPr>
            <a:lstStyle/>
            <a:p>
              <a:r>
                <a:rPr lang="fr-FR" sz="3600" b="1" dirty="0">
                  <a:solidFill>
                    <a:schemeClr val="bg1"/>
                  </a:solidFill>
                </a:rPr>
                <a:t>Audrey LIGIER</a:t>
              </a:r>
            </a:p>
          </p:txBody>
        </p:sp>
        <p:sp>
          <p:nvSpPr>
            <p:cNvPr id="6" name="ZoneTexte 5">
              <a:extLst>
                <a:ext uri="{FF2B5EF4-FFF2-40B4-BE49-F238E27FC236}">
                  <a16:creationId xmlns:a16="http://schemas.microsoft.com/office/drawing/2014/main" id="{107682FF-E6FB-C78A-B303-BC6A43054A5B}"/>
                </a:ext>
              </a:extLst>
            </p:cNvPr>
            <p:cNvSpPr txBox="1"/>
            <p:nvPr/>
          </p:nvSpPr>
          <p:spPr>
            <a:xfrm>
              <a:off x="578498" y="2767310"/>
              <a:ext cx="7333861" cy="461665"/>
            </a:xfrm>
            <a:prstGeom prst="rect">
              <a:avLst/>
            </a:prstGeom>
            <a:gradFill flip="none" rotWithShape="1">
              <a:gsLst>
                <a:gs pos="100000">
                  <a:srgbClr val="903163"/>
                </a:gs>
                <a:gs pos="58000">
                  <a:srgbClr val="903163">
                    <a:lumMod val="75000"/>
                  </a:srgbClr>
                </a:gs>
                <a:gs pos="0">
                  <a:srgbClr val="4D1434">
                    <a:lumMod val="60000"/>
                  </a:srgbClr>
                </a:gs>
              </a:gsLst>
              <a:path path="circle">
                <a:fillToRect l="50000" t="130000" r="50000" b="-30000"/>
              </a:path>
              <a:tileRect/>
            </a:gradFill>
            <a:ln w="12700" cap="rnd" cmpd="sng" algn="ctr">
              <a:noFill/>
              <a:prstDash val="solid"/>
            </a:ln>
            <a:effectLst/>
          </p:spPr>
          <p:txBody>
            <a:bodyPr wrap="square" rtlCol="0">
              <a:spAutoFit/>
            </a:bodyPr>
            <a:lstStyle/>
            <a:p>
              <a:r>
                <a:rPr lang="fr-FR" sz="2400" b="1" dirty="0">
                  <a:solidFill>
                    <a:schemeClr val="bg1"/>
                  </a:solidFill>
                </a:rPr>
                <a:t>Conseillère Prévention des Risques Professionnels </a:t>
              </a:r>
            </a:p>
          </p:txBody>
        </p:sp>
        <p:sp>
          <p:nvSpPr>
            <p:cNvPr id="7" name="ZoneTexte 6">
              <a:extLst>
                <a:ext uri="{FF2B5EF4-FFF2-40B4-BE49-F238E27FC236}">
                  <a16:creationId xmlns:a16="http://schemas.microsoft.com/office/drawing/2014/main" id="{BC3E1DA7-A796-6F16-697F-828B96479A46}"/>
                </a:ext>
              </a:extLst>
            </p:cNvPr>
            <p:cNvSpPr txBox="1"/>
            <p:nvPr/>
          </p:nvSpPr>
          <p:spPr>
            <a:xfrm>
              <a:off x="503853" y="3718815"/>
              <a:ext cx="7333861" cy="523220"/>
            </a:xfrm>
            <a:prstGeom prst="rect">
              <a:avLst/>
            </a:prstGeom>
            <a:gradFill flip="none" rotWithShape="1">
              <a:gsLst>
                <a:gs pos="100000">
                  <a:srgbClr val="903163"/>
                </a:gs>
                <a:gs pos="58000">
                  <a:srgbClr val="903163">
                    <a:lumMod val="75000"/>
                  </a:srgbClr>
                </a:gs>
                <a:gs pos="0">
                  <a:srgbClr val="4D1434">
                    <a:lumMod val="60000"/>
                  </a:srgbClr>
                </a:gs>
              </a:gsLst>
              <a:path path="circle">
                <a:fillToRect l="50000" t="130000" r="50000" b="-30000"/>
              </a:path>
              <a:tileRect/>
            </a:gradFill>
            <a:ln w="12700" cap="rnd" cmpd="sng" algn="ctr">
              <a:noFill/>
              <a:prstDash val="solid"/>
            </a:ln>
            <a:effectLst/>
          </p:spPr>
          <p:txBody>
            <a:bodyPr wrap="square" rtlCol="0">
              <a:spAutoFit/>
            </a:bodyPr>
            <a:lstStyle/>
            <a:p>
              <a:r>
                <a:rPr lang="fr-FR" sz="2800" b="1" dirty="0">
                  <a:solidFill>
                    <a:schemeClr val="bg1"/>
                  </a:solidFill>
                </a:rPr>
                <a:t>01/12/2023</a:t>
              </a:r>
            </a:p>
          </p:txBody>
        </p:sp>
      </p:grpSp>
    </p:spTree>
    <p:extLst>
      <p:ext uri="{BB962C8B-B14F-4D97-AF65-F5344CB8AC3E}">
        <p14:creationId xmlns:p14="http://schemas.microsoft.com/office/powerpoint/2010/main" val="239407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5B13C35-702B-4BCE-824F-AAADB30905F6}"/>
              </a:ext>
            </a:extLst>
          </p:cNvPr>
          <p:cNvSpPr>
            <a:spLocks noGrp="1"/>
          </p:cNvSpPr>
          <p:nvPr>
            <p:ph idx="1"/>
          </p:nvPr>
        </p:nvSpPr>
        <p:spPr/>
        <p:txBody>
          <a:bodyPr rtlCol="0"/>
          <a:lstStyle/>
          <a:p>
            <a:pPr rtl="0"/>
            <a:r>
              <a:rPr lang="fr-FR" dirty="0"/>
              <a:t>Les TMS du technicien de laboratoire.</a:t>
            </a:r>
          </a:p>
          <a:p>
            <a:pPr rtl="0"/>
            <a:r>
              <a:rPr lang="fr-FR" dirty="0"/>
              <a:t>Exposition professionnelle.</a:t>
            </a:r>
          </a:p>
          <a:p>
            <a:pPr rtl="0"/>
            <a:r>
              <a:rPr lang="fr-FR" dirty="0"/>
              <a:t>La prévention des TMS</a:t>
            </a:r>
          </a:p>
          <a:p>
            <a:pPr rtl="0"/>
            <a:r>
              <a:rPr lang="fr-FR" dirty="0"/>
              <a:t>Présentation </a:t>
            </a:r>
            <a:r>
              <a:rPr lang="fr-FR" dirty="0" err="1"/>
              <a:t>Ergosanté</a:t>
            </a:r>
            <a:endParaRPr lang="fr-FR" dirty="0"/>
          </a:p>
          <a:p>
            <a:pPr rtl="0"/>
            <a:endParaRPr lang="fr-FR" dirty="0"/>
          </a:p>
          <a:p>
            <a:pPr rtl="0"/>
            <a:endParaRPr lang="fr-FR" dirty="0"/>
          </a:p>
          <a:p>
            <a:pPr rtl="0"/>
            <a:endParaRPr lang="fr-FR" dirty="0"/>
          </a:p>
        </p:txBody>
      </p:sp>
      <p:sp>
        <p:nvSpPr>
          <p:cNvPr id="2" name="Titre 1">
            <a:extLst>
              <a:ext uri="{FF2B5EF4-FFF2-40B4-BE49-F238E27FC236}">
                <a16:creationId xmlns:a16="http://schemas.microsoft.com/office/drawing/2014/main" id="{AC93C0E1-1796-41B4-AF64-2A823C4C83E8}"/>
              </a:ext>
            </a:extLst>
          </p:cNvPr>
          <p:cNvSpPr>
            <a:spLocks noGrp="1"/>
          </p:cNvSpPr>
          <p:nvPr>
            <p:ph type="title"/>
          </p:nvPr>
        </p:nvSpPr>
        <p:spPr/>
        <p:txBody>
          <a:bodyPr rtlCol="0"/>
          <a:lstStyle/>
          <a:p>
            <a:pPr rtl="0"/>
            <a:r>
              <a:rPr lang="fr-FR" dirty="0"/>
              <a:t>Sommaire</a:t>
            </a:r>
          </a:p>
        </p:txBody>
      </p:sp>
      <p:pic>
        <p:nvPicPr>
          <p:cNvPr id="5" name="Image 4">
            <a:extLst>
              <a:ext uri="{FF2B5EF4-FFF2-40B4-BE49-F238E27FC236}">
                <a16:creationId xmlns:a16="http://schemas.microsoft.com/office/drawing/2014/main" id="{5ECD85E0-FA5F-2B60-7768-C23CB22993A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581192" y="5696718"/>
            <a:ext cx="1683194" cy="765910"/>
          </a:xfrm>
          <a:prstGeom prst="rect">
            <a:avLst/>
          </a:prstGeom>
          <a:noFill/>
          <a:ln w="9525">
            <a:noFill/>
            <a:miter lim="800000"/>
            <a:headEnd/>
            <a:tailEnd/>
          </a:ln>
        </p:spPr>
      </p:pic>
    </p:spTree>
    <p:extLst>
      <p:ext uri="{BB962C8B-B14F-4D97-AF65-F5344CB8AC3E}">
        <p14:creationId xmlns:p14="http://schemas.microsoft.com/office/powerpoint/2010/main" val="109803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5C5BE8-6BA2-6E5A-3C8C-A62254C5040D}"/>
              </a:ext>
            </a:extLst>
          </p:cNvPr>
          <p:cNvSpPr>
            <a:spLocks noGrp="1"/>
          </p:cNvSpPr>
          <p:nvPr>
            <p:ph type="sldNum" sz="quarter" idx="12"/>
          </p:nvPr>
        </p:nvSpPr>
        <p:spPr/>
        <p:txBody>
          <a:bodyPr/>
          <a:lstStyle/>
          <a:p>
            <a:pPr rtl="0"/>
            <a:fld id="{C5C3056E-1632-4A65-A24F-3F10A1450A6E}" type="slidenum">
              <a:rPr lang="fr-FR" noProof="0" smtClean="0"/>
              <a:t>3</a:t>
            </a:fld>
            <a:endParaRPr lang="fr-FR" noProof="0"/>
          </a:p>
        </p:txBody>
      </p:sp>
      <p:sp>
        <p:nvSpPr>
          <p:cNvPr id="3" name="Titre 2">
            <a:extLst>
              <a:ext uri="{FF2B5EF4-FFF2-40B4-BE49-F238E27FC236}">
                <a16:creationId xmlns:a16="http://schemas.microsoft.com/office/drawing/2014/main" id="{594669FF-48CE-75E0-BBE6-006569648267}"/>
              </a:ext>
            </a:extLst>
          </p:cNvPr>
          <p:cNvSpPr>
            <a:spLocks noGrp="1"/>
          </p:cNvSpPr>
          <p:nvPr>
            <p:ph type="title"/>
          </p:nvPr>
        </p:nvSpPr>
        <p:spPr/>
        <p:txBody>
          <a:bodyPr/>
          <a:lstStyle/>
          <a:p>
            <a:r>
              <a:rPr lang="fr-FR" dirty="0"/>
              <a:t>Les TMS du technicien de laboratoire</a:t>
            </a:r>
          </a:p>
        </p:txBody>
      </p:sp>
      <p:sp>
        <p:nvSpPr>
          <p:cNvPr id="6" name="Rectangle 5"/>
          <p:cNvSpPr/>
          <p:nvPr/>
        </p:nvSpPr>
        <p:spPr>
          <a:xfrm>
            <a:off x="399735" y="2499488"/>
            <a:ext cx="6366099" cy="1200329"/>
          </a:xfrm>
          <a:prstGeom prst="rect">
            <a:avLst/>
          </a:prstGeom>
        </p:spPr>
        <p:txBody>
          <a:bodyPr wrap="square">
            <a:spAutoFit/>
          </a:bodyPr>
          <a:lstStyle/>
          <a:p>
            <a:r>
              <a:rPr lang="fr-FR" dirty="0">
                <a:solidFill>
                  <a:srgbClr val="000000"/>
                </a:solidFill>
                <a:latin typeface="Arial" panose="020B0604020202020204" pitchFamily="34" charset="0"/>
              </a:rPr>
              <a:t>Le Trouble Musculo squelettique est une affection des tissus </a:t>
            </a:r>
            <a:r>
              <a:rPr lang="fr-FR" dirty="0" err="1">
                <a:solidFill>
                  <a:srgbClr val="000000"/>
                </a:solidFill>
                <a:latin typeface="Arial" panose="020B0604020202020204" pitchFamily="34" charset="0"/>
              </a:rPr>
              <a:t>périarticulaires</a:t>
            </a:r>
            <a:r>
              <a:rPr lang="fr-FR" dirty="0">
                <a:solidFill>
                  <a:srgbClr val="000000"/>
                </a:solidFill>
                <a:latin typeface="Arial" panose="020B0604020202020204" pitchFamily="34" charset="0"/>
              </a:rPr>
              <a:t> qui se manifeste d’abord pas de la gêne, puis des douleurs pouvant devenir invalidantes et aller jusqu’au handicap.</a:t>
            </a:r>
            <a:endParaRPr lang="fr-FR" dirty="0"/>
          </a:p>
        </p:txBody>
      </p:sp>
      <p:sp>
        <p:nvSpPr>
          <p:cNvPr id="9" name="Rectangle 8"/>
          <p:cNvSpPr/>
          <p:nvPr/>
        </p:nvSpPr>
        <p:spPr>
          <a:xfrm>
            <a:off x="436311" y="4050465"/>
            <a:ext cx="6267948" cy="1200329"/>
          </a:xfrm>
          <a:prstGeom prst="rect">
            <a:avLst/>
          </a:prstGeom>
        </p:spPr>
        <p:txBody>
          <a:bodyPr wrap="square">
            <a:spAutoFit/>
          </a:bodyPr>
          <a:lstStyle/>
          <a:p>
            <a:r>
              <a:rPr lang="fr-FR" dirty="0">
                <a:solidFill>
                  <a:srgbClr val="000000"/>
                </a:solidFill>
                <a:latin typeface="Roboto"/>
              </a:rPr>
              <a:t>Une étude - de </a:t>
            </a:r>
            <a:r>
              <a:rPr lang="fr-FR" dirty="0" err="1">
                <a:solidFill>
                  <a:srgbClr val="000000"/>
                </a:solidFill>
                <a:latin typeface="Roboto"/>
              </a:rPr>
              <a:t>Bjöksen</a:t>
            </a:r>
            <a:r>
              <a:rPr lang="fr-FR" dirty="0">
                <a:solidFill>
                  <a:srgbClr val="000000"/>
                </a:solidFill>
                <a:latin typeface="Roboto"/>
              </a:rPr>
              <a:t> - a évalué la prévalence des pathologies des mains et des épaules chez les techniciens de laboratoire en corrélation avec la fréquence de pipetage et les facteurs psychosociaux.</a:t>
            </a:r>
          </a:p>
        </p:txBody>
      </p:sp>
      <p:grpSp>
        <p:nvGrpSpPr>
          <p:cNvPr id="19" name="Groupe 18"/>
          <p:cNvGrpSpPr/>
          <p:nvPr/>
        </p:nvGrpSpPr>
        <p:grpSpPr>
          <a:xfrm>
            <a:off x="7120880" y="1989431"/>
            <a:ext cx="4594004" cy="4868569"/>
            <a:chOff x="7123633" y="1994756"/>
            <a:chExt cx="4594004" cy="4868569"/>
          </a:xfrm>
        </p:grpSpPr>
        <p:grpSp>
          <p:nvGrpSpPr>
            <p:cNvPr id="18" name="Groupe 17"/>
            <p:cNvGrpSpPr/>
            <p:nvPr/>
          </p:nvGrpSpPr>
          <p:grpSpPr>
            <a:xfrm>
              <a:off x="7492357" y="2597669"/>
              <a:ext cx="3927613" cy="3531517"/>
              <a:chOff x="7143038" y="2772327"/>
              <a:chExt cx="3927613" cy="3531517"/>
            </a:xfrm>
          </p:grpSpPr>
          <p:pic>
            <p:nvPicPr>
              <p:cNvPr id="10" name="Image 9"/>
              <p:cNvPicPr>
                <a:picLocks noChangeAspect="1"/>
              </p:cNvPicPr>
              <p:nvPr/>
            </p:nvPicPr>
            <p:blipFill rotWithShape="1">
              <a:blip r:embed="rId2"/>
              <a:srcRect l="12313" t="9164" r="12406" b="8673"/>
              <a:stretch/>
            </p:blipFill>
            <p:spPr>
              <a:xfrm>
                <a:off x="8011570" y="2965108"/>
                <a:ext cx="3059081" cy="3338736"/>
              </a:xfrm>
              <a:prstGeom prst="rect">
                <a:avLst/>
              </a:prstGeom>
            </p:spPr>
          </p:pic>
          <p:sp>
            <p:nvSpPr>
              <p:cNvPr id="11" name="ZoneTexte 10"/>
              <p:cNvSpPr txBox="1"/>
              <p:nvPr/>
            </p:nvSpPr>
            <p:spPr>
              <a:xfrm>
                <a:off x="7338236" y="3172437"/>
                <a:ext cx="1202076" cy="800219"/>
              </a:xfrm>
              <a:prstGeom prst="rect">
                <a:avLst/>
              </a:prstGeom>
              <a:noFill/>
            </p:spPr>
            <p:txBody>
              <a:bodyPr wrap="square" rtlCol="0">
                <a:spAutoFit/>
              </a:bodyPr>
              <a:lstStyle/>
              <a:p>
                <a:pPr algn="ctr"/>
                <a:r>
                  <a:rPr lang="fr-FR" sz="2800" b="1" dirty="0">
                    <a:solidFill>
                      <a:schemeClr val="accent1"/>
                    </a:solidFill>
                  </a:rPr>
                  <a:t>44% </a:t>
                </a:r>
              </a:p>
              <a:p>
                <a:pPr algn="ctr"/>
                <a:r>
                  <a:rPr lang="fr-FR" dirty="0"/>
                  <a:t>cou</a:t>
                </a:r>
              </a:p>
            </p:txBody>
          </p:sp>
          <p:sp>
            <p:nvSpPr>
              <p:cNvPr id="12" name="ZoneTexte 11"/>
              <p:cNvSpPr txBox="1"/>
              <p:nvPr/>
            </p:nvSpPr>
            <p:spPr>
              <a:xfrm>
                <a:off x="7143038" y="3972656"/>
                <a:ext cx="1255804" cy="800219"/>
              </a:xfrm>
              <a:prstGeom prst="rect">
                <a:avLst/>
              </a:prstGeom>
              <a:noFill/>
            </p:spPr>
            <p:txBody>
              <a:bodyPr wrap="square" rtlCol="0">
                <a:spAutoFit/>
              </a:bodyPr>
              <a:lstStyle/>
              <a:p>
                <a:pPr algn="ctr"/>
                <a:r>
                  <a:rPr lang="fr-FR" sz="2800" b="1" dirty="0">
                    <a:solidFill>
                      <a:schemeClr val="accent1"/>
                    </a:solidFill>
                  </a:rPr>
                  <a:t>58% </a:t>
                </a:r>
                <a:r>
                  <a:rPr lang="fr-FR" dirty="0"/>
                  <a:t>épaules</a:t>
                </a:r>
              </a:p>
            </p:txBody>
          </p:sp>
          <p:sp>
            <p:nvSpPr>
              <p:cNvPr id="13" name="ZoneTexte 12"/>
              <p:cNvSpPr txBox="1"/>
              <p:nvPr/>
            </p:nvSpPr>
            <p:spPr>
              <a:xfrm>
                <a:off x="9006847" y="2772327"/>
                <a:ext cx="1594310" cy="800219"/>
              </a:xfrm>
              <a:prstGeom prst="rect">
                <a:avLst/>
              </a:prstGeom>
              <a:solidFill>
                <a:schemeClr val="bg1"/>
              </a:solidFill>
            </p:spPr>
            <p:txBody>
              <a:bodyPr wrap="square" rtlCol="0">
                <a:spAutoFit/>
              </a:bodyPr>
              <a:lstStyle/>
              <a:p>
                <a:pPr algn="ctr"/>
                <a:r>
                  <a:rPr lang="fr-FR" sz="2800" b="1" dirty="0">
                    <a:solidFill>
                      <a:schemeClr val="accent1"/>
                    </a:solidFill>
                  </a:rPr>
                  <a:t>44% </a:t>
                </a:r>
                <a:r>
                  <a:rPr lang="fr-FR" dirty="0"/>
                  <a:t> </a:t>
                </a:r>
              </a:p>
              <a:p>
                <a:pPr algn="ctr"/>
                <a:r>
                  <a:rPr lang="fr-FR" dirty="0"/>
                  <a:t>main / poignet</a:t>
                </a:r>
              </a:p>
            </p:txBody>
          </p:sp>
          <p:sp>
            <p:nvSpPr>
              <p:cNvPr id="14" name="ZoneTexte 13"/>
              <p:cNvSpPr txBox="1"/>
              <p:nvPr/>
            </p:nvSpPr>
            <p:spPr>
              <a:xfrm>
                <a:off x="9626138" y="4612106"/>
                <a:ext cx="784876" cy="800219"/>
              </a:xfrm>
              <a:prstGeom prst="rect">
                <a:avLst/>
              </a:prstGeom>
              <a:noFill/>
            </p:spPr>
            <p:txBody>
              <a:bodyPr wrap="square" rtlCol="0">
                <a:spAutoFit/>
              </a:bodyPr>
              <a:lstStyle/>
              <a:p>
                <a:pPr algn="ctr"/>
                <a:r>
                  <a:rPr lang="fr-FR" sz="2800" b="1" dirty="0">
                    <a:solidFill>
                      <a:schemeClr val="accent1"/>
                    </a:solidFill>
                  </a:rPr>
                  <a:t>18% </a:t>
                </a:r>
                <a:r>
                  <a:rPr lang="fr-FR" dirty="0"/>
                  <a:t>coude</a:t>
                </a:r>
              </a:p>
            </p:txBody>
          </p:sp>
        </p:grpSp>
        <p:sp>
          <p:nvSpPr>
            <p:cNvPr id="16" name="Rectangle 15"/>
            <p:cNvSpPr/>
            <p:nvPr/>
          </p:nvSpPr>
          <p:spPr>
            <a:xfrm>
              <a:off x="7123633" y="1994756"/>
              <a:ext cx="4594004" cy="707886"/>
            </a:xfrm>
            <a:prstGeom prst="rect">
              <a:avLst/>
            </a:prstGeom>
            <a:ln>
              <a:solidFill>
                <a:schemeClr val="accent1"/>
              </a:solidFill>
            </a:ln>
          </p:spPr>
          <p:txBody>
            <a:bodyPr wrap="square">
              <a:spAutoFit/>
            </a:bodyPr>
            <a:lstStyle/>
            <a:p>
              <a:pPr algn="ctr"/>
              <a:r>
                <a:rPr lang="fr-FR" sz="2000" b="1" dirty="0">
                  <a:solidFill>
                    <a:schemeClr val="accent1"/>
                  </a:solidFill>
                </a:rPr>
                <a:t>Parties du corps les plus touchées chez les techniciens de laboratoire</a:t>
              </a:r>
            </a:p>
          </p:txBody>
        </p:sp>
        <p:sp>
          <p:nvSpPr>
            <p:cNvPr id="17" name="Rectangle 16"/>
            <p:cNvSpPr/>
            <p:nvPr/>
          </p:nvSpPr>
          <p:spPr>
            <a:xfrm>
              <a:off x="7123633" y="6216994"/>
              <a:ext cx="4594004" cy="646331"/>
            </a:xfrm>
            <a:prstGeom prst="rect">
              <a:avLst/>
            </a:prstGeom>
          </p:spPr>
          <p:txBody>
            <a:bodyPr wrap="square">
              <a:spAutoFit/>
            </a:bodyPr>
            <a:lstStyle/>
            <a:p>
              <a:pPr algn="ctr"/>
              <a:r>
                <a:rPr lang="fr-FR" i="1" dirty="0">
                  <a:solidFill>
                    <a:schemeClr val="accent1"/>
                  </a:solidFill>
                </a:rPr>
                <a:t>6 904 heures: temps moyen de pipetage durant toute une carrière de technicien.</a:t>
              </a:r>
            </a:p>
          </p:txBody>
        </p:sp>
      </p:grpSp>
    </p:spTree>
    <p:extLst>
      <p:ext uri="{BB962C8B-B14F-4D97-AF65-F5344CB8AC3E}">
        <p14:creationId xmlns:p14="http://schemas.microsoft.com/office/powerpoint/2010/main" val="239251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594C4F-F9F1-822A-DFD8-473E763DC066}"/>
              </a:ext>
            </a:extLst>
          </p:cNvPr>
          <p:cNvSpPr>
            <a:spLocks noGrp="1"/>
          </p:cNvSpPr>
          <p:nvPr>
            <p:ph type="title"/>
          </p:nvPr>
        </p:nvSpPr>
        <p:spPr/>
        <p:txBody>
          <a:bodyPr/>
          <a:lstStyle/>
          <a:p>
            <a:r>
              <a:rPr lang="fr-FR" dirty="0"/>
              <a:t>Exposition professionnelle</a:t>
            </a:r>
          </a:p>
        </p:txBody>
      </p:sp>
      <p:sp>
        <p:nvSpPr>
          <p:cNvPr id="3" name="Espace réservé du contenu 2">
            <a:extLst>
              <a:ext uri="{FF2B5EF4-FFF2-40B4-BE49-F238E27FC236}">
                <a16:creationId xmlns:a16="http://schemas.microsoft.com/office/drawing/2014/main" id="{7149176E-EC96-C37E-83B3-0C3ECD76016E}"/>
              </a:ext>
            </a:extLst>
          </p:cNvPr>
          <p:cNvSpPr>
            <a:spLocks noGrp="1"/>
          </p:cNvSpPr>
          <p:nvPr>
            <p:ph sz="half" idx="1"/>
          </p:nvPr>
        </p:nvSpPr>
        <p:spPr>
          <a:xfrm>
            <a:off x="402546" y="2973169"/>
            <a:ext cx="3723679" cy="2833271"/>
          </a:xfrm>
          <a:ln>
            <a:solidFill>
              <a:schemeClr val="accent1"/>
            </a:solidFill>
          </a:ln>
        </p:spPr>
        <p:txBody>
          <a:bodyPr/>
          <a:lstStyle/>
          <a:p>
            <a:r>
              <a:rPr lang="fr-FR" dirty="0"/>
              <a:t>LES GESTES REPETITIFS</a:t>
            </a:r>
          </a:p>
          <a:p>
            <a:pPr marL="0" indent="0" algn="ctr">
              <a:buNone/>
            </a:pPr>
            <a:r>
              <a:rPr lang="fr-FR" dirty="0"/>
              <a:t>Activité de pipetage</a:t>
            </a:r>
          </a:p>
        </p:txBody>
      </p:sp>
      <p:pic>
        <p:nvPicPr>
          <p:cNvPr id="7" name="Image 6">
            <a:extLst>
              <a:ext uri="{FF2B5EF4-FFF2-40B4-BE49-F238E27FC236}">
                <a16:creationId xmlns:a16="http://schemas.microsoft.com/office/drawing/2014/main" id="{7AAE47BC-6AE9-2C97-114A-D8DF52DEB33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81192" y="5951811"/>
            <a:ext cx="1683194" cy="765910"/>
          </a:xfrm>
          <a:prstGeom prst="rect">
            <a:avLst/>
          </a:prstGeom>
          <a:noFill/>
          <a:ln w="9525">
            <a:noFill/>
            <a:miter lim="800000"/>
            <a:headEnd/>
            <a:tailEnd/>
          </a:ln>
        </p:spPr>
      </p:pic>
      <p:sp>
        <p:nvSpPr>
          <p:cNvPr id="8" name="Espace réservé du numéro de diapositive 7">
            <a:extLst>
              <a:ext uri="{FF2B5EF4-FFF2-40B4-BE49-F238E27FC236}">
                <a16:creationId xmlns:a16="http://schemas.microsoft.com/office/drawing/2014/main" id="{5E522B91-47E9-66F4-F7EB-7A1B2C5F2B05}"/>
              </a:ext>
            </a:extLst>
          </p:cNvPr>
          <p:cNvSpPr>
            <a:spLocks noGrp="1"/>
          </p:cNvSpPr>
          <p:nvPr>
            <p:ph type="sldNum" sz="quarter" idx="12"/>
          </p:nvPr>
        </p:nvSpPr>
        <p:spPr/>
        <p:txBody>
          <a:bodyPr/>
          <a:lstStyle/>
          <a:p>
            <a:pPr rtl="0"/>
            <a:fld id="{C5C3056E-1632-4A65-A24F-3F10A1450A6E}" type="slidenum">
              <a:rPr lang="fr-FR" noProof="0" smtClean="0"/>
              <a:t>4</a:t>
            </a:fld>
            <a:endParaRPr lang="fr-FR" noProof="0"/>
          </a:p>
        </p:txBody>
      </p:sp>
      <p:sp>
        <p:nvSpPr>
          <p:cNvPr id="9" name="Espace réservé du contenu 2">
            <a:extLst>
              <a:ext uri="{FF2B5EF4-FFF2-40B4-BE49-F238E27FC236}">
                <a16:creationId xmlns:a16="http://schemas.microsoft.com/office/drawing/2014/main" id="{7149176E-EC96-C37E-83B3-0C3ECD76016E}"/>
              </a:ext>
            </a:extLst>
          </p:cNvPr>
          <p:cNvSpPr>
            <a:spLocks noGrp="1"/>
          </p:cNvSpPr>
          <p:nvPr>
            <p:ph sz="half" idx="1"/>
          </p:nvPr>
        </p:nvSpPr>
        <p:spPr>
          <a:xfrm>
            <a:off x="4301753" y="2973169"/>
            <a:ext cx="3723679" cy="2833272"/>
          </a:xfrm>
          <a:ln>
            <a:solidFill>
              <a:schemeClr val="accent1"/>
            </a:solidFill>
          </a:ln>
        </p:spPr>
        <p:txBody>
          <a:bodyPr/>
          <a:lstStyle/>
          <a:p>
            <a:r>
              <a:rPr lang="fr-FR" dirty="0"/>
              <a:t>LES POSTURES FATIGANTES</a:t>
            </a:r>
          </a:p>
          <a:p>
            <a:pPr marL="0" indent="0" algn="ctr">
              <a:buNone/>
            </a:pPr>
            <a:r>
              <a:rPr lang="fr-FR" dirty="0"/>
              <a:t>Travail sous PSM, lecture microscope, travail sur écran.</a:t>
            </a:r>
          </a:p>
        </p:txBody>
      </p:sp>
      <p:sp>
        <p:nvSpPr>
          <p:cNvPr id="10" name="Espace réservé du contenu 2">
            <a:extLst>
              <a:ext uri="{FF2B5EF4-FFF2-40B4-BE49-F238E27FC236}">
                <a16:creationId xmlns:a16="http://schemas.microsoft.com/office/drawing/2014/main" id="{7149176E-EC96-C37E-83B3-0C3ECD76016E}"/>
              </a:ext>
            </a:extLst>
          </p:cNvPr>
          <p:cNvSpPr>
            <a:spLocks noGrp="1"/>
          </p:cNvSpPr>
          <p:nvPr>
            <p:ph sz="half" idx="1"/>
          </p:nvPr>
        </p:nvSpPr>
        <p:spPr>
          <a:xfrm>
            <a:off x="8200960" y="2973169"/>
            <a:ext cx="3723679" cy="2833271"/>
          </a:xfrm>
          <a:ln>
            <a:solidFill>
              <a:schemeClr val="accent1"/>
            </a:solidFill>
          </a:ln>
        </p:spPr>
        <p:txBody>
          <a:bodyPr/>
          <a:lstStyle/>
          <a:p>
            <a:r>
              <a:rPr lang="fr-FR" dirty="0"/>
              <a:t>LES MANUTENTIONS DE CHARGES INERTES</a:t>
            </a:r>
          </a:p>
          <a:p>
            <a:pPr marL="0" indent="0" algn="ctr">
              <a:buNone/>
            </a:pPr>
            <a:r>
              <a:rPr lang="fr-FR" dirty="0"/>
              <a:t>Chargement des automates, évacuation des déchets</a:t>
            </a:r>
          </a:p>
        </p:txBody>
      </p:sp>
      <p:sp>
        <p:nvSpPr>
          <p:cNvPr id="11" name="Espace réservé du contenu 2">
            <a:extLst>
              <a:ext uri="{FF2B5EF4-FFF2-40B4-BE49-F238E27FC236}">
                <a16:creationId xmlns:a16="http://schemas.microsoft.com/office/drawing/2014/main" id="{7149176E-EC96-C37E-83B3-0C3ECD76016E}"/>
              </a:ext>
            </a:extLst>
          </p:cNvPr>
          <p:cNvSpPr>
            <a:spLocks noGrp="1"/>
          </p:cNvSpPr>
          <p:nvPr>
            <p:ph sz="half" idx="1"/>
          </p:nvPr>
        </p:nvSpPr>
        <p:spPr>
          <a:xfrm>
            <a:off x="2393879" y="6012123"/>
            <a:ext cx="9530760" cy="409226"/>
          </a:xfrm>
          <a:ln>
            <a:noFill/>
          </a:ln>
        </p:spPr>
        <p:txBody>
          <a:bodyPr/>
          <a:lstStyle/>
          <a:p>
            <a:pPr marL="0" indent="0" algn="ctr">
              <a:buNone/>
            </a:pPr>
            <a:r>
              <a:rPr lang="fr-FR" dirty="0"/>
              <a:t>Il est vérifié aujourd’hui que les RPS sont un facteur de TMS.</a:t>
            </a:r>
          </a:p>
        </p:txBody>
      </p:sp>
      <p:sp>
        <p:nvSpPr>
          <p:cNvPr id="13" name="Espace réservé du contenu 2">
            <a:extLst>
              <a:ext uri="{FF2B5EF4-FFF2-40B4-BE49-F238E27FC236}">
                <a16:creationId xmlns:a16="http://schemas.microsoft.com/office/drawing/2014/main" id="{7149176E-EC96-C37E-83B3-0C3ECD76016E}"/>
              </a:ext>
            </a:extLst>
          </p:cNvPr>
          <p:cNvSpPr txBox="1">
            <a:spLocks/>
          </p:cNvSpPr>
          <p:nvPr/>
        </p:nvSpPr>
        <p:spPr>
          <a:xfrm>
            <a:off x="402547" y="2073213"/>
            <a:ext cx="11329206" cy="409226"/>
          </a:xfrm>
          <a:prstGeom prst="rect">
            <a:avLst/>
          </a:prstGeom>
          <a:ln>
            <a:noFill/>
          </a:ln>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fr-FR" dirty="0"/>
              <a:t>Identifier, évaluer et prévenir les risques avec l’aide de votre service de santé au travail, les conseillers prévention interne et externe (CRAM, inspection du travail), les représentants du personnel ou encore un ergonome.</a:t>
            </a:r>
          </a:p>
        </p:txBody>
      </p:sp>
    </p:spTree>
    <p:extLst>
      <p:ext uri="{BB962C8B-B14F-4D97-AF65-F5344CB8AC3E}">
        <p14:creationId xmlns:p14="http://schemas.microsoft.com/office/powerpoint/2010/main" val="241346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FBDCF-A6A2-E9BE-5A70-66A887F6296C}"/>
              </a:ext>
            </a:extLst>
          </p:cNvPr>
          <p:cNvSpPr>
            <a:spLocks noGrp="1"/>
          </p:cNvSpPr>
          <p:nvPr>
            <p:ph type="title"/>
          </p:nvPr>
        </p:nvSpPr>
        <p:spPr/>
        <p:txBody>
          <a:bodyPr/>
          <a:lstStyle/>
          <a:p>
            <a:r>
              <a:rPr lang="fr-FR" dirty="0"/>
              <a:t>La prévention des </a:t>
            </a:r>
            <a:r>
              <a:rPr lang="fr-FR" dirty="0" err="1"/>
              <a:t>tms</a:t>
            </a:r>
            <a:endParaRPr lang="fr-FR" dirty="0"/>
          </a:p>
        </p:txBody>
      </p:sp>
      <p:sp>
        <p:nvSpPr>
          <p:cNvPr id="4" name="Espace réservé du numéro de diapositive 3">
            <a:extLst>
              <a:ext uri="{FF2B5EF4-FFF2-40B4-BE49-F238E27FC236}">
                <a16:creationId xmlns:a16="http://schemas.microsoft.com/office/drawing/2014/main" id="{904D3B64-5AEA-8775-5AC1-80B73CE04944}"/>
              </a:ext>
            </a:extLst>
          </p:cNvPr>
          <p:cNvSpPr>
            <a:spLocks noGrp="1"/>
          </p:cNvSpPr>
          <p:nvPr>
            <p:ph type="sldNum" sz="quarter" idx="12"/>
          </p:nvPr>
        </p:nvSpPr>
        <p:spPr/>
        <p:txBody>
          <a:bodyPr/>
          <a:lstStyle/>
          <a:p>
            <a:pPr rtl="0"/>
            <a:fld id="{C5C3056E-1632-4A65-A24F-3F10A1450A6E}" type="slidenum">
              <a:rPr lang="fr-FR" noProof="0" smtClean="0"/>
              <a:t>5</a:t>
            </a:fld>
            <a:endParaRPr lang="fr-FR" noProof="0"/>
          </a:p>
        </p:txBody>
      </p:sp>
      <p:sp>
        <p:nvSpPr>
          <p:cNvPr id="5" name="Espace réservé du contenu 2">
            <a:extLst>
              <a:ext uri="{FF2B5EF4-FFF2-40B4-BE49-F238E27FC236}">
                <a16:creationId xmlns:a16="http://schemas.microsoft.com/office/drawing/2014/main" id="{7149176E-EC96-C37E-83B3-0C3ECD76016E}"/>
              </a:ext>
            </a:extLst>
          </p:cNvPr>
          <p:cNvSpPr txBox="1">
            <a:spLocks/>
          </p:cNvSpPr>
          <p:nvPr/>
        </p:nvSpPr>
        <p:spPr>
          <a:xfrm>
            <a:off x="441256" y="2110097"/>
            <a:ext cx="2700000" cy="2388751"/>
          </a:xfrm>
          <a:prstGeom prst="rect">
            <a:avLst/>
          </a:prstGeom>
          <a:ln>
            <a:solidFill>
              <a:schemeClr val="accent1"/>
            </a:solidFill>
          </a:ln>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LE CHOIX DES EQUIPEMENTS</a:t>
            </a:r>
          </a:p>
          <a:p>
            <a:pPr lvl="1">
              <a:spcAft>
                <a:spcPts val="0"/>
              </a:spcAft>
            </a:pPr>
            <a:r>
              <a:rPr lang="fr-FR" sz="1400" dirty="0"/>
              <a:t>Pipette automatique.</a:t>
            </a:r>
          </a:p>
          <a:p>
            <a:pPr lvl="1">
              <a:spcAft>
                <a:spcPts val="0"/>
              </a:spcAft>
            </a:pPr>
            <a:r>
              <a:rPr lang="fr-FR" sz="1400" dirty="0"/>
              <a:t>Chaise ergonomique.</a:t>
            </a:r>
          </a:p>
          <a:p>
            <a:pPr lvl="1">
              <a:spcAft>
                <a:spcPts val="0"/>
              </a:spcAft>
            </a:pPr>
            <a:r>
              <a:rPr lang="fr-FR" sz="1400" dirty="0"/>
              <a:t>Repose pied.</a:t>
            </a:r>
          </a:p>
          <a:p>
            <a:pPr lvl="1">
              <a:spcAft>
                <a:spcPts val="0"/>
              </a:spcAft>
            </a:pPr>
            <a:r>
              <a:rPr lang="fr-FR" sz="1400" dirty="0"/>
              <a:t>Tablette repose bras</a:t>
            </a:r>
          </a:p>
          <a:p>
            <a:pPr lvl="1">
              <a:spcAft>
                <a:spcPts val="0"/>
              </a:spcAft>
            </a:pPr>
            <a:r>
              <a:rPr lang="fr-FR" sz="1400" dirty="0"/>
              <a:t>Bras écran</a:t>
            </a:r>
          </a:p>
          <a:p>
            <a:pPr lvl="1">
              <a:spcAft>
                <a:spcPts val="0"/>
              </a:spcAft>
            </a:pPr>
            <a:r>
              <a:rPr lang="fr-FR" sz="1400" dirty="0"/>
              <a:t>Chariot de levage</a:t>
            </a:r>
          </a:p>
          <a:p>
            <a:pPr lvl="1"/>
            <a:endParaRPr lang="fr-FR" dirty="0"/>
          </a:p>
        </p:txBody>
      </p:sp>
      <p:sp>
        <p:nvSpPr>
          <p:cNvPr id="6" name="Espace réservé du contenu 2">
            <a:extLst>
              <a:ext uri="{FF2B5EF4-FFF2-40B4-BE49-F238E27FC236}">
                <a16:creationId xmlns:a16="http://schemas.microsoft.com/office/drawing/2014/main" id="{7149176E-EC96-C37E-83B3-0C3ECD76016E}"/>
              </a:ext>
            </a:extLst>
          </p:cNvPr>
          <p:cNvSpPr txBox="1">
            <a:spLocks/>
          </p:cNvSpPr>
          <p:nvPr/>
        </p:nvSpPr>
        <p:spPr>
          <a:xfrm>
            <a:off x="3238666" y="2110097"/>
            <a:ext cx="2700000" cy="2388751"/>
          </a:xfrm>
          <a:prstGeom prst="rect">
            <a:avLst/>
          </a:prstGeom>
          <a:ln>
            <a:solidFill>
              <a:schemeClr val="accent1"/>
            </a:solidFill>
          </a:ln>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LES AMENAGEMENTS DE POSTE DE TRAVAIL</a:t>
            </a:r>
          </a:p>
          <a:p>
            <a:pPr lvl="1">
              <a:spcAft>
                <a:spcPts val="0"/>
              </a:spcAft>
            </a:pPr>
            <a:r>
              <a:rPr lang="fr-FR" sz="1400" dirty="0"/>
              <a:t>Hauteur des plans de travail.</a:t>
            </a:r>
          </a:p>
          <a:p>
            <a:pPr lvl="1">
              <a:spcAft>
                <a:spcPts val="0"/>
              </a:spcAft>
            </a:pPr>
            <a:r>
              <a:rPr lang="fr-FR" sz="1400" dirty="0"/>
              <a:t>Positionnement des équipements.</a:t>
            </a:r>
          </a:p>
          <a:p>
            <a:pPr lvl="1"/>
            <a:endParaRPr lang="fr-FR" dirty="0"/>
          </a:p>
          <a:p>
            <a:pPr lvl="1"/>
            <a:endParaRPr lang="fr-FR" dirty="0"/>
          </a:p>
        </p:txBody>
      </p:sp>
      <p:sp>
        <p:nvSpPr>
          <p:cNvPr id="7" name="Espace réservé du contenu 2">
            <a:extLst>
              <a:ext uri="{FF2B5EF4-FFF2-40B4-BE49-F238E27FC236}">
                <a16:creationId xmlns:a16="http://schemas.microsoft.com/office/drawing/2014/main" id="{7149176E-EC96-C37E-83B3-0C3ECD76016E}"/>
              </a:ext>
            </a:extLst>
          </p:cNvPr>
          <p:cNvSpPr txBox="1">
            <a:spLocks/>
          </p:cNvSpPr>
          <p:nvPr/>
        </p:nvSpPr>
        <p:spPr>
          <a:xfrm>
            <a:off x="6036076" y="2110097"/>
            <a:ext cx="2700000" cy="2388751"/>
          </a:xfrm>
          <a:prstGeom prst="rect">
            <a:avLst/>
          </a:prstGeom>
          <a:ln>
            <a:solidFill>
              <a:schemeClr val="accent1"/>
            </a:solidFill>
          </a:ln>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LES FORMATIONS / SENSIBILISATIONS</a:t>
            </a:r>
          </a:p>
          <a:p>
            <a:pPr lvl="1">
              <a:spcAft>
                <a:spcPts val="0"/>
              </a:spcAft>
            </a:pPr>
            <a:r>
              <a:rPr lang="fr-FR" sz="1400" dirty="0"/>
              <a:t>Gestes et postures.</a:t>
            </a:r>
          </a:p>
          <a:p>
            <a:pPr lvl="1">
              <a:spcAft>
                <a:spcPts val="0"/>
              </a:spcAft>
            </a:pPr>
            <a:r>
              <a:rPr lang="fr-FR" sz="1400" dirty="0"/>
              <a:t>Ergonomie du poste de travail.</a:t>
            </a:r>
          </a:p>
          <a:p>
            <a:pPr lvl="1">
              <a:spcAft>
                <a:spcPts val="0"/>
              </a:spcAft>
            </a:pPr>
            <a:r>
              <a:rPr lang="fr-FR" sz="1400" dirty="0"/>
              <a:t>Prévention et gestion du stress.</a:t>
            </a:r>
          </a:p>
          <a:p>
            <a:pPr lvl="1">
              <a:spcAft>
                <a:spcPts val="0"/>
              </a:spcAft>
            </a:pPr>
            <a:r>
              <a:rPr lang="fr-FR" sz="1400" dirty="0"/>
              <a:t>Principe de manutention et manipulation.</a:t>
            </a:r>
          </a:p>
        </p:txBody>
      </p:sp>
      <p:sp>
        <p:nvSpPr>
          <p:cNvPr id="8" name="Espace réservé du contenu 2">
            <a:extLst>
              <a:ext uri="{FF2B5EF4-FFF2-40B4-BE49-F238E27FC236}">
                <a16:creationId xmlns:a16="http://schemas.microsoft.com/office/drawing/2014/main" id="{7149176E-EC96-C37E-83B3-0C3ECD76016E}"/>
              </a:ext>
            </a:extLst>
          </p:cNvPr>
          <p:cNvSpPr txBox="1">
            <a:spLocks/>
          </p:cNvSpPr>
          <p:nvPr/>
        </p:nvSpPr>
        <p:spPr>
          <a:xfrm>
            <a:off x="8833486" y="2110097"/>
            <a:ext cx="2700000" cy="2388751"/>
          </a:xfrm>
          <a:prstGeom prst="rect">
            <a:avLst/>
          </a:prstGeom>
          <a:ln>
            <a:solidFill>
              <a:schemeClr val="accent1"/>
            </a:solidFill>
          </a:ln>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dirty="0"/>
              <a:t>NOUVELLES APPROCHES</a:t>
            </a:r>
          </a:p>
          <a:p>
            <a:pPr lvl="1">
              <a:spcAft>
                <a:spcPts val="0"/>
              </a:spcAft>
            </a:pPr>
            <a:r>
              <a:rPr lang="fr-FR" sz="1400" dirty="0"/>
              <a:t>Eveil musculaire (échauffement /étirement)</a:t>
            </a:r>
          </a:p>
          <a:p>
            <a:pPr lvl="1">
              <a:spcAft>
                <a:spcPts val="0"/>
              </a:spcAft>
            </a:pPr>
            <a:r>
              <a:rPr lang="fr-FR" sz="1400" dirty="0"/>
              <a:t>Les Exosquelettes qui aident au maintien des postures.</a:t>
            </a:r>
          </a:p>
        </p:txBody>
      </p:sp>
      <p:pic>
        <p:nvPicPr>
          <p:cNvPr id="3" name="Image 2"/>
          <p:cNvPicPr>
            <a:picLocks noChangeAspect="1"/>
          </p:cNvPicPr>
          <p:nvPr/>
        </p:nvPicPr>
        <p:blipFill rotWithShape="1">
          <a:blip r:embed="rId2"/>
          <a:srcRect l="11316" t="17276" r="8244" b="17276"/>
          <a:stretch/>
        </p:blipFill>
        <p:spPr>
          <a:xfrm>
            <a:off x="2308860" y="4853356"/>
            <a:ext cx="2147805" cy="1745091"/>
          </a:xfrm>
          <a:prstGeom prst="rect">
            <a:avLst/>
          </a:prstGeom>
        </p:spPr>
      </p:pic>
      <p:pic>
        <p:nvPicPr>
          <p:cNvPr id="10" name="Image 9"/>
          <p:cNvPicPr>
            <a:picLocks noChangeAspect="1"/>
          </p:cNvPicPr>
          <p:nvPr/>
        </p:nvPicPr>
        <p:blipFill rotWithShape="1">
          <a:blip r:embed="rId3"/>
          <a:srcRect l="21713" t="17808" r="21780"/>
          <a:stretch/>
        </p:blipFill>
        <p:spPr>
          <a:xfrm>
            <a:off x="4584295" y="4562632"/>
            <a:ext cx="1372999" cy="2098252"/>
          </a:xfrm>
          <a:prstGeom prst="rect">
            <a:avLst/>
          </a:prstGeom>
        </p:spPr>
      </p:pic>
      <p:pic>
        <p:nvPicPr>
          <p:cNvPr id="11" name="Image 10"/>
          <p:cNvPicPr>
            <a:picLocks noChangeAspect="1"/>
          </p:cNvPicPr>
          <p:nvPr/>
        </p:nvPicPr>
        <p:blipFill rotWithShape="1">
          <a:blip r:embed="rId4"/>
          <a:srcRect l="21511" t="8403" r="20970" b="7141"/>
          <a:stretch/>
        </p:blipFill>
        <p:spPr>
          <a:xfrm>
            <a:off x="6095163" y="4640448"/>
            <a:ext cx="1357033" cy="1992545"/>
          </a:xfrm>
          <a:prstGeom prst="rect">
            <a:avLst/>
          </a:prstGeom>
        </p:spPr>
      </p:pic>
      <p:pic>
        <p:nvPicPr>
          <p:cNvPr id="12" name="Image 11"/>
          <p:cNvPicPr>
            <a:picLocks noChangeAspect="1"/>
          </p:cNvPicPr>
          <p:nvPr/>
        </p:nvPicPr>
        <p:blipFill rotWithShape="1">
          <a:blip r:embed="rId5"/>
          <a:srcRect l="12802" t="9981" r="16717" b="13578"/>
          <a:stretch/>
        </p:blipFill>
        <p:spPr>
          <a:xfrm>
            <a:off x="7590065" y="4612559"/>
            <a:ext cx="2038697" cy="1991830"/>
          </a:xfrm>
          <a:prstGeom prst="rect">
            <a:avLst/>
          </a:prstGeom>
        </p:spPr>
      </p:pic>
      <p:pic>
        <p:nvPicPr>
          <p:cNvPr id="13" name="Image 12"/>
          <p:cNvPicPr>
            <a:picLocks noChangeAspect="1"/>
          </p:cNvPicPr>
          <p:nvPr/>
        </p:nvPicPr>
        <p:blipFill>
          <a:blip r:embed="rId6"/>
          <a:stretch>
            <a:fillRect/>
          </a:stretch>
        </p:blipFill>
        <p:spPr>
          <a:xfrm>
            <a:off x="441256" y="4612559"/>
            <a:ext cx="1739974" cy="2048325"/>
          </a:xfrm>
          <a:prstGeom prst="rect">
            <a:avLst/>
          </a:prstGeom>
        </p:spPr>
      </p:pic>
      <p:pic>
        <p:nvPicPr>
          <p:cNvPr id="14" name="Image 13"/>
          <p:cNvPicPr>
            <a:picLocks noChangeAspect="1"/>
          </p:cNvPicPr>
          <p:nvPr/>
        </p:nvPicPr>
        <p:blipFill>
          <a:blip r:embed="rId7"/>
          <a:stretch>
            <a:fillRect/>
          </a:stretch>
        </p:blipFill>
        <p:spPr>
          <a:xfrm>
            <a:off x="9766631" y="4709058"/>
            <a:ext cx="1943481" cy="2033685"/>
          </a:xfrm>
          <a:prstGeom prst="rect">
            <a:avLst/>
          </a:prstGeom>
        </p:spPr>
      </p:pic>
    </p:spTree>
    <p:extLst>
      <p:ext uri="{BB962C8B-B14F-4D97-AF65-F5344CB8AC3E}">
        <p14:creationId xmlns:p14="http://schemas.microsoft.com/office/powerpoint/2010/main" val="287743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DFC2B14-6783-D36A-3F93-1A527AED1E0A}"/>
              </a:ext>
            </a:extLst>
          </p:cNvPr>
          <p:cNvSpPr>
            <a:spLocks noGrp="1"/>
          </p:cNvSpPr>
          <p:nvPr>
            <p:ph type="sldNum" sz="quarter" idx="12"/>
          </p:nvPr>
        </p:nvSpPr>
        <p:spPr/>
        <p:txBody>
          <a:bodyPr/>
          <a:lstStyle/>
          <a:p>
            <a:pPr rtl="0"/>
            <a:fld id="{C5C3056E-1632-4A65-A24F-3F10A1450A6E}" type="slidenum">
              <a:rPr lang="fr-FR" noProof="0" smtClean="0"/>
              <a:t>6</a:t>
            </a:fld>
            <a:endParaRPr lang="fr-FR" noProof="0"/>
          </a:p>
        </p:txBody>
      </p:sp>
      <p:sp>
        <p:nvSpPr>
          <p:cNvPr id="3" name="Titre 2">
            <a:extLst>
              <a:ext uri="{FF2B5EF4-FFF2-40B4-BE49-F238E27FC236}">
                <a16:creationId xmlns:a16="http://schemas.microsoft.com/office/drawing/2014/main" id="{C0AC75D2-664D-60B5-AF4D-64F6D6565EF1}"/>
              </a:ext>
            </a:extLst>
          </p:cNvPr>
          <p:cNvSpPr>
            <a:spLocks noGrp="1"/>
          </p:cNvSpPr>
          <p:nvPr>
            <p:ph type="title"/>
          </p:nvPr>
        </p:nvSpPr>
        <p:spPr/>
        <p:txBody>
          <a:bodyPr/>
          <a:lstStyle/>
          <a:p>
            <a:r>
              <a:rPr lang="fr-FR" dirty="0"/>
              <a:t>Présentation </a:t>
            </a:r>
            <a:r>
              <a:rPr lang="fr-FR" dirty="0" err="1"/>
              <a:t>ergosante</a:t>
            </a:r>
            <a:endParaRPr lang="fr-FR" dirty="0"/>
          </a:p>
        </p:txBody>
      </p:sp>
      <p:pic>
        <p:nvPicPr>
          <p:cNvPr id="14" name="Image 13"/>
          <p:cNvPicPr>
            <a:picLocks noChangeAspect="1"/>
          </p:cNvPicPr>
          <p:nvPr/>
        </p:nvPicPr>
        <p:blipFill>
          <a:blip r:embed="rId2"/>
          <a:stretch>
            <a:fillRect/>
          </a:stretch>
        </p:blipFill>
        <p:spPr>
          <a:xfrm>
            <a:off x="480001" y="2136060"/>
            <a:ext cx="5616000" cy="708354"/>
          </a:xfrm>
          <a:prstGeom prst="rect">
            <a:avLst/>
          </a:prstGeom>
        </p:spPr>
      </p:pic>
      <p:pic>
        <p:nvPicPr>
          <p:cNvPr id="15" name="Image 14"/>
          <p:cNvPicPr>
            <a:picLocks noChangeAspect="1"/>
          </p:cNvPicPr>
          <p:nvPr/>
        </p:nvPicPr>
        <p:blipFill rotWithShape="1">
          <a:blip r:embed="rId3"/>
          <a:srcRect l="1502" r="1465"/>
          <a:stretch/>
        </p:blipFill>
        <p:spPr>
          <a:xfrm>
            <a:off x="480001" y="3003372"/>
            <a:ext cx="5619141" cy="1898355"/>
          </a:xfrm>
          <a:prstGeom prst="rect">
            <a:avLst/>
          </a:prstGeom>
        </p:spPr>
      </p:pic>
      <p:sp>
        <p:nvSpPr>
          <p:cNvPr id="16" name="Rectangle 15"/>
          <p:cNvSpPr/>
          <p:nvPr/>
        </p:nvSpPr>
        <p:spPr>
          <a:xfrm>
            <a:off x="480001" y="4994698"/>
            <a:ext cx="5616000" cy="1077218"/>
          </a:xfrm>
          <a:prstGeom prst="rect">
            <a:avLst/>
          </a:prstGeom>
        </p:spPr>
        <p:txBody>
          <a:bodyPr wrap="square">
            <a:spAutoFit/>
          </a:bodyPr>
          <a:lstStyle/>
          <a:p>
            <a:pPr algn="ctr"/>
            <a:r>
              <a:rPr lang="fr-FR" sz="1600" dirty="0"/>
              <a:t>Le HAPO FRONT peut être utilisé dans des situations où il y a des mouvements répétitifs des bras, comme le maintien prolongé des bras devant soi ou la nécessité de tenir les bras en avant.</a:t>
            </a:r>
          </a:p>
        </p:txBody>
      </p:sp>
      <p:pic>
        <p:nvPicPr>
          <p:cNvPr id="17" name="Image 16"/>
          <p:cNvPicPr>
            <a:picLocks noChangeAspect="1"/>
          </p:cNvPicPr>
          <p:nvPr/>
        </p:nvPicPr>
        <p:blipFill>
          <a:blip r:embed="rId4"/>
          <a:stretch>
            <a:fillRect/>
          </a:stretch>
        </p:blipFill>
        <p:spPr>
          <a:xfrm>
            <a:off x="9296254" y="3003372"/>
            <a:ext cx="2382344" cy="2952765"/>
          </a:xfrm>
          <a:prstGeom prst="rect">
            <a:avLst/>
          </a:prstGeom>
        </p:spPr>
      </p:pic>
      <p:sp>
        <p:nvSpPr>
          <p:cNvPr id="18" name="Rectangle 17"/>
          <p:cNvSpPr/>
          <p:nvPr/>
        </p:nvSpPr>
        <p:spPr>
          <a:xfrm>
            <a:off x="6677319" y="2971174"/>
            <a:ext cx="2504388" cy="3046988"/>
          </a:xfrm>
          <a:prstGeom prst="rect">
            <a:avLst/>
          </a:prstGeom>
        </p:spPr>
        <p:txBody>
          <a:bodyPr wrap="square">
            <a:spAutoFit/>
          </a:bodyPr>
          <a:lstStyle/>
          <a:p>
            <a:r>
              <a:rPr lang="fr-FR" sz="1600" dirty="0" err="1"/>
              <a:t>Paexo</a:t>
            </a:r>
            <a:r>
              <a:rPr lang="fr-FR" sz="1600" dirty="0"/>
              <a:t> </a:t>
            </a:r>
            <a:r>
              <a:rPr lang="fr-FR" sz="1600" dirty="0" err="1"/>
              <a:t>Thumb</a:t>
            </a:r>
            <a:r>
              <a:rPr lang="fr-FR" sz="1600" dirty="0"/>
              <a:t> est un exosquelette passif assistant les personnes qui sollicitent tous les jours leur pouce pour travailler. Il soulage l’articulation </a:t>
            </a:r>
            <a:r>
              <a:rPr lang="fr-FR" sz="1600" dirty="0" err="1"/>
              <a:t>interphalangienne</a:t>
            </a:r>
            <a:r>
              <a:rPr lang="fr-FR" sz="1600" dirty="0"/>
              <a:t> distale ainsi que l’articulation </a:t>
            </a:r>
            <a:r>
              <a:rPr lang="fr-FR" sz="1600" dirty="0" err="1"/>
              <a:t>trapézo</a:t>
            </a:r>
            <a:r>
              <a:rPr lang="fr-FR" sz="1600" dirty="0"/>
              <a:t>-métacarpienne du pouce et il protège la pulpe du pouce des effets mécaniques</a:t>
            </a:r>
          </a:p>
        </p:txBody>
      </p:sp>
      <p:pic>
        <p:nvPicPr>
          <p:cNvPr id="19" name="Image 18"/>
          <p:cNvPicPr>
            <a:picLocks noChangeAspect="1"/>
          </p:cNvPicPr>
          <p:nvPr/>
        </p:nvPicPr>
        <p:blipFill>
          <a:blip r:embed="rId5"/>
          <a:stretch>
            <a:fillRect/>
          </a:stretch>
        </p:blipFill>
        <p:spPr>
          <a:xfrm>
            <a:off x="7519362" y="2101360"/>
            <a:ext cx="3324689" cy="743054"/>
          </a:xfrm>
          <a:prstGeom prst="rect">
            <a:avLst/>
          </a:prstGeom>
        </p:spPr>
      </p:pic>
      <p:sp>
        <p:nvSpPr>
          <p:cNvPr id="20" name="ZoneTexte 19"/>
          <p:cNvSpPr txBox="1"/>
          <p:nvPr/>
        </p:nvSpPr>
        <p:spPr>
          <a:xfrm>
            <a:off x="2507530" y="6198385"/>
            <a:ext cx="9171068" cy="369332"/>
          </a:xfrm>
          <a:prstGeom prst="rect">
            <a:avLst/>
          </a:prstGeom>
          <a:noFill/>
        </p:spPr>
        <p:txBody>
          <a:bodyPr wrap="square" rtlCol="0">
            <a:spAutoFit/>
          </a:bodyPr>
          <a:lstStyle/>
          <a:p>
            <a:pPr algn="ctr"/>
            <a:r>
              <a:rPr lang="fr-FR" b="1" i="1" dirty="0">
                <a:solidFill>
                  <a:schemeClr val="accent1"/>
                </a:solidFill>
              </a:rPr>
              <a:t>Actuellement en test sur l’AP-HP</a:t>
            </a:r>
          </a:p>
        </p:txBody>
      </p:sp>
    </p:spTree>
    <p:extLst>
      <p:ext uri="{BB962C8B-B14F-4D97-AF65-F5344CB8AC3E}">
        <p14:creationId xmlns:p14="http://schemas.microsoft.com/office/powerpoint/2010/main" val="94752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C0124-2CE5-3D53-E0F8-FC388CA0C66B}"/>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F686F28F-E82E-CD27-A7E3-2BD5671D01CA}"/>
              </a:ext>
            </a:extLst>
          </p:cNvPr>
          <p:cNvSpPr>
            <a:spLocks noGrp="1"/>
          </p:cNvSpPr>
          <p:nvPr>
            <p:ph type="body" sz="half" idx="2"/>
          </p:nvPr>
        </p:nvSpPr>
        <p:spPr/>
        <p:txBody>
          <a:bodyPr/>
          <a:lstStyle/>
          <a:p>
            <a:endParaRPr lang="fr-FR"/>
          </a:p>
        </p:txBody>
      </p:sp>
      <p:sp>
        <p:nvSpPr>
          <p:cNvPr id="7" name="Espace réservé du numéro de diapositive 6">
            <a:extLst>
              <a:ext uri="{FF2B5EF4-FFF2-40B4-BE49-F238E27FC236}">
                <a16:creationId xmlns:a16="http://schemas.microsoft.com/office/drawing/2014/main" id="{1135C10B-D550-FDAC-6B55-970BB1E4A179}"/>
              </a:ext>
            </a:extLst>
          </p:cNvPr>
          <p:cNvSpPr>
            <a:spLocks noGrp="1"/>
          </p:cNvSpPr>
          <p:nvPr>
            <p:ph type="sldNum" sz="quarter" idx="12"/>
          </p:nvPr>
        </p:nvSpPr>
        <p:spPr/>
        <p:txBody>
          <a:bodyPr/>
          <a:lstStyle/>
          <a:p>
            <a:pPr rtl="0"/>
            <a:fld id="{C5C3056E-1632-4A65-A24F-3F10A1450A6E}" type="slidenum">
              <a:rPr lang="fr-FR" noProof="0" smtClean="0"/>
              <a:t>7</a:t>
            </a:fld>
            <a:endParaRPr lang="fr-FR" noProof="0"/>
          </a:p>
        </p:txBody>
      </p:sp>
      <p:sp>
        <p:nvSpPr>
          <p:cNvPr id="6" name="Espace réservé pour une image  5"/>
          <p:cNvSpPr>
            <a:spLocks noGrp="1"/>
          </p:cNvSpPr>
          <p:nvPr>
            <p:ph type="pic" idx="1"/>
          </p:nvPr>
        </p:nvSpPr>
        <p:spPr/>
      </p:sp>
    </p:spTree>
    <p:extLst>
      <p:ext uri="{BB962C8B-B14F-4D97-AF65-F5344CB8AC3E}">
        <p14:creationId xmlns:p14="http://schemas.microsoft.com/office/powerpoint/2010/main" val="26747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83DB-7F57-AB43-BA24-A3AD32521B71}"/>
              </a:ext>
            </a:extLst>
          </p:cNvPr>
          <p:cNvSpPr>
            <a:spLocks noGrp="1"/>
          </p:cNvSpPr>
          <p:nvPr>
            <p:ph type="title"/>
          </p:nvPr>
        </p:nvSpPr>
        <p:spPr/>
        <p:txBody>
          <a:bodyPr/>
          <a:lstStyle/>
          <a:p>
            <a:r>
              <a:rPr lang="fr-FR" dirty="0">
                <a:solidFill>
                  <a:srgbClr val="852359"/>
                </a:solidFill>
              </a:rPr>
              <a:t>Merci de votre attention</a:t>
            </a:r>
          </a:p>
        </p:txBody>
      </p:sp>
      <p:pic>
        <p:nvPicPr>
          <p:cNvPr id="5" name="Image 4">
            <a:extLst>
              <a:ext uri="{FF2B5EF4-FFF2-40B4-BE49-F238E27FC236}">
                <a16:creationId xmlns:a16="http://schemas.microsoft.com/office/drawing/2014/main" id="{5ECFCABC-7D31-014F-31A9-AAE59646B89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64173" y="5480223"/>
            <a:ext cx="1683194" cy="765910"/>
          </a:xfrm>
          <a:prstGeom prst="rect">
            <a:avLst/>
          </a:prstGeom>
          <a:noFill/>
          <a:ln w="9525">
            <a:noFill/>
            <a:miter lim="800000"/>
            <a:headEnd/>
            <a:tailEnd/>
          </a:ln>
        </p:spPr>
      </p:pic>
      <p:sp>
        <p:nvSpPr>
          <p:cNvPr id="6" name="Espace réservé du numéro de diapositive 5">
            <a:extLst>
              <a:ext uri="{FF2B5EF4-FFF2-40B4-BE49-F238E27FC236}">
                <a16:creationId xmlns:a16="http://schemas.microsoft.com/office/drawing/2014/main" id="{C4F894D5-D638-C1AF-D235-E5F41EE77644}"/>
              </a:ext>
            </a:extLst>
          </p:cNvPr>
          <p:cNvSpPr>
            <a:spLocks noGrp="1"/>
          </p:cNvSpPr>
          <p:nvPr>
            <p:ph type="sldNum" sz="quarter" idx="12"/>
          </p:nvPr>
        </p:nvSpPr>
        <p:spPr/>
        <p:txBody>
          <a:bodyPr/>
          <a:lstStyle/>
          <a:p>
            <a:pPr rtl="0"/>
            <a:fld id="{C5C3056E-1632-4A65-A24F-3F10A1450A6E}" type="slidenum">
              <a:rPr lang="fr-FR" noProof="0" smtClean="0"/>
              <a:pPr rtl="0"/>
              <a:t>8</a:t>
            </a:fld>
            <a:endParaRPr lang="fr-FR" noProof="0"/>
          </a:p>
        </p:txBody>
      </p:sp>
    </p:spTree>
    <p:extLst>
      <p:ext uri="{BB962C8B-B14F-4D97-AF65-F5344CB8AC3E}">
        <p14:creationId xmlns:p14="http://schemas.microsoft.com/office/powerpoint/2010/main" val="2293279083"/>
      </p:ext>
    </p:extLst>
  </p:cSld>
  <p:clrMapOvr>
    <a:masterClrMapping/>
  </p:clrMapOvr>
</p:sld>
</file>

<file path=ppt/theme/theme1.xml><?xml version="1.0" encoding="utf-8"?>
<a:theme xmlns:a="http://schemas.openxmlformats.org/drawingml/2006/main" name="AFTLM">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2.xml><?xml version="1.0" encoding="utf-8"?>
<a:theme xmlns:a="http://schemas.openxmlformats.org/drawingml/2006/main" name="2_Dividende">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3.xml><?xml version="1.0" encoding="utf-8"?>
<a:theme xmlns:a="http://schemas.openxmlformats.org/drawingml/2006/main" name="1_Dividende">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478006_TF00315753" id="{0F0D53F9-FF63-4790-98E1-17CE9E87DD90}" vid="{160F1BF7-7A07-4C15-83C7-9010985EA33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2.xml><?xml version="1.0" encoding="utf-8"?>
<ds:datastoreItem xmlns:ds="http://schemas.openxmlformats.org/officeDocument/2006/customXml" ds:itemID="{DFC4EF74-2977-4065-95FE-55F8E4B639D4}">
  <ds:schemaRefs>
    <ds:schemaRef ds:uri="http://purl.org/dc/terms/"/>
    <ds:schemaRef ds:uri="http://schemas.microsoft.com/sharepoint/v3"/>
    <ds:schemaRef ds:uri="http://schemas.microsoft.com/office/2006/documentManagement/types"/>
    <ds:schemaRef ds:uri="http://schemas.openxmlformats.org/package/2006/metadata/core-properties"/>
    <ds:schemaRef ds:uri="6dc4bcd6-49db-4c07-9060-8acfc67cef9f"/>
    <ds:schemaRef ds:uri="http://purl.org/dc/elements/1.1/"/>
    <ds:schemaRef ds:uri="http://schemas.microsoft.com/office/infopath/2007/PartnerControls"/>
    <ds:schemaRef ds:uri="fb0879af-3eba-417a-a55a-ffe6dcd6ca77"/>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Le cours idéal</Template>
  <TotalTime>242</TotalTime>
  <Words>407</Words>
  <Application>Microsoft Office PowerPoint</Application>
  <PresentationFormat>Grand écran</PresentationFormat>
  <Paragraphs>62</Paragraphs>
  <Slides>8</Slides>
  <Notes>2</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8</vt:i4>
      </vt:variant>
    </vt:vector>
  </HeadingPairs>
  <TitlesOfParts>
    <vt:vector size="16" baseType="lpstr">
      <vt:lpstr>Arial</vt:lpstr>
      <vt:lpstr>Calibri</vt:lpstr>
      <vt:lpstr>Candara</vt:lpstr>
      <vt:lpstr>Roboto</vt:lpstr>
      <vt:lpstr>Wingdings 2</vt:lpstr>
      <vt:lpstr>AFTLM</vt:lpstr>
      <vt:lpstr>2_Dividende</vt:lpstr>
      <vt:lpstr>1_Dividende</vt:lpstr>
      <vt:lpstr>PREVENTION DES RISQUES DE TMS</vt:lpstr>
      <vt:lpstr>Sommaire</vt:lpstr>
      <vt:lpstr>Les TMS du technicien de laboratoire</vt:lpstr>
      <vt:lpstr>Exposition professionnelle</vt:lpstr>
      <vt:lpstr>La prévention des tms</vt:lpstr>
      <vt:lpstr>Présentation ergosante</vt:lpstr>
      <vt:lpstr>Présentation PowerPoint</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AFTLM</dc:title>
  <dc:creator>loiseauflorence@orange.fr</dc:creator>
  <cp:lastModifiedBy>Florence LOISEAU</cp:lastModifiedBy>
  <cp:revision>31</cp:revision>
  <dcterms:created xsi:type="dcterms:W3CDTF">2023-08-15T18:08:36Z</dcterms:created>
  <dcterms:modified xsi:type="dcterms:W3CDTF">2023-11-21T19:53:32Z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