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58" r:id="rId3"/>
    <p:sldId id="309" r:id="rId4"/>
    <p:sldId id="257" r:id="rId5"/>
    <p:sldId id="270" r:id="rId6"/>
    <p:sldId id="287" r:id="rId7"/>
    <p:sldId id="291" r:id="rId8"/>
    <p:sldId id="269" r:id="rId9"/>
    <p:sldId id="289" r:id="rId10"/>
    <p:sldId id="288" r:id="rId11"/>
    <p:sldId id="292" r:id="rId12"/>
    <p:sldId id="296" r:id="rId13"/>
    <p:sldId id="263" r:id="rId14"/>
    <p:sldId id="267" r:id="rId15"/>
    <p:sldId id="265" r:id="rId16"/>
    <p:sldId id="264" r:id="rId17"/>
    <p:sldId id="274" r:id="rId18"/>
    <p:sldId id="279" r:id="rId19"/>
    <p:sldId id="277" r:id="rId20"/>
    <p:sldId id="305" r:id="rId21"/>
    <p:sldId id="276" r:id="rId22"/>
    <p:sldId id="297" r:id="rId23"/>
    <p:sldId id="298" r:id="rId24"/>
    <p:sldId id="299" r:id="rId25"/>
    <p:sldId id="301" r:id="rId26"/>
    <p:sldId id="304" r:id="rId27"/>
    <p:sldId id="308" r:id="rId28"/>
    <p:sldId id="259" r:id="rId29"/>
    <p:sldId id="290" r:id="rId30"/>
    <p:sldId id="310" r:id="rId31"/>
    <p:sldId id="286" r:id="rId32"/>
    <p:sldId id="261" r:id="rId33"/>
    <p:sldId id="280" r:id="rId34"/>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ED341B"/>
    <a:srgbClr val="1453D0"/>
    <a:srgbClr val="FF7174"/>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9" d="100"/>
          <a:sy n="69" d="100"/>
        </p:scale>
        <p:origin x="4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D48465B-192E-4BB2-9B71-2723735E02C7}" type="datetimeFigureOut">
              <a:rPr lang="fr-FR"/>
              <a:pPr>
                <a:defRPr/>
              </a:pPr>
              <a:t>19/11/2021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50D99A49-8733-477F-85AB-3E45C9D2D3FF}"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D8CFD982-609A-4CA7-816D-548981257F8E}" type="datetime1">
              <a:rPr lang="fr-FR"/>
              <a:pPr>
                <a:defRPr/>
              </a:pPr>
              <a:t>19/11/2021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XVII journée professionnelle de l'AFTLM - 19 novembre 2021</a:t>
            </a:r>
          </a:p>
        </p:txBody>
      </p:sp>
      <p:sp>
        <p:nvSpPr>
          <p:cNvPr id="6" name="Espace réservé du numéro de diapositive 5"/>
          <p:cNvSpPr>
            <a:spLocks noGrp="1"/>
          </p:cNvSpPr>
          <p:nvPr>
            <p:ph type="sldNum" sz="quarter" idx="12"/>
          </p:nvPr>
        </p:nvSpPr>
        <p:spPr/>
        <p:txBody>
          <a:bodyPr/>
          <a:lstStyle>
            <a:lvl1pPr>
              <a:defRPr/>
            </a:lvl1pPr>
          </a:lstStyle>
          <a:p>
            <a:pPr>
              <a:defRPr/>
            </a:pPr>
            <a:fld id="{423F7C77-36A6-4474-BD3D-EE9B5580129D}" type="slidenum">
              <a:rPr lang="fr-FR"/>
              <a:pPr>
                <a:defRPr/>
              </a:pPr>
              <a:t>‹N°›</a:t>
            </a:fld>
            <a:endParaRPr lang="fr-FR"/>
          </a:p>
        </p:txBody>
      </p:sp>
    </p:spTree>
    <p:extLst>
      <p:ext uri="{BB962C8B-B14F-4D97-AF65-F5344CB8AC3E}">
        <p14:creationId xmlns:p14="http://schemas.microsoft.com/office/powerpoint/2010/main" val="114363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19A8B7A0-C12E-4673-B3C2-0192A11027C3}" type="datetime1">
              <a:rPr lang="fr-FR"/>
              <a:pPr>
                <a:defRPr/>
              </a:pPr>
              <a:t>19/11/2021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XVII journée professionnelle de l'AFTLM - 19 novembre 2021</a:t>
            </a:r>
          </a:p>
        </p:txBody>
      </p:sp>
      <p:sp>
        <p:nvSpPr>
          <p:cNvPr id="6" name="Espace réservé du numéro de diapositive 5"/>
          <p:cNvSpPr>
            <a:spLocks noGrp="1"/>
          </p:cNvSpPr>
          <p:nvPr>
            <p:ph type="sldNum" sz="quarter" idx="12"/>
          </p:nvPr>
        </p:nvSpPr>
        <p:spPr/>
        <p:txBody>
          <a:bodyPr/>
          <a:lstStyle>
            <a:lvl1pPr>
              <a:defRPr/>
            </a:lvl1pPr>
          </a:lstStyle>
          <a:p>
            <a:pPr>
              <a:defRPr/>
            </a:pPr>
            <a:fld id="{82E071F3-B73B-416A-9219-4DFE99BB4223}" type="slidenum">
              <a:rPr lang="fr-FR"/>
              <a:pPr>
                <a:defRPr/>
              </a:pPr>
              <a:t>‹N°›</a:t>
            </a:fld>
            <a:endParaRPr lang="fr-FR"/>
          </a:p>
        </p:txBody>
      </p:sp>
    </p:spTree>
    <p:extLst>
      <p:ext uri="{BB962C8B-B14F-4D97-AF65-F5344CB8AC3E}">
        <p14:creationId xmlns:p14="http://schemas.microsoft.com/office/powerpoint/2010/main" val="16281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0CD4837-850C-4765-A116-4134ADADC6DA}" type="datetime1">
              <a:rPr lang="fr-FR"/>
              <a:pPr>
                <a:defRPr/>
              </a:pPr>
              <a:t>19/11/2021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XVII journée professionnelle de l'AFTLM - 19 novembre 2021</a:t>
            </a:r>
          </a:p>
        </p:txBody>
      </p:sp>
      <p:sp>
        <p:nvSpPr>
          <p:cNvPr id="6" name="Espace réservé du numéro de diapositive 5"/>
          <p:cNvSpPr>
            <a:spLocks noGrp="1"/>
          </p:cNvSpPr>
          <p:nvPr>
            <p:ph type="sldNum" sz="quarter" idx="12"/>
          </p:nvPr>
        </p:nvSpPr>
        <p:spPr/>
        <p:txBody>
          <a:bodyPr/>
          <a:lstStyle>
            <a:lvl1pPr>
              <a:defRPr/>
            </a:lvl1pPr>
          </a:lstStyle>
          <a:p>
            <a:pPr>
              <a:defRPr/>
            </a:pPr>
            <a:fld id="{50112735-0EDD-4CC9-8359-4527EFEC570C}" type="slidenum">
              <a:rPr lang="fr-FR"/>
              <a:pPr>
                <a:defRPr/>
              </a:pPr>
              <a:t>‹N°›</a:t>
            </a:fld>
            <a:endParaRPr lang="fr-FR"/>
          </a:p>
        </p:txBody>
      </p:sp>
    </p:spTree>
    <p:extLst>
      <p:ext uri="{BB962C8B-B14F-4D97-AF65-F5344CB8AC3E}">
        <p14:creationId xmlns:p14="http://schemas.microsoft.com/office/powerpoint/2010/main" val="148180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7687D090-9F6C-46B2-A690-5DA840DA4C20}" type="datetime1">
              <a:rPr lang="fr-FR"/>
              <a:pPr>
                <a:defRPr/>
              </a:pPr>
              <a:t>19/11/2021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XVII journée professionnelle de l'AFTLM - 19 novembre 2021</a:t>
            </a:r>
          </a:p>
        </p:txBody>
      </p:sp>
      <p:sp>
        <p:nvSpPr>
          <p:cNvPr id="6" name="Espace réservé du numéro de diapositive 5"/>
          <p:cNvSpPr>
            <a:spLocks noGrp="1"/>
          </p:cNvSpPr>
          <p:nvPr>
            <p:ph type="sldNum" sz="quarter" idx="12"/>
          </p:nvPr>
        </p:nvSpPr>
        <p:spPr/>
        <p:txBody>
          <a:bodyPr/>
          <a:lstStyle>
            <a:lvl1pPr>
              <a:defRPr/>
            </a:lvl1pPr>
          </a:lstStyle>
          <a:p>
            <a:pPr>
              <a:defRPr/>
            </a:pPr>
            <a:fld id="{4D927037-6688-4CB9-8727-2B7B526E17E2}" type="slidenum">
              <a:rPr lang="fr-FR"/>
              <a:pPr>
                <a:defRPr/>
              </a:pPr>
              <a:t>‹N°›</a:t>
            </a:fld>
            <a:endParaRPr lang="fr-FR"/>
          </a:p>
        </p:txBody>
      </p:sp>
    </p:spTree>
    <p:extLst>
      <p:ext uri="{BB962C8B-B14F-4D97-AF65-F5344CB8AC3E}">
        <p14:creationId xmlns:p14="http://schemas.microsoft.com/office/powerpoint/2010/main" val="316090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BA64595A-4294-4550-910F-384A2FE0DAC7}" type="datetime1">
              <a:rPr lang="fr-FR"/>
              <a:pPr>
                <a:defRPr/>
              </a:pPr>
              <a:t>19/11/2021</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XVII journée professionnelle de l'AFTLM - 19 novembre 2021</a:t>
            </a:r>
          </a:p>
        </p:txBody>
      </p:sp>
      <p:sp>
        <p:nvSpPr>
          <p:cNvPr id="6" name="Espace réservé du numéro de diapositive 5"/>
          <p:cNvSpPr>
            <a:spLocks noGrp="1"/>
          </p:cNvSpPr>
          <p:nvPr>
            <p:ph type="sldNum" sz="quarter" idx="12"/>
          </p:nvPr>
        </p:nvSpPr>
        <p:spPr/>
        <p:txBody>
          <a:bodyPr/>
          <a:lstStyle>
            <a:lvl1pPr>
              <a:defRPr/>
            </a:lvl1pPr>
          </a:lstStyle>
          <a:p>
            <a:pPr>
              <a:defRPr/>
            </a:pPr>
            <a:fld id="{B207B68C-3EB1-4B5B-A958-E9F87F8C0422}" type="slidenum">
              <a:rPr lang="fr-FR"/>
              <a:pPr>
                <a:defRPr/>
              </a:pPr>
              <a:t>‹N°›</a:t>
            </a:fld>
            <a:endParaRPr lang="fr-FR"/>
          </a:p>
        </p:txBody>
      </p:sp>
    </p:spTree>
    <p:extLst>
      <p:ext uri="{BB962C8B-B14F-4D97-AF65-F5344CB8AC3E}">
        <p14:creationId xmlns:p14="http://schemas.microsoft.com/office/powerpoint/2010/main" val="329614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EF9242B7-22EA-4E1E-ADDC-D8C255626297}" type="datetime1">
              <a:rPr lang="fr-FR"/>
              <a:pPr>
                <a:defRPr/>
              </a:pPr>
              <a:t>19/11/2021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XVII journée professionnelle de l'AFTLM - 19 novembre 2021</a:t>
            </a:r>
          </a:p>
        </p:txBody>
      </p:sp>
      <p:sp>
        <p:nvSpPr>
          <p:cNvPr id="7" name="Espace réservé du numéro de diapositive 5"/>
          <p:cNvSpPr>
            <a:spLocks noGrp="1"/>
          </p:cNvSpPr>
          <p:nvPr>
            <p:ph type="sldNum" sz="quarter" idx="12"/>
          </p:nvPr>
        </p:nvSpPr>
        <p:spPr/>
        <p:txBody>
          <a:bodyPr/>
          <a:lstStyle>
            <a:lvl1pPr>
              <a:defRPr/>
            </a:lvl1pPr>
          </a:lstStyle>
          <a:p>
            <a:pPr>
              <a:defRPr/>
            </a:pPr>
            <a:fld id="{BACB12E5-2EA1-4660-BF1C-8D4B19322417}" type="slidenum">
              <a:rPr lang="fr-FR"/>
              <a:pPr>
                <a:defRPr/>
              </a:pPr>
              <a:t>‹N°›</a:t>
            </a:fld>
            <a:endParaRPr lang="fr-FR"/>
          </a:p>
        </p:txBody>
      </p:sp>
    </p:spTree>
    <p:extLst>
      <p:ext uri="{BB962C8B-B14F-4D97-AF65-F5344CB8AC3E}">
        <p14:creationId xmlns:p14="http://schemas.microsoft.com/office/powerpoint/2010/main" val="152951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51F2D643-7F2E-442F-A762-40CFD6DB76D4}" type="datetime1">
              <a:rPr lang="fr-FR"/>
              <a:pPr>
                <a:defRPr/>
              </a:pPr>
              <a:t>19/11/2021</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XVII journée professionnelle de l'AFTLM - 19 novembre 2021</a:t>
            </a:r>
          </a:p>
        </p:txBody>
      </p:sp>
      <p:sp>
        <p:nvSpPr>
          <p:cNvPr id="9" name="Espace réservé du numéro de diapositive 5"/>
          <p:cNvSpPr>
            <a:spLocks noGrp="1"/>
          </p:cNvSpPr>
          <p:nvPr>
            <p:ph type="sldNum" sz="quarter" idx="12"/>
          </p:nvPr>
        </p:nvSpPr>
        <p:spPr/>
        <p:txBody>
          <a:bodyPr/>
          <a:lstStyle>
            <a:lvl1pPr>
              <a:defRPr/>
            </a:lvl1pPr>
          </a:lstStyle>
          <a:p>
            <a:pPr>
              <a:defRPr/>
            </a:pPr>
            <a:fld id="{54F932EC-2B7D-413F-AAD6-CA68FB962883}" type="slidenum">
              <a:rPr lang="fr-FR"/>
              <a:pPr>
                <a:defRPr/>
              </a:pPr>
              <a:t>‹N°›</a:t>
            </a:fld>
            <a:endParaRPr lang="fr-FR"/>
          </a:p>
        </p:txBody>
      </p:sp>
    </p:spTree>
    <p:extLst>
      <p:ext uri="{BB962C8B-B14F-4D97-AF65-F5344CB8AC3E}">
        <p14:creationId xmlns:p14="http://schemas.microsoft.com/office/powerpoint/2010/main" val="232682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0A351151-B181-4A73-973B-A76943582287}" type="datetime1">
              <a:rPr lang="fr-FR"/>
              <a:pPr>
                <a:defRPr/>
              </a:pPr>
              <a:t>19/11/2021</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XVII journée professionnelle de l'AFTLM - 19 novembre 2021</a:t>
            </a:r>
          </a:p>
        </p:txBody>
      </p:sp>
      <p:sp>
        <p:nvSpPr>
          <p:cNvPr id="5" name="Espace réservé du numéro de diapositive 5"/>
          <p:cNvSpPr>
            <a:spLocks noGrp="1"/>
          </p:cNvSpPr>
          <p:nvPr>
            <p:ph type="sldNum" sz="quarter" idx="12"/>
          </p:nvPr>
        </p:nvSpPr>
        <p:spPr/>
        <p:txBody>
          <a:bodyPr/>
          <a:lstStyle>
            <a:lvl1pPr>
              <a:defRPr/>
            </a:lvl1pPr>
          </a:lstStyle>
          <a:p>
            <a:pPr>
              <a:defRPr/>
            </a:pPr>
            <a:fld id="{C4C5D7C7-8532-440C-A5AA-81D925F2DCCB}" type="slidenum">
              <a:rPr lang="fr-FR"/>
              <a:pPr>
                <a:defRPr/>
              </a:pPr>
              <a:t>‹N°›</a:t>
            </a:fld>
            <a:endParaRPr lang="fr-FR"/>
          </a:p>
        </p:txBody>
      </p:sp>
    </p:spTree>
    <p:extLst>
      <p:ext uri="{BB962C8B-B14F-4D97-AF65-F5344CB8AC3E}">
        <p14:creationId xmlns:p14="http://schemas.microsoft.com/office/powerpoint/2010/main" val="1339209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BED5558-566A-49EA-BC77-625F33360F23}" type="datetime1">
              <a:rPr lang="fr-FR"/>
              <a:pPr>
                <a:defRPr/>
              </a:pPr>
              <a:t>19/11/2021</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XVII journée professionnelle de l'AFTLM - 19 novembre 2021</a:t>
            </a:r>
          </a:p>
        </p:txBody>
      </p:sp>
      <p:sp>
        <p:nvSpPr>
          <p:cNvPr id="4" name="Espace réservé du numéro de diapositive 5"/>
          <p:cNvSpPr>
            <a:spLocks noGrp="1"/>
          </p:cNvSpPr>
          <p:nvPr>
            <p:ph type="sldNum" sz="quarter" idx="12"/>
          </p:nvPr>
        </p:nvSpPr>
        <p:spPr/>
        <p:txBody>
          <a:bodyPr/>
          <a:lstStyle>
            <a:lvl1pPr>
              <a:defRPr/>
            </a:lvl1pPr>
          </a:lstStyle>
          <a:p>
            <a:pPr>
              <a:defRPr/>
            </a:pPr>
            <a:fld id="{3C7E29E1-4657-47D0-A6AA-6641C47A468A}" type="slidenum">
              <a:rPr lang="fr-FR"/>
              <a:pPr>
                <a:defRPr/>
              </a:pPr>
              <a:t>‹N°›</a:t>
            </a:fld>
            <a:endParaRPr lang="fr-FR"/>
          </a:p>
        </p:txBody>
      </p:sp>
    </p:spTree>
    <p:extLst>
      <p:ext uri="{BB962C8B-B14F-4D97-AF65-F5344CB8AC3E}">
        <p14:creationId xmlns:p14="http://schemas.microsoft.com/office/powerpoint/2010/main" val="261378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00287D8-E953-4039-B7E9-8CD051C97C31}" type="datetime1">
              <a:rPr lang="fr-FR"/>
              <a:pPr>
                <a:defRPr/>
              </a:pPr>
              <a:t>19/11/2021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XVII journée professionnelle de l'AFTLM - 19 novembre 2021</a:t>
            </a:r>
          </a:p>
        </p:txBody>
      </p:sp>
      <p:sp>
        <p:nvSpPr>
          <p:cNvPr id="7" name="Espace réservé du numéro de diapositive 5"/>
          <p:cNvSpPr>
            <a:spLocks noGrp="1"/>
          </p:cNvSpPr>
          <p:nvPr>
            <p:ph type="sldNum" sz="quarter" idx="12"/>
          </p:nvPr>
        </p:nvSpPr>
        <p:spPr/>
        <p:txBody>
          <a:bodyPr/>
          <a:lstStyle>
            <a:lvl1pPr>
              <a:defRPr/>
            </a:lvl1pPr>
          </a:lstStyle>
          <a:p>
            <a:pPr>
              <a:defRPr/>
            </a:pPr>
            <a:fld id="{4DEA3160-BA24-4005-AD1A-A37EAD1E9624}" type="slidenum">
              <a:rPr lang="fr-FR"/>
              <a:pPr>
                <a:defRPr/>
              </a:pPr>
              <a:t>‹N°›</a:t>
            </a:fld>
            <a:endParaRPr lang="fr-FR"/>
          </a:p>
        </p:txBody>
      </p:sp>
    </p:spTree>
    <p:extLst>
      <p:ext uri="{BB962C8B-B14F-4D97-AF65-F5344CB8AC3E}">
        <p14:creationId xmlns:p14="http://schemas.microsoft.com/office/powerpoint/2010/main" val="45321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B1644BC-4A7D-48BD-BF2D-1269E16B2289}" type="datetime1">
              <a:rPr lang="fr-FR"/>
              <a:pPr>
                <a:defRPr/>
              </a:pPr>
              <a:t>19/11/2021</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XVII journée professionnelle de l'AFTLM - 19 novembre 2021</a:t>
            </a:r>
          </a:p>
        </p:txBody>
      </p:sp>
      <p:sp>
        <p:nvSpPr>
          <p:cNvPr id="7" name="Espace réservé du numéro de diapositive 5"/>
          <p:cNvSpPr>
            <a:spLocks noGrp="1"/>
          </p:cNvSpPr>
          <p:nvPr>
            <p:ph type="sldNum" sz="quarter" idx="12"/>
          </p:nvPr>
        </p:nvSpPr>
        <p:spPr/>
        <p:txBody>
          <a:bodyPr/>
          <a:lstStyle>
            <a:lvl1pPr>
              <a:defRPr/>
            </a:lvl1pPr>
          </a:lstStyle>
          <a:p>
            <a:pPr>
              <a:defRPr/>
            </a:pPr>
            <a:fld id="{5A5AA7CE-AFA7-49FC-BF34-C5E034D0FF9F}" type="slidenum">
              <a:rPr lang="fr-FR"/>
              <a:pPr>
                <a:defRPr/>
              </a:pPr>
              <a:t>‹N°›</a:t>
            </a:fld>
            <a:endParaRPr lang="fr-FR"/>
          </a:p>
        </p:txBody>
      </p:sp>
    </p:spTree>
    <p:extLst>
      <p:ext uri="{BB962C8B-B14F-4D97-AF65-F5344CB8AC3E}">
        <p14:creationId xmlns:p14="http://schemas.microsoft.com/office/powerpoint/2010/main" val="173278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8D1698A-11E6-4860-8428-FFE22EC6BDC2}" type="datetime1">
              <a:rPr lang="fr-FR"/>
              <a:pPr>
                <a:defRPr/>
              </a:pPr>
              <a:t>19/11/2021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r>
              <a:rPr lang="fr-FR"/>
              <a:t>XVII journée professionnelle de l'AFTLM - 19 novembre 2021</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0DD2770-9F89-496E-A1F7-0EE99F2634E2}"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3.jpe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ftlm.fr/"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DD7EE">
            <a:alpha val="67842"/>
          </a:srgbClr>
        </a:solidFill>
        <a:effectLst/>
      </p:bgPr>
    </p:bg>
    <p:spTree>
      <p:nvGrpSpPr>
        <p:cNvPr id="1" name=""/>
        <p:cNvGrpSpPr/>
        <p:nvPr/>
      </p:nvGrpSpPr>
      <p:grpSpPr>
        <a:xfrm>
          <a:off x="0" y="0"/>
          <a:ext cx="0" cy="0"/>
          <a:chOff x="0" y="0"/>
          <a:chExt cx="0" cy="0"/>
        </a:xfrm>
      </p:grpSpPr>
      <p:grpSp>
        <p:nvGrpSpPr>
          <p:cNvPr id="3074" name="Groupe 11"/>
          <p:cNvGrpSpPr>
            <a:grpSpLocks/>
          </p:cNvGrpSpPr>
          <p:nvPr/>
        </p:nvGrpSpPr>
        <p:grpSpPr bwMode="auto">
          <a:xfrm>
            <a:off x="0" y="-28575"/>
            <a:ext cx="12192000" cy="598488"/>
            <a:chOff x="0" y="-28905"/>
            <a:chExt cx="12192000" cy="598920"/>
          </a:xfrm>
        </p:grpSpPr>
        <p:sp>
          <p:nvSpPr>
            <p:cNvPr id="8" name="Rectangle 7"/>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1600" b="1" kern="0" dirty="0">
                  <a:solidFill>
                    <a:srgbClr val="C01662">
                      <a:lumMod val="50000"/>
                    </a:srgbClr>
                  </a:solidFill>
                  <a:latin typeface="+mn-lt"/>
                </a:rPr>
                <a:t>XVII Journée Professionnelle de l’AFTLM</a:t>
              </a:r>
            </a:p>
            <a:p>
              <a:pPr algn="ctr" eaLnBrk="1" fontAlgn="auto" hangingPunct="1">
                <a:spcBef>
                  <a:spcPts val="0"/>
                </a:spcBef>
                <a:spcAft>
                  <a:spcPts val="0"/>
                </a:spcAft>
                <a:defRPr/>
              </a:pPr>
              <a:r>
                <a:rPr lang="fr-FR" sz="1600" b="1" kern="0" dirty="0">
                  <a:solidFill>
                    <a:srgbClr val="C01662">
                      <a:lumMod val="50000"/>
                    </a:srgbClr>
                  </a:solidFill>
                  <a:latin typeface="+mn-lt"/>
                </a:rPr>
                <a:t>vendredi 19 novembre 2021</a:t>
              </a:r>
            </a:p>
          </p:txBody>
        </p:sp>
        <p:pic>
          <p:nvPicPr>
            <p:cNvPr id="3078"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ZoneTexte 9"/>
          <p:cNvSpPr txBox="1"/>
          <p:nvPr/>
        </p:nvSpPr>
        <p:spPr>
          <a:xfrm>
            <a:off x="1095375" y="1781175"/>
            <a:ext cx="9601200" cy="1200329"/>
          </a:xfrm>
          <a:prstGeom prst="rect">
            <a:avLst/>
          </a:prstGeom>
          <a:noFill/>
        </p:spPr>
        <p:txBody>
          <a:bodyPr>
            <a:spAutoFit/>
          </a:bodyPr>
          <a:lstStyle/>
          <a:p>
            <a:pPr algn="ctr" eaLnBrk="1" fontAlgn="auto" hangingPunct="1">
              <a:spcBef>
                <a:spcPts val="0"/>
              </a:spcBef>
              <a:spcAft>
                <a:spcPts val="0"/>
              </a:spcAft>
              <a:defRPr/>
            </a:pPr>
            <a:r>
              <a:rPr lang="fr-FR" sz="7200" b="1" kern="0" dirty="0">
                <a:solidFill>
                  <a:srgbClr val="C01662">
                    <a:lumMod val="50000"/>
                  </a:srgbClr>
                </a:solidFill>
                <a:latin typeface="+mn-lt"/>
              </a:rPr>
              <a:t>DE LA PCR AU NGS </a:t>
            </a:r>
          </a:p>
        </p:txBody>
      </p:sp>
      <p:sp>
        <p:nvSpPr>
          <p:cNvPr id="11" name="ZoneTexte 10"/>
          <p:cNvSpPr txBox="1"/>
          <p:nvPr/>
        </p:nvSpPr>
        <p:spPr>
          <a:xfrm>
            <a:off x="1095375" y="3757613"/>
            <a:ext cx="9601200" cy="2862322"/>
          </a:xfrm>
          <a:prstGeom prst="rect">
            <a:avLst/>
          </a:prstGeom>
          <a:noFill/>
        </p:spPr>
        <p:txBody>
          <a:bodyPr>
            <a:spAutoFit/>
          </a:bodyPr>
          <a:lstStyle/>
          <a:p>
            <a:pPr algn="ctr" eaLnBrk="1" fontAlgn="auto" hangingPunct="1">
              <a:spcBef>
                <a:spcPts val="0"/>
              </a:spcBef>
              <a:spcAft>
                <a:spcPts val="0"/>
              </a:spcAft>
              <a:defRPr/>
            </a:pPr>
            <a:r>
              <a:rPr lang="fr-FR" sz="3600" b="1" i="1" kern="0" dirty="0">
                <a:solidFill>
                  <a:srgbClr val="C01662">
                    <a:lumMod val="50000"/>
                  </a:srgbClr>
                </a:solidFill>
                <a:latin typeface="+mn-lt"/>
              </a:rPr>
              <a:t>Alexis PROUST</a:t>
            </a:r>
          </a:p>
          <a:p>
            <a:pPr algn="ctr" eaLnBrk="1" fontAlgn="auto" hangingPunct="1">
              <a:spcBef>
                <a:spcPts val="0"/>
              </a:spcBef>
              <a:spcAft>
                <a:spcPts val="0"/>
              </a:spcAft>
              <a:defRPr/>
            </a:pPr>
            <a:r>
              <a:rPr lang="fr-FR" sz="3600" b="1" i="1" kern="0" dirty="0">
                <a:solidFill>
                  <a:srgbClr val="C01662">
                    <a:lumMod val="50000"/>
                  </a:srgbClr>
                </a:solidFill>
                <a:latin typeface="+mn-lt"/>
              </a:rPr>
              <a:t>Ingénieur Hospitalier</a:t>
            </a:r>
          </a:p>
          <a:p>
            <a:pPr algn="ctr" eaLnBrk="1" fontAlgn="auto" hangingPunct="1">
              <a:spcBef>
                <a:spcPts val="0"/>
              </a:spcBef>
              <a:spcAft>
                <a:spcPts val="0"/>
              </a:spcAft>
              <a:defRPr/>
            </a:pPr>
            <a:r>
              <a:rPr lang="fr-FR" sz="3600" b="1" i="1" kern="0" dirty="0">
                <a:solidFill>
                  <a:srgbClr val="C01662">
                    <a:lumMod val="50000"/>
                  </a:srgbClr>
                </a:solidFill>
                <a:latin typeface="+mn-lt"/>
              </a:rPr>
              <a:t>Laboratoire de Génétique moléculaire</a:t>
            </a:r>
          </a:p>
          <a:p>
            <a:pPr algn="ctr" eaLnBrk="1" fontAlgn="auto" hangingPunct="1">
              <a:spcBef>
                <a:spcPts val="0"/>
              </a:spcBef>
              <a:spcAft>
                <a:spcPts val="0"/>
              </a:spcAft>
              <a:defRPr/>
            </a:pPr>
            <a:r>
              <a:rPr lang="fr-FR" sz="3600" b="1" i="1" kern="0" dirty="0">
                <a:solidFill>
                  <a:srgbClr val="C01662">
                    <a:lumMod val="50000"/>
                  </a:srgbClr>
                </a:solidFill>
                <a:latin typeface="+mn-lt"/>
              </a:rPr>
              <a:t>CHU Bicêtre</a:t>
            </a:r>
          </a:p>
          <a:p>
            <a:pPr algn="ctr" eaLnBrk="1" fontAlgn="auto" hangingPunct="1">
              <a:spcBef>
                <a:spcPts val="0"/>
              </a:spcBef>
              <a:spcAft>
                <a:spcPts val="0"/>
              </a:spcAft>
              <a:defRPr/>
            </a:pPr>
            <a:endParaRPr lang="fr-FR" sz="3600" b="1" i="1" kern="0" dirty="0">
              <a:solidFill>
                <a:srgbClr val="C01662">
                  <a:lumMod val="50000"/>
                </a:srgbClr>
              </a:solidFill>
              <a:latin typeface="+mn-lt"/>
            </a:endParaRPr>
          </a:p>
        </p:txBody>
      </p:sp>
      <p:sp>
        <p:nvSpPr>
          <p:cNvPr id="7" name="ZoneTexte 6">
            <a:extLst>
              <a:ext uri="{FF2B5EF4-FFF2-40B4-BE49-F238E27FC236}">
                <a16:creationId xmlns:a16="http://schemas.microsoft.com/office/drawing/2014/main" id="{97EA4AA1-EEA2-40B8-A815-B8E90EB6C19D}"/>
              </a:ext>
            </a:extLst>
          </p:cNvPr>
          <p:cNvSpPr txBox="1"/>
          <p:nvPr/>
        </p:nvSpPr>
        <p:spPr>
          <a:xfrm>
            <a:off x="8273989" y="6182921"/>
            <a:ext cx="4433656" cy="400110"/>
          </a:xfrm>
          <a:prstGeom prst="rect">
            <a:avLst/>
          </a:prstGeom>
          <a:noFill/>
        </p:spPr>
        <p:txBody>
          <a:bodyPr wrap="square">
            <a:spAutoFit/>
          </a:bodyPr>
          <a:lstStyle/>
          <a:p>
            <a:pPr algn="ctr" eaLnBrk="1" fontAlgn="auto" hangingPunct="1">
              <a:spcBef>
                <a:spcPts val="0"/>
              </a:spcBef>
              <a:spcAft>
                <a:spcPts val="0"/>
              </a:spcAft>
              <a:defRPr/>
            </a:pPr>
            <a:r>
              <a:rPr lang="fr-FR" sz="2000" b="1" i="1" kern="0" dirty="0">
                <a:solidFill>
                  <a:srgbClr val="C01662">
                    <a:lumMod val="50000"/>
                  </a:srgbClr>
                </a:solidFill>
                <a:latin typeface="+mn-lt"/>
              </a:rPr>
              <a:t>alexis.proust@aphp.fr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10</a:t>
            </a:fld>
            <a:endParaRPr lang="fr-FR" altLang="fr-FR" b="1"/>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PCR quantitative (</a:t>
              </a:r>
              <a:r>
                <a:rPr lang="fr-FR" sz="3200" b="1" kern="0" dirty="0" err="1">
                  <a:solidFill>
                    <a:srgbClr val="C01662">
                      <a:lumMod val="50000"/>
                    </a:srgbClr>
                  </a:solidFill>
                </a:rPr>
                <a:t>qPCR</a:t>
              </a:r>
              <a:r>
                <a:rPr lang="fr-FR" sz="3200" b="1" kern="0" dirty="0">
                  <a:solidFill>
                    <a:srgbClr val="C01662">
                      <a:lumMod val="50000"/>
                    </a:srgbClr>
                  </a:solidFill>
                </a:rPr>
                <a:t>) : </a:t>
              </a:r>
              <a:r>
                <a:rPr lang="fr-FR" sz="3200" b="1" kern="0" dirty="0">
                  <a:solidFill>
                    <a:srgbClr val="C01662">
                      <a:lumMod val="50000"/>
                    </a:srgbClr>
                  </a:solidFill>
                  <a:latin typeface="+mn-lt"/>
                </a:rPr>
                <a:t>Principe</a:t>
              </a:r>
            </a:p>
          </p:txBody>
        </p:sp>
        <p:pic>
          <p:nvPicPr>
            <p:cNvPr id="512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e 19">
            <a:extLst>
              <a:ext uri="{FF2B5EF4-FFF2-40B4-BE49-F238E27FC236}">
                <a16:creationId xmlns:a16="http://schemas.microsoft.com/office/drawing/2014/main" id="{2FD67794-8D39-4020-8534-B8DAADCA7FAB}"/>
              </a:ext>
            </a:extLst>
          </p:cNvPr>
          <p:cNvGrpSpPr/>
          <p:nvPr/>
        </p:nvGrpSpPr>
        <p:grpSpPr>
          <a:xfrm>
            <a:off x="6282471" y="791876"/>
            <a:ext cx="3799066" cy="2625789"/>
            <a:chOff x="6282471" y="791876"/>
            <a:chExt cx="3799066" cy="2625789"/>
          </a:xfrm>
        </p:grpSpPr>
        <p:pic>
          <p:nvPicPr>
            <p:cNvPr id="11" name="Image 10"/>
            <p:cNvPicPr>
              <a:picLocks noChangeAspect="1"/>
            </p:cNvPicPr>
            <p:nvPr/>
          </p:nvPicPr>
          <p:blipFill>
            <a:blip r:embed="rId3"/>
            <a:stretch>
              <a:fillRect/>
            </a:stretch>
          </p:blipFill>
          <p:spPr>
            <a:xfrm>
              <a:off x="6300112" y="791876"/>
              <a:ext cx="3781425" cy="2428875"/>
            </a:xfrm>
            <a:prstGeom prst="rect">
              <a:avLst/>
            </a:prstGeom>
          </p:spPr>
        </p:pic>
        <p:sp>
          <p:nvSpPr>
            <p:cNvPr id="15" name="ZoneTexte 14">
              <a:extLst>
                <a:ext uri="{FF2B5EF4-FFF2-40B4-BE49-F238E27FC236}">
                  <a16:creationId xmlns:a16="http://schemas.microsoft.com/office/drawing/2014/main" id="{8579234D-FF54-4724-B1B8-E3CAF3F5FA5A}"/>
                </a:ext>
              </a:extLst>
            </p:cNvPr>
            <p:cNvSpPr txBox="1"/>
            <p:nvPr/>
          </p:nvSpPr>
          <p:spPr>
            <a:xfrm>
              <a:off x="6282471" y="3173207"/>
              <a:ext cx="729395" cy="244458"/>
            </a:xfrm>
            <a:prstGeom prst="rect">
              <a:avLst/>
            </a:prstGeom>
            <a:noFill/>
          </p:spPr>
          <p:txBody>
            <a:bodyPr wrap="square" rtlCol="0">
              <a:spAutoFit/>
            </a:bodyPr>
            <a:lstStyle/>
            <a:p>
              <a:r>
                <a:rPr lang="fr-FR" sz="1000" dirty="0" err="1"/>
                <a:t>Invitrogen</a:t>
              </a:r>
              <a:endParaRPr lang="fr-FR" sz="1000" dirty="0"/>
            </a:p>
          </p:txBody>
        </p:sp>
      </p:grpSp>
      <p:grpSp>
        <p:nvGrpSpPr>
          <p:cNvPr id="21" name="Groupe 20">
            <a:extLst>
              <a:ext uri="{FF2B5EF4-FFF2-40B4-BE49-F238E27FC236}">
                <a16:creationId xmlns:a16="http://schemas.microsoft.com/office/drawing/2014/main" id="{1264F2A0-E59C-4A22-86E8-05612776EBBD}"/>
              </a:ext>
            </a:extLst>
          </p:cNvPr>
          <p:cNvGrpSpPr/>
          <p:nvPr/>
        </p:nvGrpSpPr>
        <p:grpSpPr>
          <a:xfrm>
            <a:off x="6257925" y="3703526"/>
            <a:ext cx="4286250" cy="2303621"/>
            <a:chOff x="6257925" y="3703526"/>
            <a:chExt cx="4286250" cy="2303621"/>
          </a:xfrm>
        </p:grpSpPr>
        <p:pic>
          <p:nvPicPr>
            <p:cNvPr id="12" name="Image 11"/>
            <p:cNvPicPr>
              <a:picLocks noChangeAspect="1"/>
            </p:cNvPicPr>
            <p:nvPr/>
          </p:nvPicPr>
          <p:blipFill>
            <a:blip r:embed="rId4"/>
            <a:stretch>
              <a:fillRect/>
            </a:stretch>
          </p:blipFill>
          <p:spPr>
            <a:xfrm>
              <a:off x="6257925" y="3703526"/>
              <a:ext cx="4286250" cy="2057400"/>
            </a:xfrm>
            <a:prstGeom prst="rect">
              <a:avLst/>
            </a:prstGeom>
          </p:spPr>
        </p:pic>
        <p:sp>
          <p:nvSpPr>
            <p:cNvPr id="18" name="ZoneTexte 17">
              <a:extLst>
                <a:ext uri="{FF2B5EF4-FFF2-40B4-BE49-F238E27FC236}">
                  <a16:creationId xmlns:a16="http://schemas.microsoft.com/office/drawing/2014/main" id="{8579234D-FF54-4724-B1B8-E3CAF3F5FA5A}"/>
                </a:ext>
              </a:extLst>
            </p:cNvPr>
            <p:cNvSpPr txBox="1"/>
            <p:nvPr/>
          </p:nvSpPr>
          <p:spPr>
            <a:xfrm>
              <a:off x="6257925" y="5760926"/>
              <a:ext cx="978937" cy="246221"/>
            </a:xfrm>
            <a:prstGeom prst="rect">
              <a:avLst/>
            </a:prstGeom>
            <a:noFill/>
          </p:spPr>
          <p:txBody>
            <a:bodyPr wrap="square" rtlCol="0">
              <a:spAutoFit/>
            </a:bodyPr>
            <a:lstStyle/>
            <a:p>
              <a:r>
                <a:rPr lang="fr-FR" sz="1000" dirty="0"/>
                <a:t>Sigma Aldrich</a:t>
              </a:r>
            </a:p>
          </p:txBody>
        </p:sp>
      </p:grpSp>
      <p:grpSp>
        <p:nvGrpSpPr>
          <p:cNvPr id="17" name="Groupe 16">
            <a:extLst>
              <a:ext uri="{FF2B5EF4-FFF2-40B4-BE49-F238E27FC236}">
                <a16:creationId xmlns:a16="http://schemas.microsoft.com/office/drawing/2014/main" id="{93447EF4-5D33-4A1F-8727-DE3CF5E15A25}"/>
              </a:ext>
            </a:extLst>
          </p:cNvPr>
          <p:cNvGrpSpPr/>
          <p:nvPr/>
        </p:nvGrpSpPr>
        <p:grpSpPr>
          <a:xfrm>
            <a:off x="2127613" y="1182594"/>
            <a:ext cx="3801699" cy="1661226"/>
            <a:chOff x="2127613" y="1182594"/>
            <a:chExt cx="3801699" cy="1661226"/>
          </a:xfrm>
        </p:grpSpPr>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7613" y="1182594"/>
              <a:ext cx="3801699" cy="1444646"/>
            </a:xfrm>
            <a:prstGeom prst="rect">
              <a:avLst/>
            </a:prstGeom>
          </p:spPr>
        </p:pic>
        <p:sp>
          <p:nvSpPr>
            <p:cNvPr id="23" name="ZoneTexte 22">
              <a:extLst>
                <a:ext uri="{FF2B5EF4-FFF2-40B4-BE49-F238E27FC236}">
                  <a16:creationId xmlns:a16="http://schemas.microsoft.com/office/drawing/2014/main" id="{8579234D-FF54-4724-B1B8-E3CAF3F5FA5A}"/>
                </a:ext>
              </a:extLst>
            </p:cNvPr>
            <p:cNvSpPr txBox="1"/>
            <p:nvPr/>
          </p:nvSpPr>
          <p:spPr>
            <a:xfrm>
              <a:off x="4998756" y="2597599"/>
              <a:ext cx="930556" cy="246221"/>
            </a:xfrm>
            <a:prstGeom prst="rect">
              <a:avLst/>
            </a:prstGeom>
            <a:noFill/>
          </p:spPr>
          <p:txBody>
            <a:bodyPr wrap="square" rtlCol="0">
              <a:spAutoFit/>
            </a:bodyPr>
            <a:lstStyle/>
            <a:p>
              <a:r>
                <a:rPr lang="fr-FR" sz="1000" dirty="0"/>
                <a:t>Sigma Aldrich</a:t>
              </a:r>
            </a:p>
          </p:txBody>
        </p:sp>
      </p:grpSp>
      <p:grpSp>
        <p:nvGrpSpPr>
          <p:cNvPr id="2" name="Groupe 1">
            <a:extLst>
              <a:ext uri="{FF2B5EF4-FFF2-40B4-BE49-F238E27FC236}">
                <a16:creationId xmlns:a16="http://schemas.microsoft.com/office/drawing/2014/main" id="{BA1846F0-5533-4F12-9615-F43C1ECAEC92}"/>
              </a:ext>
            </a:extLst>
          </p:cNvPr>
          <p:cNvGrpSpPr/>
          <p:nvPr/>
        </p:nvGrpSpPr>
        <p:grpSpPr>
          <a:xfrm>
            <a:off x="10099178" y="1289098"/>
            <a:ext cx="2141318" cy="1417054"/>
            <a:chOff x="115745" y="3902834"/>
            <a:chExt cx="2141318" cy="1417054"/>
          </a:xfrm>
        </p:grpSpPr>
        <p:sp>
          <p:nvSpPr>
            <p:cNvPr id="27" name="ZoneTexte 26">
              <a:extLst>
                <a:ext uri="{FF2B5EF4-FFF2-40B4-BE49-F238E27FC236}">
                  <a16:creationId xmlns:a16="http://schemas.microsoft.com/office/drawing/2014/main" id="{8579234D-FF54-4724-B1B8-E3CAF3F5FA5A}"/>
                </a:ext>
              </a:extLst>
            </p:cNvPr>
            <p:cNvSpPr txBox="1"/>
            <p:nvPr/>
          </p:nvSpPr>
          <p:spPr>
            <a:xfrm>
              <a:off x="127319" y="3902834"/>
              <a:ext cx="2020568" cy="307777"/>
            </a:xfrm>
            <a:prstGeom prst="rect">
              <a:avLst/>
            </a:prstGeom>
            <a:noFill/>
          </p:spPr>
          <p:txBody>
            <a:bodyPr wrap="square" rtlCol="0">
              <a:spAutoFit/>
            </a:bodyPr>
            <a:lstStyle/>
            <a:p>
              <a:r>
                <a:rPr lang="fr-FR" sz="1400" dirty="0"/>
                <a:t>Reporter: FAM, VIC…</a:t>
              </a:r>
            </a:p>
          </p:txBody>
        </p:sp>
        <p:sp>
          <p:nvSpPr>
            <p:cNvPr id="28" name="ZoneTexte 27">
              <a:extLst>
                <a:ext uri="{FF2B5EF4-FFF2-40B4-BE49-F238E27FC236}">
                  <a16:creationId xmlns:a16="http://schemas.microsoft.com/office/drawing/2014/main" id="{8579234D-FF54-4724-B1B8-E3CAF3F5FA5A}"/>
                </a:ext>
              </a:extLst>
            </p:cNvPr>
            <p:cNvSpPr txBox="1"/>
            <p:nvPr/>
          </p:nvSpPr>
          <p:spPr>
            <a:xfrm>
              <a:off x="115745" y="4195549"/>
              <a:ext cx="2141318" cy="307777"/>
            </a:xfrm>
            <a:prstGeom prst="rect">
              <a:avLst/>
            </a:prstGeom>
            <a:noFill/>
          </p:spPr>
          <p:txBody>
            <a:bodyPr wrap="square" rtlCol="0">
              <a:spAutoFit/>
            </a:bodyPr>
            <a:lstStyle/>
            <a:p>
              <a:r>
                <a:rPr lang="fr-FR" sz="1400" dirty="0" err="1"/>
                <a:t>Quencher</a:t>
              </a:r>
              <a:r>
                <a:rPr lang="fr-FR" sz="1400" dirty="0"/>
                <a:t>: TAMRA, MGB…</a:t>
              </a:r>
            </a:p>
          </p:txBody>
        </p:sp>
        <p:sp>
          <p:nvSpPr>
            <p:cNvPr id="30" name="ZoneTexte 29">
              <a:extLst>
                <a:ext uri="{FF2B5EF4-FFF2-40B4-BE49-F238E27FC236}">
                  <a16:creationId xmlns:a16="http://schemas.microsoft.com/office/drawing/2014/main" id="{8579234D-FF54-4724-B1B8-E3CAF3F5FA5A}"/>
                </a:ext>
              </a:extLst>
            </p:cNvPr>
            <p:cNvSpPr txBox="1"/>
            <p:nvPr/>
          </p:nvSpPr>
          <p:spPr>
            <a:xfrm>
              <a:off x="127319" y="5012111"/>
              <a:ext cx="2020568" cy="307777"/>
            </a:xfrm>
            <a:prstGeom prst="rect">
              <a:avLst/>
            </a:prstGeom>
            <a:noFill/>
          </p:spPr>
          <p:txBody>
            <a:bodyPr wrap="square" rtlCol="0">
              <a:spAutoFit/>
            </a:bodyPr>
            <a:lstStyle/>
            <a:p>
              <a:pPr algn="ctr"/>
              <a:r>
                <a:rPr lang="fr-FR" sz="1400" b="1" dirty="0">
                  <a:solidFill>
                    <a:srgbClr val="FF0000"/>
                  </a:solidFill>
                </a:rPr>
                <a:t>Spécifique</a:t>
              </a:r>
            </a:p>
          </p:txBody>
        </p:sp>
      </p:grpSp>
      <p:grpSp>
        <p:nvGrpSpPr>
          <p:cNvPr id="3" name="Groupe 2">
            <a:extLst>
              <a:ext uri="{FF2B5EF4-FFF2-40B4-BE49-F238E27FC236}">
                <a16:creationId xmlns:a16="http://schemas.microsoft.com/office/drawing/2014/main" id="{710B7B20-E5D0-424B-8DFA-99F520796216}"/>
              </a:ext>
            </a:extLst>
          </p:cNvPr>
          <p:cNvGrpSpPr/>
          <p:nvPr/>
        </p:nvGrpSpPr>
        <p:grpSpPr>
          <a:xfrm>
            <a:off x="107045" y="1562117"/>
            <a:ext cx="2020568" cy="939475"/>
            <a:chOff x="107045" y="1562117"/>
            <a:chExt cx="2020568" cy="939475"/>
          </a:xfrm>
        </p:grpSpPr>
        <p:sp>
          <p:nvSpPr>
            <p:cNvPr id="29" name="ZoneTexte 28">
              <a:extLst>
                <a:ext uri="{FF2B5EF4-FFF2-40B4-BE49-F238E27FC236}">
                  <a16:creationId xmlns:a16="http://schemas.microsoft.com/office/drawing/2014/main" id="{8579234D-FF54-4724-B1B8-E3CAF3F5FA5A}"/>
                </a:ext>
              </a:extLst>
            </p:cNvPr>
            <p:cNvSpPr txBox="1"/>
            <p:nvPr/>
          </p:nvSpPr>
          <p:spPr>
            <a:xfrm>
              <a:off x="107045" y="1562117"/>
              <a:ext cx="2020568" cy="307777"/>
            </a:xfrm>
            <a:prstGeom prst="rect">
              <a:avLst/>
            </a:prstGeom>
            <a:noFill/>
          </p:spPr>
          <p:txBody>
            <a:bodyPr wrap="square" rtlCol="0">
              <a:spAutoFit/>
            </a:bodyPr>
            <a:lstStyle/>
            <a:p>
              <a:r>
                <a:rPr lang="fr-FR" sz="1400" dirty="0"/>
                <a:t>Intercalant :SYBR Green</a:t>
              </a:r>
            </a:p>
          </p:txBody>
        </p:sp>
        <p:sp>
          <p:nvSpPr>
            <p:cNvPr id="31" name="ZoneTexte 30">
              <a:extLst>
                <a:ext uri="{FF2B5EF4-FFF2-40B4-BE49-F238E27FC236}">
                  <a16:creationId xmlns:a16="http://schemas.microsoft.com/office/drawing/2014/main" id="{8579234D-FF54-4724-B1B8-E3CAF3F5FA5A}"/>
                </a:ext>
              </a:extLst>
            </p:cNvPr>
            <p:cNvSpPr txBox="1"/>
            <p:nvPr/>
          </p:nvSpPr>
          <p:spPr>
            <a:xfrm>
              <a:off x="107045" y="2193815"/>
              <a:ext cx="2020568" cy="307777"/>
            </a:xfrm>
            <a:prstGeom prst="rect">
              <a:avLst/>
            </a:prstGeom>
            <a:noFill/>
          </p:spPr>
          <p:txBody>
            <a:bodyPr wrap="square" rtlCol="0">
              <a:spAutoFit/>
            </a:bodyPr>
            <a:lstStyle/>
            <a:p>
              <a:pPr algn="ctr"/>
              <a:r>
                <a:rPr lang="fr-FR" sz="1400" b="1" dirty="0">
                  <a:solidFill>
                    <a:srgbClr val="FF0000"/>
                  </a:solidFill>
                </a:rPr>
                <a:t>NON Spécifique</a:t>
              </a:r>
            </a:p>
          </p:txBody>
        </p:sp>
      </p:grpSp>
      <p:cxnSp>
        <p:nvCxnSpPr>
          <p:cNvPr id="25" name="Connecteur droit 24"/>
          <p:cNvCxnSpPr>
            <a:endCxn id="4" idx="0"/>
          </p:cNvCxnSpPr>
          <p:nvPr/>
        </p:nvCxnSpPr>
        <p:spPr>
          <a:xfrm>
            <a:off x="6096000" y="622628"/>
            <a:ext cx="0" cy="57337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8579234D-FF54-4724-B1B8-E3CAF3F5FA5A}"/>
              </a:ext>
            </a:extLst>
          </p:cNvPr>
          <p:cNvSpPr txBox="1"/>
          <p:nvPr/>
        </p:nvSpPr>
        <p:spPr>
          <a:xfrm>
            <a:off x="10477500" y="4584158"/>
            <a:ext cx="1525268" cy="307777"/>
          </a:xfrm>
          <a:prstGeom prst="rect">
            <a:avLst/>
          </a:prstGeom>
          <a:noFill/>
        </p:spPr>
        <p:txBody>
          <a:bodyPr wrap="square" rtlCol="0">
            <a:spAutoFit/>
          </a:bodyPr>
          <a:lstStyle/>
          <a:p>
            <a:pPr algn="ctr"/>
            <a:r>
              <a:rPr lang="fr-FR" sz="1400" b="1" dirty="0">
                <a:solidFill>
                  <a:srgbClr val="FF0000"/>
                </a:solidFill>
              </a:rPr>
              <a:t>Spécifique</a:t>
            </a:r>
          </a:p>
        </p:txBody>
      </p:sp>
      <p:grpSp>
        <p:nvGrpSpPr>
          <p:cNvPr id="5" name="Groupe 4">
            <a:extLst>
              <a:ext uri="{FF2B5EF4-FFF2-40B4-BE49-F238E27FC236}">
                <a16:creationId xmlns:a16="http://schemas.microsoft.com/office/drawing/2014/main" id="{3E4B5075-0EB2-4DF8-83A4-E28F998A4222}"/>
              </a:ext>
            </a:extLst>
          </p:cNvPr>
          <p:cNvGrpSpPr/>
          <p:nvPr/>
        </p:nvGrpSpPr>
        <p:grpSpPr>
          <a:xfrm>
            <a:off x="89850" y="4265633"/>
            <a:ext cx="1864394" cy="728051"/>
            <a:chOff x="10048875" y="1562116"/>
            <a:chExt cx="1864394" cy="728051"/>
          </a:xfrm>
        </p:grpSpPr>
        <p:sp>
          <p:nvSpPr>
            <p:cNvPr id="35" name="ZoneTexte 34">
              <a:extLst>
                <a:ext uri="{FF2B5EF4-FFF2-40B4-BE49-F238E27FC236}">
                  <a16:creationId xmlns:a16="http://schemas.microsoft.com/office/drawing/2014/main" id="{8579234D-FF54-4724-B1B8-E3CAF3F5FA5A}"/>
                </a:ext>
              </a:extLst>
            </p:cNvPr>
            <p:cNvSpPr txBox="1"/>
            <p:nvPr/>
          </p:nvSpPr>
          <p:spPr>
            <a:xfrm>
              <a:off x="10048875" y="1562116"/>
              <a:ext cx="1864394" cy="307777"/>
            </a:xfrm>
            <a:prstGeom prst="rect">
              <a:avLst/>
            </a:prstGeom>
            <a:noFill/>
          </p:spPr>
          <p:txBody>
            <a:bodyPr wrap="square" rtlCol="0">
              <a:spAutoFit/>
            </a:bodyPr>
            <a:lstStyle/>
            <a:p>
              <a:r>
                <a:rPr lang="fr-FR" sz="1400" dirty="0"/>
                <a:t>Amorces Fluorescentes</a:t>
              </a:r>
            </a:p>
          </p:txBody>
        </p:sp>
        <p:sp>
          <p:nvSpPr>
            <p:cNvPr id="38" name="ZoneTexte 37">
              <a:extLst>
                <a:ext uri="{FF2B5EF4-FFF2-40B4-BE49-F238E27FC236}">
                  <a16:creationId xmlns:a16="http://schemas.microsoft.com/office/drawing/2014/main" id="{8579234D-FF54-4724-B1B8-E3CAF3F5FA5A}"/>
                </a:ext>
              </a:extLst>
            </p:cNvPr>
            <p:cNvSpPr txBox="1"/>
            <p:nvPr/>
          </p:nvSpPr>
          <p:spPr>
            <a:xfrm>
              <a:off x="10218438" y="1982390"/>
              <a:ext cx="1525268" cy="307777"/>
            </a:xfrm>
            <a:prstGeom prst="rect">
              <a:avLst/>
            </a:prstGeom>
            <a:noFill/>
          </p:spPr>
          <p:txBody>
            <a:bodyPr wrap="square" rtlCol="0">
              <a:spAutoFit/>
            </a:bodyPr>
            <a:lstStyle/>
            <a:p>
              <a:pPr algn="ctr"/>
              <a:r>
                <a:rPr lang="fr-FR" sz="1400" b="1" dirty="0">
                  <a:solidFill>
                    <a:srgbClr val="FF0000"/>
                  </a:solidFill>
                </a:rPr>
                <a:t>NON Spécifique</a:t>
              </a:r>
            </a:p>
          </p:txBody>
        </p:sp>
      </p:grpSp>
      <p:grpSp>
        <p:nvGrpSpPr>
          <p:cNvPr id="16" name="Groupe 15">
            <a:extLst>
              <a:ext uri="{FF2B5EF4-FFF2-40B4-BE49-F238E27FC236}">
                <a16:creationId xmlns:a16="http://schemas.microsoft.com/office/drawing/2014/main" id="{42D30CDA-579D-43BF-9A4F-5BFF0FB5E225}"/>
              </a:ext>
            </a:extLst>
          </p:cNvPr>
          <p:cNvGrpSpPr/>
          <p:nvPr/>
        </p:nvGrpSpPr>
        <p:grpSpPr>
          <a:xfrm>
            <a:off x="2434934" y="4579052"/>
            <a:ext cx="3070778" cy="359663"/>
            <a:chOff x="2393256" y="4540202"/>
            <a:chExt cx="3070778" cy="359663"/>
          </a:xfrm>
        </p:grpSpPr>
        <p:cxnSp>
          <p:nvCxnSpPr>
            <p:cNvPr id="32" name="Connecteur droit 31">
              <a:extLst>
                <a:ext uri="{FF2B5EF4-FFF2-40B4-BE49-F238E27FC236}">
                  <a16:creationId xmlns:a16="http://schemas.microsoft.com/office/drawing/2014/main" id="{37A81FF0-CBF2-4B87-92B6-C0F8FB8A5B2C}"/>
                </a:ext>
              </a:extLst>
            </p:cNvPr>
            <p:cNvCxnSpPr>
              <a:cxnSpLocks/>
            </p:cNvCxnSpPr>
            <p:nvPr/>
          </p:nvCxnSpPr>
          <p:spPr>
            <a:xfrm>
              <a:off x="2468538" y="4540202"/>
              <a:ext cx="2426047" cy="433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CF1EDD8A-1FC6-45CA-B92F-2EC2B6075AEE}"/>
                </a:ext>
              </a:extLst>
            </p:cNvPr>
            <p:cNvCxnSpPr>
              <a:cxnSpLocks/>
            </p:cNvCxnSpPr>
            <p:nvPr/>
          </p:nvCxnSpPr>
          <p:spPr>
            <a:xfrm>
              <a:off x="3037987" y="4742251"/>
              <a:ext cx="2426047" cy="433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8B6B760A-75A5-4809-94FA-BD2B9EC82305}"/>
                </a:ext>
              </a:extLst>
            </p:cNvPr>
            <p:cNvCxnSpPr>
              <a:cxnSpLocks/>
            </p:cNvCxnSpPr>
            <p:nvPr/>
          </p:nvCxnSpPr>
          <p:spPr>
            <a:xfrm>
              <a:off x="4894585" y="4540202"/>
              <a:ext cx="5694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A3DD9A71-36A6-4177-B470-4C7AE3548D11}"/>
                </a:ext>
              </a:extLst>
            </p:cNvPr>
            <p:cNvCxnSpPr>
              <a:cxnSpLocks/>
            </p:cNvCxnSpPr>
            <p:nvPr/>
          </p:nvCxnSpPr>
          <p:spPr>
            <a:xfrm>
              <a:off x="2468538" y="4742251"/>
              <a:ext cx="569449"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13" name="Étoile : 6 branches 12">
              <a:extLst>
                <a:ext uri="{FF2B5EF4-FFF2-40B4-BE49-F238E27FC236}">
                  <a16:creationId xmlns:a16="http://schemas.microsoft.com/office/drawing/2014/main" id="{41DF7821-AC54-407C-9967-D8181E7C85BF}"/>
                </a:ext>
              </a:extLst>
            </p:cNvPr>
            <p:cNvSpPr/>
            <p:nvPr/>
          </p:nvSpPr>
          <p:spPr>
            <a:xfrm>
              <a:off x="2393256" y="4744417"/>
              <a:ext cx="137159" cy="155448"/>
            </a:xfrm>
            <a:prstGeom prst="star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80796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11</a:t>
            </a:fld>
            <a:endParaRPr lang="fr-FR" altLang="fr-FR" b="1"/>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err="1">
                  <a:solidFill>
                    <a:srgbClr val="C01662">
                      <a:lumMod val="50000"/>
                    </a:srgbClr>
                  </a:solidFill>
                  <a:latin typeface="+mn-lt"/>
                </a:rPr>
                <a:t>qPCR</a:t>
              </a:r>
              <a:r>
                <a:rPr lang="fr-FR" sz="3200" b="1" kern="0" dirty="0">
                  <a:solidFill>
                    <a:srgbClr val="C01662">
                      <a:lumMod val="50000"/>
                    </a:srgbClr>
                  </a:solidFill>
                  <a:latin typeface="+mn-lt"/>
                </a:rPr>
                <a:t> : Principe</a:t>
              </a:r>
            </a:p>
          </p:txBody>
        </p:sp>
        <p:pic>
          <p:nvPicPr>
            <p:cNvPr id="512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p:cNvSpPr/>
          <p:nvPr/>
        </p:nvSpPr>
        <p:spPr>
          <a:xfrm>
            <a:off x="204135" y="5921035"/>
            <a:ext cx="5041958" cy="369332"/>
          </a:xfrm>
          <a:prstGeom prst="rect">
            <a:avLst/>
          </a:prstGeom>
        </p:spPr>
        <p:txBody>
          <a:bodyPr wrap="none">
            <a:spAutoFit/>
          </a:bodyPr>
          <a:lstStyle/>
          <a:p>
            <a:r>
              <a:rPr lang="en-US" dirty="0" err="1"/>
              <a:t>Efficacité</a:t>
            </a:r>
            <a:r>
              <a:rPr lang="en-US" dirty="0"/>
              <a:t> de PCR entre  90–110% (3.6 &gt; slope &gt; 3.1)</a:t>
            </a:r>
            <a:endParaRPr lang="fr-FR" dirty="0"/>
          </a:p>
        </p:txBody>
      </p:sp>
      <p:pic>
        <p:nvPicPr>
          <p:cNvPr id="3" name="Image 2"/>
          <p:cNvPicPr>
            <a:picLocks noChangeAspect="1"/>
          </p:cNvPicPr>
          <p:nvPr/>
        </p:nvPicPr>
        <p:blipFill>
          <a:blip r:embed="rId3"/>
          <a:stretch>
            <a:fillRect/>
          </a:stretch>
        </p:blipFill>
        <p:spPr>
          <a:xfrm>
            <a:off x="1426338" y="5083691"/>
            <a:ext cx="2657475" cy="647700"/>
          </a:xfrm>
          <a:prstGeom prst="rect">
            <a:avLst/>
          </a:prstGeom>
        </p:spPr>
      </p:pic>
      <p:pic>
        <p:nvPicPr>
          <p:cNvPr id="6" name="Image 5"/>
          <p:cNvPicPr>
            <a:picLocks noChangeAspect="1"/>
          </p:cNvPicPr>
          <p:nvPr/>
        </p:nvPicPr>
        <p:blipFill>
          <a:blip r:embed="rId4"/>
          <a:stretch>
            <a:fillRect/>
          </a:stretch>
        </p:blipFill>
        <p:spPr>
          <a:xfrm>
            <a:off x="5494383" y="992340"/>
            <a:ext cx="6232434" cy="4661041"/>
          </a:xfrm>
          <a:prstGeom prst="rect">
            <a:avLst/>
          </a:prstGeom>
        </p:spPr>
      </p:pic>
      <p:pic>
        <p:nvPicPr>
          <p:cNvPr id="8" name="Image 7"/>
          <p:cNvPicPr>
            <a:picLocks noChangeAspect="1"/>
          </p:cNvPicPr>
          <p:nvPr/>
        </p:nvPicPr>
        <p:blipFill>
          <a:blip r:embed="rId5"/>
          <a:stretch>
            <a:fillRect/>
          </a:stretch>
        </p:blipFill>
        <p:spPr>
          <a:xfrm>
            <a:off x="864364" y="1799709"/>
            <a:ext cx="3781425" cy="2914650"/>
          </a:xfrm>
          <a:prstGeom prst="rect">
            <a:avLst/>
          </a:prstGeom>
        </p:spPr>
      </p:pic>
      <p:sp>
        <p:nvSpPr>
          <p:cNvPr id="9" name="Rectangle 8"/>
          <p:cNvSpPr/>
          <p:nvPr/>
        </p:nvSpPr>
        <p:spPr>
          <a:xfrm>
            <a:off x="7320910" y="5798809"/>
            <a:ext cx="4670793" cy="553998"/>
          </a:xfrm>
          <a:prstGeom prst="rect">
            <a:avLst/>
          </a:prstGeom>
        </p:spPr>
        <p:txBody>
          <a:bodyPr wrap="square">
            <a:spAutoFit/>
          </a:bodyPr>
          <a:lstStyle/>
          <a:p>
            <a:r>
              <a:rPr lang="fr-FR" sz="1000" dirty="0"/>
              <a:t>Quantification par PCR en temps réel, technologie </a:t>
            </a:r>
            <a:r>
              <a:rPr lang="fr-FR" sz="1000" dirty="0" err="1"/>
              <a:t>TaqMan</a:t>
            </a:r>
            <a:r>
              <a:rPr lang="fr-FR" sz="1000" dirty="0"/>
              <a:t> et applications en virologie</a:t>
            </a:r>
          </a:p>
          <a:p>
            <a:r>
              <a:rPr lang="fr-FR" sz="1000" dirty="0"/>
              <a:t>Volume 5, numéro 6, Novembre - Décembre 2001</a:t>
            </a:r>
          </a:p>
          <a:p>
            <a:r>
              <a:rPr lang="en-US" sz="1000" dirty="0"/>
              <a:t>S. </a:t>
            </a:r>
            <a:r>
              <a:rPr lang="en-US" sz="1000" dirty="0" err="1"/>
              <a:t>Collot</a:t>
            </a:r>
            <a:r>
              <a:rPr lang="en-US" sz="1000" dirty="0"/>
              <a:t>, S. Alain, F. Denis, S. Ranger-</a:t>
            </a:r>
            <a:r>
              <a:rPr lang="en-US" sz="1000" dirty="0" err="1"/>
              <a:t>Rogez</a:t>
            </a:r>
            <a:endParaRPr lang="fr-FR" sz="1000" dirty="0"/>
          </a:p>
        </p:txBody>
      </p:sp>
      <p:sp>
        <p:nvSpPr>
          <p:cNvPr id="5" name="Rectangle 4"/>
          <p:cNvSpPr/>
          <p:nvPr/>
        </p:nvSpPr>
        <p:spPr>
          <a:xfrm>
            <a:off x="290399" y="735391"/>
            <a:ext cx="5078435" cy="923330"/>
          </a:xfrm>
          <a:prstGeom prst="rect">
            <a:avLst/>
          </a:prstGeom>
        </p:spPr>
        <p:txBody>
          <a:bodyPr wrap="square">
            <a:spAutoFit/>
          </a:bodyPr>
          <a:lstStyle/>
          <a:p>
            <a:r>
              <a:rPr lang="fr-FR" dirty="0"/>
              <a:t>Le C</a:t>
            </a:r>
            <a:r>
              <a:rPr lang="fr-FR" baseline="-25000" dirty="0"/>
              <a:t>t</a:t>
            </a:r>
            <a:r>
              <a:rPr lang="fr-FR" dirty="0"/>
              <a:t> (cycle de seuil) correspond à l’intersection entre une courbe d’amplification et une ligne de seuil</a:t>
            </a:r>
          </a:p>
        </p:txBody>
      </p:sp>
    </p:spTree>
    <p:extLst>
      <p:ext uri="{BB962C8B-B14F-4D97-AF65-F5344CB8AC3E}">
        <p14:creationId xmlns:p14="http://schemas.microsoft.com/office/powerpoint/2010/main" val="1861927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12</a:t>
            </a:fld>
            <a:endParaRPr lang="fr-FR" altLang="fr-FR" b="1"/>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err="1">
                  <a:solidFill>
                    <a:srgbClr val="C01662">
                      <a:lumMod val="50000"/>
                    </a:srgbClr>
                  </a:solidFill>
                </a:rPr>
                <a:t>qPCR</a:t>
              </a:r>
              <a:r>
                <a:rPr lang="fr-FR" sz="3200" b="1" kern="0" dirty="0">
                  <a:solidFill>
                    <a:srgbClr val="C01662">
                      <a:lumMod val="50000"/>
                    </a:srgbClr>
                  </a:solidFill>
                </a:rPr>
                <a:t> : </a:t>
              </a:r>
              <a:r>
                <a:rPr lang="fr-FR" sz="3200" b="1" kern="0" dirty="0">
                  <a:solidFill>
                    <a:srgbClr val="C01662">
                      <a:lumMod val="50000"/>
                    </a:srgbClr>
                  </a:solidFill>
                  <a:latin typeface="+mn-lt"/>
                </a:rPr>
                <a:t>Principe</a:t>
              </a:r>
            </a:p>
          </p:txBody>
        </p:sp>
        <p:pic>
          <p:nvPicPr>
            <p:cNvPr id="512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874907" y="600539"/>
            <a:ext cx="2333267" cy="369332"/>
          </a:xfrm>
          <a:prstGeom prst="rect">
            <a:avLst/>
          </a:prstGeom>
        </p:spPr>
        <p:txBody>
          <a:bodyPr wrap="none">
            <a:spAutoFit/>
          </a:bodyPr>
          <a:lstStyle/>
          <a:p>
            <a:r>
              <a:rPr lang="en-US" dirty="0" err="1"/>
              <a:t>Gène</a:t>
            </a:r>
            <a:r>
              <a:rPr lang="en-US" dirty="0"/>
              <a:t> de </a:t>
            </a:r>
            <a:r>
              <a:rPr lang="en-US" dirty="0" err="1"/>
              <a:t>réference</a:t>
            </a:r>
            <a:r>
              <a:rPr lang="en-US" dirty="0"/>
              <a:t> ALB</a:t>
            </a:r>
            <a:endParaRPr lang="fr-FR" dirty="0"/>
          </a:p>
        </p:txBody>
      </p:sp>
      <p:pic>
        <p:nvPicPr>
          <p:cNvPr id="10" name="Image 9"/>
          <p:cNvPicPr>
            <a:picLocks noChangeAspect="1"/>
          </p:cNvPicPr>
          <p:nvPr/>
        </p:nvPicPr>
        <p:blipFill rotWithShape="1">
          <a:blip r:embed="rId3"/>
          <a:srcRect l="9003" t="29063" r="46382" b="13669"/>
          <a:stretch/>
        </p:blipFill>
        <p:spPr>
          <a:xfrm>
            <a:off x="6272137" y="1801971"/>
            <a:ext cx="4735364" cy="3798957"/>
          </a:xfrm>
          <a:prstGeom prst="rect">
            <a:avLst/>
          </a:prstGeom>
        </p:spPr>
      </p:pic>
      <p:pic>
        <p:nvPicPr>
          <p:cNvPr id="11" name="Image 10"/>
          <p:cNvPicPr>
            <a:picLocks noChangeAspect="1"/>
          </p:cNvPicPr>
          <p:nvPr/>
        </p:nvPicPr>
        <p:blipFill rotWithShape="1">
          <a:blip r:embed="rId4"/>
          <a:srcRect l="8807" t="28823" r="46649" b="21480"/>
          <a:stretch/>
        </p:blipFill>
        <p:spPr>
          <a:xfrm>
            <a:off x="354073" y="1000497"/>
            <a:ext cx="3387501" cy="2362121"/>
          </a:xfrm>
          <a:prstGeom prst="rect">
            <a:avLst/>
          </a:prstGeom>
        </p:spPr>
      </p:pic>
      <p:pic>
        <p:nvPicPr>
          <p:cNvPr id="12" name="Image 11"/>
          <p:cNvPicPr>
            <a:picLocks noChangeAspect="1"/>
          </p:cNvPicPr>
          <p:nvPr/>
        </p:nvPicPr>
        <p:blipFill rotWithShape="1">
          <a:blip r:embed="rId5"/>
          <a:srcRect l="8876" t="27265" r="46167" b="20407"/>
          <a:stretch/>
        </p:blipFill>
        <p:spPr>
          <a:xfrm>
            <a:off x="354073" y="3892045"/>
            <a:ext cx="3387501" cy="2464305"/>
          </a:xfrm>
          <a:prstGeom prst="rect">
            <a:avLst/>
          </a:prstGeom>
        </p:spPr>
      </p:pic>
      <p:sp>
        <p:nvSpPr>
          <p:cNvPr id="14" name="Rectangle 13"/>
          <p:cNvSpPr/>
          <p:nvPr/>
        </p:nvSpPr>
        <p:spPr>
          <a:xfrm>
            <a:off x="1267898" y="3516784"/>
            <a:ext cx="1547283" cy="369332"/>
          </a:xfrm>
          <a:prstGeom prst="rect">
            <a:avLst/>
          </a:prstGeom>
        </p:spPr>
        <p:txBody>
          <a:bodyPr wrap="none">
            <a:spAutoFit/>
          </a:bodyPr>
          <a:lstStyle/>
          <a:p>
            <a:r>
              <a:rPr lang="en-US" dirty="0" err="1"/>
              <a:t>Gène</a:t>
            </a:r>
            <a:r>
              <a:rPr lang="en-US" dirty="0"/>
              <a:t> </a:t>
            </a:r>
            <a:r>
              <a:rPr lang="en-US" dirty="0" err="1"/>
              <a:t>d’intérêt</a:t>
            </a:r>
            <a:endParaRPr lang="fr-FR" dirty="0"/>
          </a:p>
        </p:txBody>
      </p:sp>
      <p:sp>
        <p:nvSpPr>
          <p:cNvPr id="13" name="ZoneTexte 12">
            <a:extLst>
              <a:ext uri="{FF2B5EF4-FFF2-40B4-BE49-F238E27FC236}">
                <a16:creationId xmlns:a16="http://schemas.microsoft.com/office/drawing/2014/main" id="{3AAAD8DA-33DD-4B8A-AAEA-9B43AE8117EA}"/>
              </a:ext>
            </a:extLst>
          </p:cNvPr>
          <p:cNvSpPr txBox="1"/>
          <p:nvPr/>
        </p:nvSpPr>
        <p:spPr>
          <a:xfrm>
            <a:off x="5563340" y="878374"/>
            <a:ext cx="6094520" cy="646331"/>
          </a:xfrm>
          <a:prstGeom prst="rect">
            <a:avLst/>
          </a:prstGeom>
          <a:noFill/>
        </p:spPr>
        <p:txBody>
          <a:bodyPr wrap="square">
            <a:spAutoFit/>
          </a:bodyPr>
          <a:lstStyle/>
          <a:p>
            <a:r>
              <a:rPr lang="fr-FR" dirty="0"/>
              <a:t>Un gène de ménage est un gène qui s'exprime dans tous les types cellulaires et qui ne subissent donc pas de régulation.</a:t>
            </a:r>
          </a:p>
        </p:txBody>
      </p:sp>
      <p:sp>
        <p:nvSpPr>
          <p:cNvPr id="15" name="ZoneTexte 14">
            <a:extLst>
              <a:ext uri="{FF2B5EF4-FFF2-40B4-BE49-F238E27FC236}">
                <a16:creationId xmlns:a16="http://schemas.microsoft.com/office/drawing/2014/main" id="{A4AD3E76-C607-4471-9C45-279E7EE4DE8C}"/>
              </a:ext>
            </a:extLst>
          </p:cNvPr>
          <p:cNvSpPr txBox="1"/>
          <p:nvPr/>
        </p:nvSpPr>
        <p:spPr>
          <a:xfrm>
            <a:off x="8821447" y="5693528"/>
            <a:ext cx="2490926" cy="369332"/>
          </a:xfrm>
          <a:prstGeom prst="rect">
            <a:avLst/>
          </a:prstGeom>
          <a:noFill/>
        </p:spPr>
        <p:txBody>
          <a:bodyPr wrap="square">
            <a:spAutoFit/>
          </a:bodyPr>
          <a:lstStyle/>
          <a:p>
            <a:r>
              <a:rPr lang="fr-FR" dirty="0"/>
              <a:t>Témoin de normalisation</a:t>
            </a:r>
          </a:p>
        </p:txBody>
      </p:sp>
      <p:pic>
        <p:nvPicPr>
          <p:cNvPr id="2" name="Image 1">
            <a:extLst>
              <a:ext uri="{FF2B5EF4-FFF2-40B4-BE49-F238E27FC236}">
                <a16:creationId xmlns:a16="http://schemas.microsoft.com/office/drawing/2014/main" id="{4C2466B8-0F42-44FD-B18D-F426441AAC20}"/>
              </a:ext>
            </a:extLst>
          </p:cNvPr>
          <p:cNvPicPr>
            <a:picLocks noChangeAspect="1"/>
          </p:cNvPicPr>
          <p:nvPr/>
        </p:nvPicPr>
        <p:blipFill rotWithShape="1">
          <a:blip r:embed="rId6"/>
          <a:srcRect l="71094"/>
          <a:stretch/>
        </p:blipFill>
        <p:spPr>
          <a:xfrm>
            <a:off x="3926681" y="2081667"/>
            <a:ext cx="2169319" cy="2694666"/>
          </a:xfrm>
          <a:prstGeom prst="rect">
            <a:avLst/>
          </a:prstGeom>
        </p:spPr>
      </p:pic>
      <p:sp>
        <p:nvSpPr>
          <p:cNvPr id="16" name="Rectangle 15">
            <a:extLst>
              <a:ext uri="{FF2B5EF4-FFF2-40B4-BE49-F238E27FC236}">
                <a16:creationId xmlns:a16="http://schemas.microsoft.com/office/drawing/2014/main" id="{4AD3CD71-512B-4A79-A4BB-EC73992F1362}"/>
              </a:ext>
            </a:extLst>
          </p:cNvPr>
          <p:cNvSpPr/>
          <p:nvPr/>
        </p:nvSpPr>
        <p:spPr>
          <a:xfrm>
            <a:off x="4387434" y="4801031"/>
            <a:ext cx="1408399" cy="646331"/>
          </a:xfrm>
          <a:prstGeom prst="rect">
            <a:avLst/>
          </a:prstGeom>
        </p:spPr>
        <p:txBody>
          <a:bodyPr wrap="none">
            <a:spAutoFit/>
          </a:bodyPr>
          <a:lstStyle/>
          <a:p>
            <a:pPr algn="ctr"/>
            <a:r>
              <a:rPr lang="en-US" dirty="0" err="1"/>
              <a:t>Courbe</a:t>
            </a:r>
            <a:r>
              <a:rPr lang="en-US" dirty="0"/>
              <a:t> de</a:t>
            </a:r>
          </a:p>
          <a:p>
            <a:pPr algn="ctr"/>
            <a:r>
              <a:rPr lang="en-US" dirty="0" err="1"/>
              <a:t>dénaturation</a:t>
            </a:r>
            <a:endParaRPr lang="fr-FR" dirty="0"/>
          </a:p>
        </p:txBody>
      </p:sp>
    </p:spTree>
    <p:extLst>
      <p:ext uri="{BB962C8B-B14F-4D97-AF65-F5344CB8AC3E}">
        <p14:creationId xmlns:p14="http://schemas.microsoft.com/office/powerpoint/2010/main" val="2186904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DD7EE"/>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C01662">
                    <a:lumMod val="50000"/>
                  </a:srgbClr>
                </a:solidFill>
                <a:effectLst/>
                <a:uLnTx/>
                <a:uFillTx/>
                <a:latin typeface="Calibri" panose="020F0502020204030204"/>
                <a:ea typeface="+mn-ea"/>
                <a:cs typeface="+mn-cs"/>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3B1115-CC9E-4A15-B7AB-5F0581DC49D6}" type="slidenum">
              <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0" cap="none" spc="0" normalizeH="0" baseline="0" noProof="0" dirty="0">
                  <a:ln>
                    <a:noFill/>
                  </a:ln>
                  <a:solidFill>
                    <a:srgbClr val="C01662">
                      <a:lumMod val="50000"/>
                    </a:srgbClr>
                  </a:solidFill>
                  <a:effectLst/>
                  <a:uLnTx/>
                  <a:uFillTx/>
                  <a:latin typeface="Calibri" panose="020F0502020204030204"/>
                  <a:ea typeface="+mn-ea"/>
                  <a:cs typeface="+mn-cs"/>
                </a:rPr>
                <a:t>Séquençage Sanger</a:t>
              </a:r>
            </a:p>
          </p:txBody>
        </p:sp>
        <p:pic>
          <p:nvPicPr>
            <p:cNvPr id="512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Forme libre : forme 8">
            <a:extLst>
              <a:ext uri="{FF2B5EF4-FFF2-40B4-BE49-F238E27FC236}">
                <a16:creationId xmlns:a16="http://schemas.microsoft.com/office/drawing/2014/main" id="{AB1F043D-2AE1-4977-B68E-3FC605F35067}"/>
              </a:ext>
            </a:extLst>
          </p:cNvPr>
          <p:cNvSpPr/>
          <p:nvPr/>
        </p:nvSpPr>
        <p:spPr>
          <a:xfrm>
            <a:off x="5283519" y="2160969"/>
            <a:ext cx="234798" cy="240377"/>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0047FF"/>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C</a:t>
            </a:r>
          </a:p>
        </p:txBody>
      </p:sp>
      <p:sp>
        <p:nvSpPr>
          <p:cNvPr id="11" name="Forme libre : forme 10">
            <a:extLst>
              <a:ext uri="{FF2B5EF4-FFF2-40B4-BE49-F238E27FC236}">
                <a16:creationId xmlns:a16="http://schemas.microsoft.com/office/drawing/2014/main" id="{64E3AC9A-FE4E-4A24-93D4-260EB717B4A9}"/>
              </a:ext>
            </a:extLst>
          </p:cNvPr>
          <p:cNvSpPr/>
          <p:nvPr/>
        </p:nvSpPr>
        <p:spPr>
          <a:xfrm>
            <a:off x="4792122" y="1504608"/>
            <a:ext cx="234798" cy="240377"/>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23FF23"/>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pic>
        <p:nvPicPr>
          <p:cNvPr id="180" name="Image 179">
            <a:extLst>
              <a:ext uri="{FF2B5EF4-FFF2-40B4-BE49-F238E27FC236}">
                <a16:creationId xmlns:a16="http://schemas.microsoft.com/office/drawing/2014/main" id="{4E7D851E-1EC4-41E2-90C6-6A24A7E26912}"/>
              </a:ext>
            </a:extLst>
          </p:cNvPr>
          <p:cNvPicPr>
            <a:picLocks noChangeAspect="1"/>
          </p:cNvPicPr>
          <p:nvPr/>
        </p:nvPicPr>
        <p:blipFill rotWithShape="1">
          <a:blip r:embed="rId3"/>
          <a:srcRect l="17206" t="70358" r="19847" b="5353"/>
          <a:stretch/>
        </p:blipFill>
        <p:spPr>
          <a:xfrm>
            <a:off x="4672916" y="5402908"/>
            <a:ext cx="3128421" cy="879149"/>
          </a:xfrm>
          <a:prstGeom prst="rect">
            <a:avLst/>
          </a:prstGeom>
        </p:spPr>
      </p:pic>
      <p:grpSp>
        <p:nvGrpSpPr>
          <p:cNvPr id="3" name="Groupe 2">
            <a:extLst>
              <a:ext uri="{FF2B5EF4-FFF2-40B4-BE49-F238E27FC236}">
                <a16:creationId xmlns:a16="http://schemas.microsoft.com/office/drawing/2014/main" id="{635B5B4F-4FB2-4184-87C5-ED2F2DE3AFF8}"/>
              </a:ext>
            </a:extLst>
          </p:cNvPr>
          <p:cNvGrpSpPr/>
          <p:nvPr/>
        </p:nvGrpSpPr>
        <p:grpSpPr>
          <a:xfrm>
            <a:off x="1765741" y="1838255"/>
            <a:ext cx="3262886" cy="249738"/>
            <a:chOff x="1765741" y="1838255"/>
            <a:chExt cx="3262886" cy="249738"/>
          </a:xfrm>
        </p:grpSpPr>
        <p:grpSp>
          <p:nvGrpSpPr>
            <p:cNvPr id="260" name="Groupe 259">
              <a:extLst>
                <a:ext uri="{FF2B5EF4-FFF2-40B4-BE49-F238E27FC236}">
                  <a16:creationId xmlns:a16="http://schemas.microsoft.com/office/drawing/2014/main" id="{116284C1-6BF3-4464-BCE3-E457560A7279}"/>
                </a:ext>
              </a:extLst>
            </p:cNvPr>
            <p:cNvGrpSpPr/>
            <p:nvPr/>
          </p:nvGrpSpPr>
          <p:grpSpPr>
            <a:xfrm>
              <a:off x="1765741" y="1838255"/>
              <a:ext cx="3009102" cy="242109"/>
              <a:chOff x="1771088" y="1559173"/>
              <a:chExt cx="3009102" cy="242109"/>
            </a:xfrm>
          </p:grpSpPr>
          <p:sp>
            <p:nvSpPr>
              <p:cNvPr id="261" name="Forme libre : forme 260">
                <a:extLst>
                  <a:ext uri="{FF2B5EF4-FFF2-40B4-BE49-F238E27FC236}">
                    <a16:creationId xmlns:a16="http://schemas.microsoft.com/office/drawing/2014/main" id="{66203C1E-D284-4B10-84A6-CF76359A615A}"/>
                  </a:ext>
                </a:extLst>
              </p:cNvPr>
              <p:cNvSpPr/>
              <p:nvPr/>
            </p:nvSpPr>
            <p:spPr>
              <a:xfrm>
                <a:off x="27756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62" name="Forme libre : forme 261">
                <a:extLst>
                  <a:ext uri="{FF2B5EF4-FFF2-40B4-BE49-F238E27FC236}">
                    <a16:creationId xmlns:a16="http://schemas.microsoft.com/office/drawing/2014/main" id="{D6088D94-E21E-453A-AB7A-D45DC910774C}"/>
                  </a:ext>
                </a:extLst>
              </p:cNvPr>
              <p:cNvSpPr/>
              <p:nvPr/>
            </p:nvSpPr>
            <p:spPr>
              <a:xfrm>
                <a:off x="25182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263" name="Forme libre : forme 262">
                <a:extLst>
                  <a:ext uri="{FF2B5EF4-FFF2-40B4-BE49-F238E27FC236}">
                    <a16:creationId xmlns:a16="http://schemas.microsoft.com/office/drawing/2014/main" id="{4B8C1816-2CE9-4CC6-8CF1-2AD11E3A86A5}"/>
                  </a:ext>
                </a:extLst>
              </p:cNvPr>
              <p:cNvSpPr/>
              <p:nvPr/>
            </p:nvSpPr>
            <p:spPr>
              <a:xfrm>
                <a:off x="2031883"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264" name="Forme libre : forme 263">
                <a:extLst>
                  <a:ext uri="{FF2B5EF4-FFF2-40B4-BE49-F238E27FC236}">
                    <a16:creationId xmlns:a16="http://schemas.microsoft.com/office/drawing/2014/main" id="{67BE67DA-9B92-4AD4-B4BF-4796A09E13FA}"/>
                  </a:ext>
                </a:extLst>
              </p:cNvPr>
              <p:cNvSpPr/>
              <p:nvPr/>
            </p:nvSpPr>
            <p:spPr>
              <a:xfrm>
                <a:off x="1771088"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65" name="Forme libre : forme 264">
                <a:extLst>
                  <a:ext uri="{FF2B5EF4-FFF2-40B4-BE49-F238E27FC236}">
                    <a16:creationId xmlns:a16="http://schemas.microsoft.com/office/drawing/2014/main" id="{1139D035-F01F-4A82-9EC4-C55CCA1B2CB1}"/>
                  </a:ext>
                </a:extLst>
              </p:cNvPr>
              <p:cNvSpPr/>
              <p:nvPr/>
            </p:nvSpPr>
            <p:spPr>
              <a:xfrm>
                <a:off x="228122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266" name="Forme libre : forme 265">
                <a:extLst>
                  <a:ext uri="{FF2B5EF4-FFF2-40B4-BE49-F238E27FC236}">
                    <a16:creationId xmlns:a16="http://schemas.microsoft.com/office/drawing/2014/main" id="{585E3A94-FC54-49DB-A472-455018E9BC3E}"/>
                  </a:ext>
                </a:extLst>
              </p:cNvPr>
              <p:cNvSpPr/>
              <p:nvPr/>
            </p:nvSpPr>
            <p:spPr>
              <a:xfrm>
                <a:off x="3534097"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67" name="Forme libre : forme 266">
                <a:extLst>
                  <a:ext uri="{FF2B5EF4-FFF2-40B4-BE49-F238E27FC236}">
                    <a16:creationId xmlns:a16="http://schemas.microsoft.com/office/drawing/2014/main" id="{057A0498-AC5B-44AB-8547-8E4DDA4875B3}"/>
                  </a:ext>
                </a:extLst>
              </p:cNvPr>
              <p:cNvSpPr/>
              <p:nvPr/>
            </p:nvSpPr>
            <p:spPr>
              <a:xfrm>
                <a:off x="3037525"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68" name="Forme libre : forme 267">
                <a:extLst>
                  <a:ext uri="{FF2B5EF4-FFF2-40B4-BE49-F238E27FC236}">
                    <a16:creationId xmlns:a16="http://schemas.microsoft.com/office/drawing/2014/main" id="{3856ACA7-A5F8-4BC6-8447-9B21C01D96DF}"/>
                  </a:ext>
                </a:extLst>
              </p:cNvPr>
              <p:cNvSpPr/>
              <p:nvPr/>
            </p:nvSpPr>
            <p:spPr>
              <a:xfrm>
                <a:off x="328511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269" name="Forme libre : forme 268">
                <a:extLst>
                  <a:ext uri="{FF2B5EF4-FFF2-40B4-BE49-F238E27FC236}">
                    <a16:creationId xmlns:a16="http://schemas.microsoft.com/office/drawing/2014/main" id="{4F515B82-F419-408F-B4DB-848B71102ADA}"/>
                  </a:ext>
                </a:extLst>
              </p:cNvPr>
              <p:cNvSpPr/>
              <p:nvPr/>
            </p:nvSpPr>
            <p:spPr>
              <a:xfrm>
                <a:off x="4532652"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70" name="Forme libre : forme 269">
                <a:extLst>
                  <a:ext uri="{FF2B5EF4-FFF2-40B4-BE49-F238E27FC236}">
                    <a16:creationId xmlns:a16="http://schemas.microsoft.com/office/drawing/2014/main" id="{6241BA13-92E4-4E82-A6B4-541D77CABAD9}"/>
                  </a:ext>
                </a:extLst>
              </p:cNvPr>
              <p:cNvSpPr/>
              <p:nvPr/>
            </p:nvSpPr>
            <p:spPr>
              <a:xfrm>
                <a:off x="4276117"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71" name="Forme libre : forme 270">
                <a:extLst>
                  <a:ext uri="{FF2B5EF4-FFF2-40B4-BE49-F238E27FC236}">
                    <a16:creationId xmlns:a16="http://schemas.microsoft.com/office/drawing/2014/main" id="{363D38BB-9A33-4AA4-9B33-88FE841AE8F9}"/>
                  </a:ext>
                </a:extLst>
              </p:cNvPr>
              <p:cNvSpPr/>
              <p:nvPr/>
            </p:nvSpPr>
            <p:spPr>
              <a:xfrm>
                <a:off x="379352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272" name="Forme libre : forme 271">
                <a:extLst>
                  <a:ext uri="{FF2B5EF4-FFF2-40B4-BE49-F238E27FC236}">
                    <a16:creationId xmlns:a16="http://schemas.microsoft.com/office/drawing/2014/main" id="{26876D4B-9208-4D14-A80B-8B3756B7DD70}"/>
                  </a:ext>
                </a:extLst>
              </p:cNvPr>
              <p:cNvSpPr/>
              <p:nvPr/>
            </p:nvSpPr>
            <p:spPr>
              <a:xfrm>
                <a:off x="403156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sp>
          <p:nvSpPr>
            <p:cNvPr id="420" name="Forme libre : forme 419">
              <a:extLst>
                <a:ext uri="{FF2B5EF4-FFF2-40B4-BE49-F238E27FC236}">
                  <a16:creationId xmlns:a16="http://schemas.microsoft.com/office/drawing/2014/main" id="{5435614F-5CF8-4570-AD67-0B07D5806AE0}"/>
                </a:ext>
              </a:extLst>
            </p:cNvPr>
            <p:cNvSpPr/>
            <p:nvPr/>
          </p:nvSpPr>
          <p:spPr>
            <a:xfrm>
              <a:off x="4781089" y="1845884"/>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grpSp>
      <p:grpSp>
        <p:nvGrpSpPr>
          <p:cNvPr id="12" name="Groupe 11">
            <a:extLst>
              <a:ext uri="{FF2B5EF4-FFF2-40B4-BE49-F238E27FC236}">
                <a16:creationId xmlns:a16="http://schemas.microsoft.com/office/drawing/2014/main" id="{712F14FE-29D7-439E-B87C-D1BB85C7B711}"/>
              </a:ext>
            </a:extLst>
          </p:cNvPr>
          <p:cNvGrpSpPr/>
          <p:nvPr/>
        </p:nvGrpSpPr>
        <p:grpSpPr>
          <a:xfrm>
            <a:off x="1768567" y="3137162"/>
            <a:ext cx="4268593" cy="251942"/>
            <a:chOff x="1768567" y="3137162"/>
            <a:chExt cx="4268593" cy="251942"/>
          </a:xfrm>
        </p:grpSpPr>
        <p:grpSp>
          <p:nvGrpSpPr>
            <p:cNvPr id="314" name="Groupe 313">
              <a:extLst>
                <a:ext uri="{FF2B5EF4-FFF2-40B4-BE49-F238E27FC236}">
                  <a16:creationId xmlns:a16="http://schemas.microsoft.com/office/drawing/2014/main" id="{63836A0E-4746-4862-BED4-A033CAC4A9DA}"/>
                </a:ext>
              </a:extLst>
            </p:cNvPr>
            <p:cNvGrpSpPr/>
            <p:nvPr/>
          </p:nvGrpSpPr>
          <p:grpSpPr>
            <a:xfrm>
              <a:off x="1768567" y="3137162"/>
              <a:ext cx="3009102" cy="242109"/>
              <a:chOff x="1771088" y="1559173"/>
              <a:chExt cx="3009102" cy="242109"/>
            </a:xfrm>
          </p:grpSpPr>
          <p:sp>
            <p:nvSpPr>
              <p:cNvPr id="315" name="Forme libre : forme 314">
                <a:extLst>
                  <a:ext uri="{FF2B5EF4-FFF2-40B4-BE49-F238E27FC236}">
                    <a16:creationId xmlns:a16="http://schemas.microsoft.com/office/drawing/2014/main" id="{BE3F1701-9C44-4F6D-AD7E-417BF5B02A2A}"/>
                  </a:ext>
                </a:extLst>
              </p:cNvPr>
              <p:cNvSpPr/>
              <p:nvPr/>
            </p:nvSpPr>
            <p:spPr>
              <a:xfrm>
                <a:off x="27756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16" name="Forme libre : forme 315">
                <a:extLst>
                  <a:ext uri="{FF2B5EF4-FFF2-40B4-BE49-F238E27FC236}">
                    <a16:creationId xmlns:a16="http://schemas.microsoft.com/office/drawing/2014/main" id="{F4A6149F-2AD5-40D9-84EF-FAD8BB5DF8F3}"/>
                  </a:ext>
                </a:extLst>
              </p:cNvPr>
              <p:cNvSpPr/>
              <p:nvPr/>
            </p:nvSpPr>
            <p:spPr>
              <a:xfrm>
                <a:off x="25182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17" name="Forme libre : forme 316">
                <a:extLst>
                  <a:ext uri="{FF2B5EF4-FFF2-40B4-BE49-F238E27FC236}">
                    <a16:creationId xmlns:a16="http://schemas.microsoft.com/office/drawing/2014/main" id="{DB22CF3A-BA9F-452B-96E1-6EB661562853}"/>
                  </a:ext>
                </a:extLst>
              </p:cNvPr>
              <p:cNvSpPr/>
              <p:nvPr/>
            </p:nvSpPr>
            <p:spPr>
              <a:xfrm>
                <a:off x="2031883"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18" name="Forme libre : forme 317">
                <a:extLst>
                  <a:ext uri="{FF2B5EF4-FFF2-40B4-BE49-F238E27FC236}">
                    <a16:creationId xmlns:a16="http://schemas.microsoft.com/office/drawing/2014/main" id="{3360559C-9F54-4391-B3EB-29AD466E0403}"/>
                  </a:ext>
                </a:extLst>
              </p:cNvPr>
              <p:cNvSpPr/>
              <p:nvPr/>
            </p:nvSpPr>
            <p:spPr>
              <a:xfrm>
                <a:off x="1771088"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19" name="Forme libre : forme 318">
                <a:extLst>
                  <a:ext uri="{FF2B5EF4-FFF2-40B4-BE49-F238E27FC236}">
                    <a16:creationId xmlns:a16="http://schemas.microsoft.com/office/drawing/2014/main" id="{CC5B580E-F5B0-4DF2-9EE9-C5BC6D438040}"/>
                  </a:ext>
                </a:extLst>
              </p:cNvPr>
              <p:cNvSpPr/>
              <p:nvPr/>
            </p:nvSpPr>
            <p:spPr>
              <a:xfrm>
                <a:off x="228122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20" name="Forme libre : forme 319">
                <a:extLst>
                  <a:ext uri="{FF2B5EF4-FFF2-40B4-BE49-F238E27FC236}">
                    <a16:creationId xmlns:a16="http://schemas.microsoft.com/office/drawing/2014/main" id="{96037420-2E2B-4CA6-8624-708A5950BF47}"/>
                  </a:ext>
                </a:extLst>
              </p:cNvPr>
              <p:cNvSpPr/>
              <p:nvPr/>
            </p:nvSpPr>
            <p:spPr>
              <a:xfrm>
                <a:off x="3534097"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21" name="Forme libre : forme 320">
                <a:extLst>
                  <a:ext uri="{FF2B5EF4-FFF2-40B4-BE49-F238E27FC236}">
                    <a16:creationId xmlns:a16="http://schemas.microsoft.com/office/drawing/2014/main" id="{0B6054C5-8596-46BB-B4CE-B5F9270B4D76}"/>
                  </a:ext>
                </a:extLst>
              </p:cNvPr>
              <p:cNvSpPr/>
              <p:nvPr/>
            </p:nvSpPr>
            <p:spPr>
              <a:xfrm>
                <a:off x="3037525"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22" name="Forme libre : forme 321">
                <a:extLst>
                  <a:ext uri="{FF2B5EF4-FFF2-40B4-BE49-F238E27FC236}">
                    <a16:creationId xmlns:a16="http://schemas.microsoft.com/office/drawing/2014/main" id="{FDEE84DC-342A-4B04-858B-46D69942ACE6}"/>
                  </a:ext>
                </a:extLst>
              </p:cNvPr>
              <p:cNvSpPr/>
              <p:nvPr/>
            </p:nvSpPr>
            <p:spPr>
              <a:xfrm>
                <a:off x="328511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23" name="Forme libre : forme 322">
                <a:extLst>
                  <a:ext uri="{FF2B5EF4-FFF2-40B4-BE49-F238E27FC236}">
                    <a16:creationId xmlns:a16="http://schemas.microsoft.com/office/drawing/2014/main" id="{E302D63E-FF34-45C7-87A7-0335DE4BA6A5}"/>
                  </a:ext>
                </a:extLst>
              </p:cNvPr>
              <p:cNvSpPr/>
              <p:nvPr/>
            </p:nvSpPr>
            <p:spPr>
              <a:xfrm>
                <a:off x="4532652"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24" name="Forme libre : forme 323">
                <a:extLst>
                  <a:ext uri="{FF2B5EF4-FFF2-40B4-BE49-F238E27FC236}">
                    <a16:creationId xmlns:a16="http://schemas.microsoft.com/office/drawing/2014/main" id="{E9F4C0CD-2105-4DF7-907A-B365F6618247}"/>
                  </a:ext>
                </a:extLst>
              </p:cNvPr>
              <p:cNvSpPr/>
              <p:nvPr/>
            </p:nvSpPr>
            <p:spPr>
              <a:xfrm>
                <a:off x="4276117"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25" name="Forme libre : forme 324">
                <a:extLst>
                  <a:ext uri="{FF2B5EF4-FFF2-40B4-BE49-F238E27FC236}">
                    <a16:creationId xmlns:a16="http://schemas.microsoft.com/office/drawing/2014/main" id="{D936765E-013A-4C66-86EA-18DF6699D9C5}"/>
                  </a:ext>
                </a:extLst>
              </p:cNvPr>
              <p:cNvSpPr/>
              <p:nvPr/>
            </p:nvSpPr>
            <p:spPr>
              <a:xfrm>
                <a:off x="379352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26" name="Forme libre : forme 325">
                <a:extLst>
                  <a:ext uri="{FF2B5EF4-FFF2-40B4-BE49-F238E27FC236}">
                    <a16:creationId xmlns:a16="http://schemas.microsoft.com/office/drawing/2014/main" id="{D9EB5843-B8A2-4880-84A5-0CDA8B6940D1}"/>
                  </a:ext>
                </a:extLst>
              </p:cNvPr>
              <p:cNvSpPr/>
              <p:nvPr/>
            </p:nvSpPr>
            <p:spPr>
              <a:xfrm>
                <a:off x="403156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sp>
          <p:nvSpPr>
            <p:cNvPr id="467" name="Forme libre : forme 466">
              <a:extLst>
                <a:ext uri="{FF2B5EF4-FFF2-40B4-BE49-F238E27FC236}">
                  <a16:creationId xmlns:a16="http://schemas.microsoft.com/office/drawing/2014/main" id="{E7C62049-D1E3-49E6-8626-FCCB9108A257}"/>
                </a:ext>
              </a:extLst>
            </p:cNvPr>
            <p:cNvSpPr/>
            <p:nvPr/>
          </p:nvSpPr>
          <p:spPr>
            <a:xfrm>
              <a:off x="5539918" y="3146995"/>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68" name="Forme libre : forme 467">
              <a:extLst>
                <a:ext uri="{FF2B5EF4-FFF2-40B4-BE49-F238E27FC236}">
                  <a16:creationId xmlns:a16="http://schemas.microsoft.com/office/drawing/2014/main" id="{FB5AA5E6-4237-44EF-9CAA-3D3EFEA4661E}"/>
                </a:ext>
              </a:extLst>
            </p:cNvPr>
            <p:cNvSpPr/>
            <p:nvPr/>
          </p:nvSpPr>
          <p:spPr>
            <a:xfrm>
              <a:off x="4796291" y="3146995"/>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69" name="Forme libre : forme 468">
              <a:extLst>
                <a:ext uri="{FF2B5EF4-FFF2-40B4-BE49-F238E27FC236}">
                  <a16:creationId xmlns:a16="http://schemas.microsoft.com/office/drawing/2014/main" id="{021ADFCC-F829-41BF-BD70-C4FADC3665DD}"/>
                </a:ext>
              </a:extLst>
            </p:cNvPr>
            <p:cNvSpPr/>
            <p:nvPr/>
          </p:nvSpPr>
          <p:spPr>
            <a:xfrm>
              <a:off x="5043756" y="3146995"/>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70" name="Forme libre : forme 469">
              <a:extLst>
                <a:ext uri="{FF2B5EF4-FFF2-40B4-BE49-F238E27FC236}">
                  <a16:creationId xmlns:a16="http://schemas.microsoft.com/office/drawing/2014/main" id="{AA501AC4-6C8B-488B-A212-D835FC98DB52}"/>
                </a:ext>
              </a:extLst>
            </p:cNvPr>
            <p:cNvSpPr/>
            <p:nvPr/>
          </p:nvSpPr>
          <p:spPr>
            <a:xfrm>
              <a:off x="5296781" y="3149990"/>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71" name="Forme libre : forme 470">
              <a:extLst>
                <a:ext uri="{FF2B5EF4-FFF2-40B4-BE49-F238E27FC236}">
                  <a16:creationId xmlns:a16="http://schemas.microsoft.com/office/drawing/2014/main" id="{1C8DCB6F-7310-48D8-B437-1766555A2409}"/>
                </a:ext>
              </a:extLst>
            </p:cNvPr>
            <p:cNvSpPr/>
            <p:nvPr/>
          </p:nvSpPr>
          <p:spPr>
            <a:xfrm>
              <a:off x="5801580" y="3149990"/>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grpSp>
        <p:nvGrpSpPr>
          <p:cNvPr id="8" name="Groupe 7">
            <a:extLst>
              <a:ext uri="{FF2B5EF4-FFF2-40B4-BE49-F238E27FC236}">
                <a16:creationId xmlns:a16="http://schemas.microsoft.com/office/drawing/2014/main" id="{BD877639-DC0B-4D14-9F56-80E0D7707E02}"/>
              </a:ext>
            </a:extLst>
          </p:cNvPr>
          <p:cNvGrpSpPr/>
          <p:nvPr/>
        </p:nvGrpSpPr>
        <p:grpSpPr>
          <a:xfrm>
            <a:off x="1776337" y="2815561"/>
            <a:ext cx="4005793" cy="242155"/>
            <a:chOff x="1776337" y="2815561"/>
            <a:chExt cx="4005793" cy="242155"/>
          </a:xfrm>
        </p:grpSpPr>
        <p:grpSp>
          <p:nvGrpSpPr>
            <p:cNvPr id="299" name="Groupe 298">
              <a:extLst>
                <a:ext uri="{FF2B5EF4-FFF2-40B4-BE49-F238E27FC236}">
                  <a16:creationId xmlns:a16="http://schemas.microsoft.com/office/drawing/2014/main" id="{E3691571-9751-4CEB-9967-6F42557A4CFC}"/>
                </a:ext>
              </a:extLst>
            </p:cNvPr>
            <p:cNvGrpSpPr/>
            <p:nvPr/>
          </p:nvGrpSpPr>
          <p:grpSpPr>
            <a:xfrm>
              <a:off x="1776337" y="2815561"/>
              <a:ext cx="3009102" cy="242109"/>
              <a:chOff x="1771088" y="1559173"/>
              <a:chExt cx="3009102" cy="242109"/>
            </a:xfrm>
          </p:grpSpPr>
          <p:sp>
            <p:nvSpPr>
              <p:cNvPr id="300" name="Forme libre : forme 299">
                <a:extLst>
                  <a:ext uri="{FF2B5EF4-FFF2-40B4-BE49-F238E27FC236}">
                    <a16:creationId xmlns:a16="http://schemas.microsoft.com/office/drawing/2014/main" id="{7B1A9E08-75F6-484F-A7C1-833D55AAA3CB}"/>
                  </a:ext>
                </a:extLst>
              </p:cNvPr>
              <p:cNvSpPr/>
              <p:nvPr/>
            </p:nvSpPr>
            <p:spPr>
              <a:xfrm>
                <a:off x="27756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01" name="Forme libre : forme 300">
                <a:extLst>
                  <a:ext uri="{FF2B5EF4-FFF2-40B4-BE49-F238E27FC236}">
                    <a16:creationId xmlns:a16="http://schemas.microsoft.com/office/drawing/2014/main" id="{BBE73B84-D6F8-438B-82F8-FAAC3D62269E}"/>
                  </a:ext>
                </a:extLst>
              </p:cNvPr>
              <p:cNvSpPr/>
              <p:nvPr/>
            </p:nvSpPr>
            <p:spPr>
              <a:xfrm>
                <a:off x="25182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02" name="Forme libre : forme 301">
                <a:extLst>
                  <a:ext uri="{FF2B5EF4-FFF2-40B4-BE49-F238E27FC236}">
                    <a16:creationId xmlns:a16="http://schemas.microsoft.com/office/drawing/2014/main" id="{4446CB6A-C589-4254-950C-BAA942035A17}"/>
                  </a:ext>
                </a:extLst>
              </p:cNvPr>
              <p:cNvSpPr/>
              <p:nvPr/>
            </p:nvSpPr>
            <p:spPr>
              <a:xfrm>
                <a:off x="2031883"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03" name="Forme libre : forme 302">
                <a:extLst>
                  <a:ext uri="{FF2B5EF4-FFF2-40B4-BE49-F238E27FC236}">
                    <a16:creationId xmlns:a16="http://schemas.microsoft.com/office/drawing/2014/main" id="{859A2351-D6EF-4651-B411-E9525F6937BB}"/>
                  </a:ext>
                </a:extLst>
              </p:cNvPr>
              <p:cNvSpPr/>
              <p:nvPr/>
            </p:nvSpPr>
            <p:spPr>
              <a:xfrm>
                <a:off x="1771088"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04" name="Forme libre : forme 303">
                <a:extLst>
                  <a:ext uri="{FF2B5EF4-FFF2-40B4-BE49-F238E27FC236}">
                    <a16:creationId xmlns:a16="http://schemas.microsoft.com/office/drawing/2014/main" id="{86D703C1-2D7B-47E1-87A3-C9AC31099C4C}"/>
                  </a:ext>
                </a:extLst>
              </p:cNvPr>
              <p:cNvSpPr/>
              <p:nvPr/>
            </p:nvSpPr>
            <p:spPr>
              <a:xfrm>
                <a:off x="228122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05" name="Forme libre : forme 304">
                <a:extLst>
                  <a:ext uri="{FF2B5EF4-FFF2-40B4-BE49-F238E27FC236}">
                    <a16:creationId xmlns:a16="http://schemas.microsoft.com/office/drawing/2014/main" id="{4A97874A-1A79-4C7A-AC03-F7CB143E4EA0}"/>
                  </a:ext>
                </a:extLst>
              </p:cNvPr>
              <p:cNvSpPr/>
              <p:nvPr/>
            </p:nvSpPr>
            <p:spPr>
              <a:xfrm>
                <a:off x="3534097"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06" name="Forme libre : forme 305">
                <a:extLst>
                  <a:ext uri="{FF2B5EF4-FFF2-40B4-BE49-F238E27FC236}">
                    <a16:creationId xmlns:a16="http://schemas.microsoft.com/office/drawing/2014/main" id="{C0DCDFC4-2133-48C0-AFEE-194B155FFC32}"/>
                  </a:ext>
                </a:extLst>
              </p:cNvPr>
              <p:cNvSpPr/>
              <p:nvPr/>
            </p:nvSpPr>
            <p:spPr>
              <a:xfrm>
                <a:off x="3037525"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07" name="Forme libre : forme 306">
                <a:extLst>
                  <a:ext uri="{FF2B5EF4-FFF2-40B4-BE49-F238E27FC236}">
                    <a16:creationId xmlns:a16="http://schemas.microsoft.com/office/drawing/2014/main" id="{B9869A01-557F-453B-8072-31FD3A75146D}"/>
                  </a:ext>
                </a:extLst>
              </p:cNvPr>
              <p:cNvSpPr/>
              <p:nvPr/>
            </p:nvSpPr>
            <p:spPr>
              <a:xfrm>
                <a:off x="328511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08" name="Forme libre : forme 307">
                <a:extLst>
                  <a:ext uri="{FF2B5EF4-FFF2-40B4-BE49-F238E27FC236}">
                    <a16:creationId xmlns:a16="http://schemas.microsoft.com/office/drawing/2014/main" id="{48C0157A-4AFD-4A82-A52C-F3388CEC3D4C}"/>
                  </a:ext>
                </a:extLst>
              </p:cNvPr>
              <p:cNvSpPr/>
              <p:nvPr/>
            </p:nvSpPr>
            <p:spPr>
              <a:xfrm>
                <a:off x="4532652"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09" name="Forme libre : forme 308">
                <a:extLst>
                  <a:ext uri="{FF2B5EF4-FFF2-40B4-BE49-F238E27FC236}">
                    <a16:creationId xmlns:a16="http://schemas.microsoft.com/office/drawing/2014/main" id="{8E73B35F-E623-4340-ACF3-FF6ABFB9C215}"/>
                  </a:ext>
                </a:extLst>
              </p:cNvPr>
              <p:cNvSpPr/>
              <p:nvPr/>
            </p:nvSpPr>
            <p:spPr>
              <a:xfrm>
                <a:off x="4276117"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10" name="Forme libre : forme 309">
                <a:extLst>
                  <a:ext uri="{FF2B5EF4-FFF2-40B4-BE49-F238E27FC236}">
                    <a16:creationId xmlns:a16="http://schemas.microsoft.com/office/drawing/2014/main" id="{841C3BD3-E6D4-4245-A730-E5319984F62D}"/>
                  </a:ext>
                </a:extLst>
              </p:cNvPr>
              <p:cNvSpPr/>
              <p:nvPr/>
            </p:nvSpPr>
            <p:spPr>
              <a:xfrm>
                <a:off x="379352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11" name="Forme libre : forme 310">
                <a:extLst>
                  <a:ext uri="{FF2B5EF4-FFF2-40B4-BE49-F238E27FC236}">
                    <a16:creationId xmlns:a16="http://schemas.microsoft.com/office/drawing/2014/main" id="{66821D4A-3A77-4909-882F-824F1F99111C}"/>
                  </a:ext>
                </a:extLst>
              </p:cNvPr>
              <p:cNvSpPr/>
              <p:nvPr/>
            </p:nvSpPr>
            <p:spPr>
              <a:xfrm>
                <a:off x="403156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sp>
          <p:nvSpPr>
            <p:cNvPr id="475" name="Forme libre : forme 474">
              <a:extLst>
                <a:ext uri="{FF2B5EF4-FFF2-40B4-BE49-F238E27FC236}">
                  <a16:creationId xmlns:a16="http://schemas.microsoft.com/office/drawing/2014/main" id="{C085F90E-C904-4C7B-B0F8-A7CB353CC8EF}"/>
                </a:ext>
              </a:extLst>
            </p:cNvPr>
            <p:cNvSpPr/>
            <p:nvPr/>
          </p:nvSpPr>
          <p:spPr>
            <a:xfrm>
              <a:off x="5534592" y="281560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76" name="Forme libre : forme 475">
              <a:extLst>
                <a:ext uri="{FF2B5EF4-FFF2-40B4-BE49-F238E27FC236}">
                  <a16:creationId xmlns:a16="http://schemas.microsoft.com/office/drawing/2014/main" id="{E4C059C6-801E-4D61-8782-F7B2EBC53ADB}"/>
                </a:ext>
              </a:extLst>
            </p:cNvPr>
            <p:cNvSpPr/>
            <p:nvPr/>
          </p:nvSpPr>
          <p:spPr>
            <a:xfrm>
              <a:off x="4790965" y="281560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77" name="Forme libre : forme 476">
              <a:extLst>
                <a:ext uri="{FF2B5EF4-FFF2-40B4-BE49-F238E27FC236}">
                  <a16:creationId xmlns:a16="http://schemas.microsoft.com/office/drawing/2014/main" id="{48B93A52-7C1F-4772-9867-516F0524F2AD}"/>
                </a:ext>
              </a:extLst>
            </p:cNvPr>
            <p:cNvSpPr/>
            <p:nvPr/>
          </p:nvSpPr>
          <p:spPr>
            <a:xfrm>
              <a:off x="5038430" y="281560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78" name="Forme libre : forme 477">
              <a:extLst>
                <a:ext uri="{FF2B5EF4-FFF2-40B4-BE49-F238E27FC236}">
                  <a16:creationId xmlns:a16="http://schemas.microsoft.com/office/drawing/2014/main" id="{EE6E346E-C04C-4F1C-BEAF-788142B81E3D}"/>
                </a:ext>
              </a:extLst>
            </p:cNvPr>
            <p:cNvSpPr/>
            <p:nvPr/>
          </p:nvSpPr>
          <p:spPr>
            <a:xfrm>
              <a:off x="5291455" y="2818602"/>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grpSp>
        <p:nvGrpSpPr>
          <p:cNvPr id="6" name="Groupe 5">
            <a:extLst>
              <a:ext uri="{FF2B5EF4-FFF2-40B4-BE49-F238E27FC236}">
                <a16:creationId xmlns:a16="http://schemas.microsoft.com/office/drawing/2014/main" id="{DDD41D5E-A60F-45CC-874E-F53A54A56CA5}"/>
              </a:ext>
            </a:extLst>
          </p:cNvPr>
          <p:cNvGrpSpPr/>
          <p:nvPr/>
        </p:nvGrpSpPr>
        <p:grpSpPr>
          <a:xfrm>
            <a:off x="1771080" y="2490240"/>
            <a:ext cx="3756613" cy="246866"/>
            <a:chOff x="1771080" y="2490240"/>
            <a:chExt cx="3756613" cy="246866"/>
          </a:xfrm>
        </p:grpSpPr>
        <p:grpSp>
          <p:nvGrpSpPr>
            <p:cNvPr id="286" name="Groupe 285">
              <a:extLst>
                <a:ext uri="{FF2B5EF4-FFF2-40B4-BE49-F238E27FC236}">
                  <a16:creationId xmlns:a16="http://schemas.microsoft.com/office/drawing/2014/main" id="{1043597C-B5CF-4DFE-A467-7722DA5A2DEF}"/>
                </a:ext>
              </a:extLst>
            </p:cNvPr>
            <p:cNvGrpSpPr/>
            <p:nvPr/>
          </p:nvGrpSpPr>
          <p:grpSpPr>
            <a:xfrm>
              <a:off x="1771080" y="2494997"/>
              <a:ext cx="3009102" cy="242109"/>
              <a:chOff x="1771088" y="1559173"/>
              <a:chExt cx="3009102" cy="242109"/>
            </a:xfrm>
          </p:grpSpPr>
          <p:sp>
            <p:nvSpPr>
              <p:cNvPr id="287" name="Forme libre : forme 286">
                <a:extLst>
                  <a:ext uri="{FF2B5EF4-FFF2-40B4-BE49-F238E27FC236}">
                    <a16:creationId xmlns:a16="http://schemas.microsoft.com/office/drawing/2014/main" id="{DF27C458-A239-46F8-B91B-2E6CE6D53380}"/>
                  </a:ext>
                </a:extLst>
              </p:cNvPr>
              <p:cNvSpPr/>
              <p:nvPr/>
            </p:nvSpPr>
            <p:spPr>
              <a:xfrm>
                <a:off x="27756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88" name="Forme libre : forme 287">
                <a:extLst>
                  <a:ext uri="{FF2B5EF4-FFF2-40B4-BE49-F238E27FC236}">
                    <a16:creationId xmlns:a16="http://schemas.microsoft.com/office/drawing/2014/main" id="{7DC4833E-81F1-4CEA-BADB-566D6C5B3D72}"/>
                  </a:ext>
                </a:extLst>
              </p:cNvPr>
              <p:cNvSpPr/>
              <p:nvPr/>
            </p:nvSpPr>
            <p:spPr>
              <a:xfrm>
                <a:off x="25182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289" name="Forme libre : forme 288">
                <a:extLst>
                  <a:ext uri="{FF2B5EF4-FFF2-40B4-BE49-F238E27FC236}">
                    <a16:creationId xmlns:a16="http://schemas.microsoft.com/office/drawing/2014/main" id="{014BD65C-844F-416F-8AEB-1C82CCDC641D}"/>
                  </a:ext>
                </a:extLst>
              </p:cNvPr>
              <p:cNvSpPr/>
              <p:nvPr/>
            </p:nvSpPr>
            <p:spPr>
              <a:xfrm>
                <a:off x="2031883"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290" name="Forme libre : forme 289">
                <a:extLst>
                  <a:ext uri="{FF2B5EF4-FFF2-40B4-BE49-F238E27FC236}">
                    <a16:creationId xmlns:a16="http://schemas.microsoft.com/office/drawing/2014/main" id="{30285267-7720-471E-9DF9-B002962BEC94}"/>
                  </a:ext>
                </a:extLst>
              </p:cNvPr>
              <p:cNvSpPr/>
              <p:nvPr/>
            </p:nvSpPr>
            <p:spPr>
              <a:xfrm>
                <a:off x="1771088"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91" name="Forme libre : forme 290">
                <a:extLst>
                  <a:ext uri="{FF2B5EF4-FFF2-40B4-BE49-F238E27FC236}">
                    <a16:creationId xmlns:a16="http://schemas.microsoft.com/office/drawing/2014/main" id="{B6D4C62D-6F90-42C1-8AD1-32F5F7B46FC4}"/>
                  </a:ext>
                </a:extLst>
              </p:cNvPr>
              <p:cNvSpPr/>
              <p:nvPr/>
            </p:nvSpPr>
            <p:spPr>
              <a:xfrm>
                <a:off x="228122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292" name="Forme libre : forme 291">
                <a:extLst>
                  <a:ext uri="{FF2B5EF4-FFF2-40B4-BE49-F238E27FC236}">
                    <a16:creationId xmlns:a16="http://schemas.microsoft.com/office/drawing/2014/main" id="{ACD37613-3FE3-444A-AF06-787C6A913123}"/>
                  </a:ext>
                </a:extLst>
              </p:cNvPr>
              <p:cNvSpPr/>
              <p:nvPr/>
            </p:nvSpPr>
            <p:spPr>
              <a:xfrm>
                <a:off x="3534097"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93" name="Forme libre : forme 292">
                <a:extLst>
                  <a:ext uri="{FF2B5EF4-FFF2-40B4-BE49-F238E27FC236}">
                    <a16:creationId xmlns:a16="http://schemas.microsoft.com/office/drawing/2014/main" id="{F46A7C46-B4DE-4E58-89AC-EC17B4833B58}"/>
                  </a:ext>
                </a:extLst>
              </p:cNvPr>
              <p:cNvSpPr/>
              <p:nvPr/>
            </p:nvSpPr>
            <p:spPr>
              <a:xfrm>
                <a:off x="3037525"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94" name="Forme libre : forme 293">
                <a:extLst>
                  <a:ext uri="{FF2B5EF4-FFF2-40B4-BE49-F238E27FC236}">
                    <a16:creationId xmlns:a16="http://schemas.microsoft.com/office/drawing/2014/main" id="{A9F86ABE-46B3-4D4E-9C79-EF97CE056231}"/>
                  </a:ext>
                </a:extLst>
              </p:cNvPr>
              <p:cNvSpPr/>
              <p:nvPr/>
            </p:nvSpPr>
            <p:spPr>
              <a:xfrm>
                <a:off x="328511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295" name="Forme libre : forme 294">
                <a:extLst>
                  <a:ext uri="{FF2B5EF4-FFF2-40B4-BE49-F238E27FC236}">
                    <a16:creationId xmlns:a16="http://schemas.microsoft.com/office/drawing/2014/main" id="{DE2E1D8F-50A1-4218-9925-EA2A3A0FE4CB}"/>
                  </a:ext>
                </a:extLst>
              </p:cNvPr>
              <p:cNvSpPr/>
              <p:nvPr/>
            </p:nvSpPr>
            <p:spPr>
              <a:xfrm>
                <a:off x="4532652"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96" name="Forme libre : forme 295">
                <a:extLst>
                  <a:ext uri="{FF2B5EF4-FFF2-40B4-BE49-F238E27FC236}">
                    <a16:creationId xmlns:a16="http://schemas.microsoft.com/office/drawing/2014/main" id="{D6E1F766-EB48-4A6C-9C58-E93A6319C3C7}"/>
                  </a:ext>
                </a:extLst>
              </p:cNvPr>
              <p:cNvSpPr/>
              <p:nvPr/>
            </p:nvSpPr>
            <p:spPr>
              <a:xfrm>
                <a:off x="4276117"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97" name="Forme libre : forme 296">
                <a:extLst>
                  <a:ext uri="{FF2B5EF4-FFF2-40B4-BE49-F238E27FC236}">
                    <a16:creationId xmlns:a16="http://schemas.microsoft.com/office/drawing/2014/main" id="{41CC4C61-97F0-4A16-B423-BC2E03B2417D}"/>
                  </a:ext>
                </a:extLst>
              </p:cNvPr>
              <p:cNvSpPr/>
              <p:nvPr/>
            </p:nvSpPr>
            <p:spPr>
              <a:xfrm>
                <a:off x="379352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298" name="Forme libre : forme 297">
                <a:extLst>
                  <a:ext uri="{FF2B5EF4-FFF2-40B4-BE49-F238E27FC236}">
                    <a16:creationId xmlns:a16="http://schemas.microsoft.com/office/drawing/2014/main" id="{EB1C7F6D-056F-4F15-8A97-BD91505B5687}"/>
                  </a:ext>
                </a:extLst>
              </p:cNvPr>
              <p:cNvSpPr/>
              <p:nvPr/>
            </p:nvSpPr>
            <p:spPr>
              <a:xfrm>
                <a:off x="403156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sp>
          <p:nvSpPr>
            <p:cNvPr id="484" name="Forme libre : forme 483">
              <a:extLst>
                <a:ext uri="{FF2B5EF4-FFF2-40B4-BE49-F238E27FC236}">
                  <a16:creationId xmlns:a16="http://schemas.microsoft.com/office/drawing/2014/main" id="{14C45827-0B82-4C0B-B0A3-5976897A30C1}"/>
                </a:ext>
              </a:extLst>
            </p:cNvPr>
            <p:cNvSpPr/>
            <p:nvPr/>
          </p:nvSpPr>
          <p:spPr>
            <a:xfrm>
              <a:off x="4791623" y="2490240"/>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85" name="Forme libre : forme 484">
              <a:extLst>
                <a:ext uri="{FF2B5EF4-FFF2-40B4-BE49-F238E27FC236}">
                  <a16:creationId xmlns:a16="http://schemas.microsoft.com/office/drawing/2014/main" id="{095FDCA2-4536-4145-AF11-33F27CCA7D5D}"/>
                </a:ext>
              </a:extLst>
            </p:cNvPr>
            <p:cNvSpPr/>
            <p:nvPr/>
          </p:nvSpPr>
          <p:spPr>
            <a:xfrm>
              <a:off x="5039088" y="2490240"/>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86" name="Forme libre : forme 485">
              <a:extLst>
                <a:ext uri="{FF2B5EF4-FFF2-40B4-BE49-F238E27FC236}">
                  <a16:creationId xmlns:a16="http://schemas.microsoft.com/office/drawing/2014/main" id="{B9552349-4141-4E88-8A79-28654F923C6C}"/>
                </a:ext>
              </a:extLst>
            </p:cNvPr>
            <p:cNvSpPr/>
            <p:nvPr/>
          </p:nvSpPr>
          <p:spPr>
            <a:xfrm>
              <a:off x="5292113" y="2493235"/>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grpSp>
        <p:nvGrpSpPr>
          <p:cNvPr id="5" name="Groupe 4">
            <a:extLst>
              <a:ext uri="{FF2B5EF4-FFF2-40B4-BE49-F238E27FC236}">
                <a16:creationId xmlns:a16="http://schemas.microsoft.com/office/drawing/2014/main" id="{C3F1C062-B7C1-45D4-B6CF-B18513980619}"/>
              </a:ext>
            </a:extLst>
          </p:cNvPr>
          <p:cNvGrpSpPr/>
          <p:nvPr/>
        </p:nvGrpSpPr>
        <p:grpSpPr>
          <a:xfrm>
            <a:off x="1765822" y="2163764"/>
            <a:ext cx="3511380" cy="242272"/>
            <a:chOff x="1765822" y="2163764"/>
            <a:chExt cx="3511380" cy="242272"/>
          </a:xfrm>
        </p:grpSpPr>
        <p:grpSp>
          <p:nvGrpSpPr>
            <p:cNvPr id="273" name="Groupe 272">
              <a:extLst>
                <a:ext uri="{FF2B5EF4-FFF2-40B4-BE49-F238E27FC236}">
                  <a16:creationId xmlns:a16="http://schemas.microsoft.com/office/drawing/2014/main" id="{46937C76-6BFF-4BB2-A912-7E79337DB70F}"/>
                </a:ext>
              </a:extLst>
            </p:cNvPr>
            <p:cNvGrpSpPr/>
            <p:nvPr/>
          </p:nvGrpSpPr>
          <p:grpSpPr>
            <a:xfrm>
              <a:off x="1765822" y="2163927"/>
              <a:ext cx="3009102" cy="242109"/>
              <a:chOff x="1771088" y="1559173"/>
              <a:chExt cx="3009102" cy="242109"/>
            </a:xfrm>
          </p:grpSpPr>
          <p:sp>
            <p:nvSpPr>
              <p:cNvPr id="274" name="Forme libre : forme 273">
                <a:extLst>
                  <a:ext uri="{FF2B5EF4-FFF2-40B4-BE49-F238E27FC236}">
                    <a16:creationId xmlns:a16="http://schemas.microsoft.com/office/drawing/2014/main" id="{0A0BD061-F651-425F-AC27-B7EA8D0F1A11}"/>
                  </a:ext>
                </a:extLst>
              </p:cNvPr>
              <p:cNvSpPr/>
              <p:nvPr/>
            </p:nvSpPr>
            <p:spPr>
              <a:xfrm>
                <a:off x="27756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75" name="Forme libre : forme 274">
                <a:extLst>
                  <a:ext uri="{FF2B5EF4-FFF2-40B4-BE49-F238E27FC236}">
                    <a16:creationId xmlns:a16="http://schemas.microsoft.com/office/drawing/2014/main" id="{E3CB4939-7523-41B4-85D0-D3C60C231F41}"/>
                  </a:ext>
                </a:extLst>
              </p:cNvPr>
              <p:cNvSpPr/>
              <p:nvPr/>
            </p:nvSpPr>
            <p:spPr>
              <a:xfrm>
                <a:off x="25182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276" name="Forme libre : forme 275">
                <a:extLst>
                  <a:ext uri="{FF2B5EF4-FFF2-40B4-BE49-F238E27FC236}">
                    <a16:creationId xmlns:a16="http://schemas.microsoft.com/office/drawing/2014/main" id="{A8E0F0E2-6287-4235-9C25-F51FC8EA8638}"/>
                  </a:ext>
                </a:extLst>
              </p:cNvPr>
              <p:cNvSpPr/>
              <p:nvPr/>
            </p:nvSpPr>
            <p:spPr>
              <a:xfrm>
                <a:off x="2031883"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277" name="Forme libre : forme 276">
                <a:extLst>
                  <a:ext uri="{FF2B5EF4-FFF2-40B4-BE49-F238E27FC236}">
                    <a16:creationId xmlns:a16="http://schemas.microsoft.com/office/drawing/2014/main" id="{8663E8F3-D66D-449D-AA5F-B6141F187F88}"/>
                  </a:ext>
                </a:extLst>
              </p:cNvPr>
              <p:cNvSpPr/>
              <p:nvPr/>
            </p:nvSpPr>
            <p:spPr>
              <a:xfrm>
                <a:off x="1771088"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78" name="Forme libre : forme 277">
                <a:extLst>
                  <a:ext uri="{FF2B5EF4-FFF2-40B4-BE49-F238E27FC236}">
                    <a16:creationId xmlns:a16="http://schemas.microsoft.com/office/drawing/2014/main" id="{818B7E5C-9F31-44EB-9E52-600AC6FFEA62}"/>
                  </a:ext>
                </a:extLst>
              </p:cNvPr>
              <p:cNvSpPr/>
              <p:nvPr/>
            </p:nvSpPr>
            <p:spPr>
              <a:xfrm>
                <a:off x="228122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279" name="Forme libre : forme 278">
                <a:extLst>
                  <a:ext uri="{FF2B5EF4-FFF2-40B4-BE49-F238E27FC236}">
                    <a16:creationId xmlns:a16="http://schemas.microsoft.com/office/drawing/2014/main" id="{E1574A82-15EE-4896-AA8A-7B65B23E794B}"/>
                  </a:ext>
                </a:extLst>
              </p:cNvPr>
              <p:cNvSpPr/>
              <p:nvPr/>
            </p:nvSpPr>
            <p:spPr>
              <a:xfrm>
                <a:off x="3534097"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80" name="Forme libre : forme 279">
                <a:extLst>
                  <a:ext uri="{FF2B5EF4-FFF2-40B4-BE49-F238E27FC236}">
                    <a16:creationId xmlns:a16="http://schemas.microsoft.com/office/drawing/2014/main" id="{391F8FEA-1546-4EB5-B2B9-C140ADD9C79E}"/>
                  </a:ext>
                </a:extLst>
              </p:cNvPr>
              <p:cNvSpPr/>
              <p:nvPr/>
            </p:nvSpPr>
            <p:spPr>
              <a:xfrm>
                <a:off x="3037525"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81" name="Forme libre : forme 280">
                <a:extLst>
                  <a:ext uri="{FF2B5EF4-FFF2-40B4-BE49-F238E27FC236}">
                    <a16:creationId xmlns:a16="http://schemas.microsoft.com/office/drawing/2014/main" id="{E3F8BF82-8511-4897-9A73-17538A7A8A13}"/>
                  </a:ext>
                </a:extLst>
              </p:cNvPr>
              <p:cNvSpPr/>
              <p:nvPr/>
            </p:nvSpPr>
            <p:spPr>
              <a:xfrm>
                <a:off x="328511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282" name="Forme libre : forme 281">
                <a:extLst>
                  <a:ext uri="{FF2B5EF4-FFF2-40B4-BE49-F238E27FC236}">
                    <a16:creationId xmlns:a16="http://schemas.microsoft.com/office/drawing/2014/main" id="{136AED81-AE6F-4859-89BF-0E2693149129}"/>
                  </a:ext>
                </a:extLst>
              </p:cNvPr>
              <p:cNvSpPr/>
              <p:nvPr/>
            </p:nvSpPr>
            <p:spPr>
              <a:xfrm>
                <a:off x="4532652"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83" name="Forme libre : forme 282">
                <a:extLst>
                  <a:ext uri="{FF2B5EF4-FFF2-40B4-BE49-F238E27FC236}">
                    <a16:creationId xmlns:a16="http://schemas.microsoft.com/office/drawing/2014/main" id="{934ACC67-938D-4956-86B1-5437F3962F50}"/>
                  </a:ext>
                </a:extLst>
              </p:cNvPr>
              <p:cNvSpPr/>
              <p:nvPr/>
            </p:nvSpPr>
            <p:spPr>
              <a:xfrm>
                <a:off x="4276117"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84" name="Forme libre : forme 283">
                <a:extLst>
                  <a:ext uri="{FF2B5EF4-FFF2-40B4-BE49-F238E27FC236}">
                    <a16:creationId xmlns:a16="http://schemas.microsoft.com/office/drawing/2014/main" id="{E2C569B8-FA04-4225-886F-1D69764448E3}"/>
                  </a:ext>
                </a:extLst>
              </p:cNvPr>
              <p:cNvSpPr/>
              <p:nvPr/>
            </p:nvSpPr>
            <p:spPr>
              <a:xfrm>
                <a:off x="379352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285" name="Forme libre : forme 284">
                <a:extLst>
                  <a:ext uri="{FF2B5EF4-FFF2-40B4-BE49-F238E27FC236}">
                    <a16:creationId xmlns:a16="http://schemas.microsoft.com/office/drawing/2014/main" id="{4D6C1AE9-8CBD-4C3C-B845-C9E250F86BBE}"/>
                  </a:ext>
                </a:extLst>
              </p:cNvPr>
              <p:cNvSpPr/>
              <p:nvPr/>
            </p:nvSpPr>
            <p:spPr>
              <a:xfrm>
                <a:off x="403156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sp>
          <p:nvSpPr>
            <p:cNvPr id="492" name="Forme libre : forme 491">
              <a:extLst>
                <a:ext uri="{FF2B5EF4-FFF2-40B4-BE49-F238E27FC236}">
                  <a16:creationId xmlns:a16="http://schemas.microsoft.com/office/drawing/2014/main" id="{61A42A22-16A6-4ABC-B952-F73D8C386DD7}"/>
                </a:ext>
              </a:extLst>
            </p:cNvPr>
            <p:cNvSpPr/>
            <p:nvPr/>
          </p:nvSpPr>
          <p:spPr>
            <a:xfrm>
              <a:off x="4782199" y="2163764"/>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93" name="Forme libre : forme 492">
              <a:extLst>
                <a:ext uri="{FF2B5EF4-FFF2-40B4-BE49-F238E27FC236}">
                  <a16:creationId xmlns:a16="http://schemas.microsoft.com/office/drawing/2014/main" id="{E0498FF7-4DEE-43DD-831A-30329E6FA09E}"/>
                </a:ext>
              </a:extLst>
            </p:cNvPr>
            <p:cNvSpPr/>
            <p:nvPr/>
          </p:nvSpPr>
          <p:spPr>
            <a:xfrm>
              <a:off x="5029664" y="2163764"/>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grpSp>
      <p:sp>
        <p:nvSpPr>
          <p:cNvPr id="499" name="Forme libre : forme 498">
            <a:extLst>
              <a:ext uri="{FF2B5EF4-FFF2-40B4-BE49-F238E27FC236}">
                <a16:creationId xmlns:a16="http://schemas.microsoft.com/office/drawing/2014/main" id="{C03B6364-F987-4F92-A563-A6FE8F23A413}"/>
              </a:ext>
            </a:extLst>
          </p:cNvPr>
          <p:cNvSpPr/>
          <p:nvPr/>
        </p:nvSpPr>
        <p:spPr>
          <a:xfrm>
            <a:off x="5038643" y="1846020"/>
            <a:ext cx="234798" cy="240377"/>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23FF23"/>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500" name="Forme libre : forme 499">
            <a:extLst>
              <a:ext uri="{FF2B5EF4-FFF2-40B4-BE49-F238E27FC236}">
                <a16:creationId xmlns:a16="http://schemas.microsoft.com/office/drawing/2014/main" id="{80AA67A5-F0AB-448A-88F4-7D4BC9FFB5A6}"/>
              </a:ext>
            </a:extLst>
          </p:cNvPr>
          <p:cNvSpPr/>
          <p:nvPr/>
        </p:nvSpPr>
        <p:spPr>
          <a:xfrm>
            <a:off x="5527823" y="2491077"/>
            <a:ext cx="234798" cy="240377"/>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23FF23"/>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501" name="Forme libre : forme 500">
            <a:extLst>
              <a:ext uri="{FF2B5EF4-FFF2-40B4-BE49-F238E27FC236}">
                <a16:creationId xmlns:a16="http://schemas.microsoft.com/office/drawing/2014/main" id="{654AFC2D-A59C-4527-A73C-4E126F9AAB38}"/>
              </a:ext>
            </a:extLst>
          </p:cNvPr>
          <p:cNvSpPr/>
          <p:nvPr/>
        </p:nvSpPr>
        <p:spPr>
          <a:xfrm>
            <a:off x="5793805" y="2807614"/>
            <a:ext cx="234798" cy="240377"/>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0047FF"/>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C</a:t>
            </a:r>
          </a:p>
        </p:txBody>
      </p:sp>
      <p:sp>
        <p:nvSpPr>
          <p:cNvPr id="502" name="Forme libre : forme 501">
            <a:extLst>
              <a:ext uri="{FF2B5EF4-FFF2-40B4-BE49-F238E27FC236}">
                <a16:creationId xmlns:a16="http://schemas.microsoft.com/office/drawing/2014/main" id="{DCC2E9B5-4630-4485-AF50-476BFE76032E}"/>
              </a:ext>
            </a:extLst>
          </p:cNvPr>
          <p:cNvSpPr/>
          <p:nvPr/>
        </p:nvSpPr>
        <p:spPr>
          <a:xfrm>
            <a:off x="6048673" y="3157096"/>
            <a:ext cx="234798" cy="240377"/>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23FF23"/>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A</a:t>
            </a:r>
          </a:p>
        </p:txBody>
      </p:sp>
      <p:grpSp>
        <p:nvGrpSpPr>
          <p:cNvPr id="2" name="Groupe 1"/>
          <p:cNvGrpSpPr/>
          <p:nvPr/>
        </p:nvGrpSpPr>
        <p:grpSpPr>
          <a:xfrm>
            <a:off x="1763310" y="3460819"/>
            <a:ext cx="5998731" cy="1903715"/>
            <a:chOff x="1763310" y="3460819"/>
            <a:chExt cx="5998731" cy="1903715"/>
          </a:xfrm>
        </p:grpSpPr>
        <p:sp>
          <p:nvSpPr>
            <p:cNvPr id="10" name="Forme libre : forme 9">
              <a:extLst>
                <a:ext uri="{FF2B5EF4-FFF2-40B4-BE49-F238E27FC236}">
                  <a16:creationId xmlns:a16="http://schemas.microsoft.com/office/drawing/2014/main" id="{733028C7-0FAF-457E-BE69-E7274919AC55}"/>
                </a:ext>
              </a:extLst>
            </p:cNvPr>
            <p:cNvSpPr/>
            <p:nvPr/>
          </p:nvSpPr>
          <p:spPr>
            <a:xfrm>
              <a:off x="7270335" y="4771192"/>
              <a:ext cx="234798" cy="240377"/>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DC2300"/>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T</a:t>
              </a:r>
            </a:p>
          </p:txBody>
        </p:sp>
        <p:sp>
          <p:nvSpPr>
            <p:cNvPr id="14" name="Forme libre : forme 13">
              <a:extLst>
                <a:ext uri="{FF2B5EF4-FFF2-40B4-BE49-F238E27FC236}">
                  <a16:creationId xmlns:a16="http://schemas.microsoft.com/office/drawing/2014/main" id="{B08363FA-9EDA-42F2-B6E1-33F8FFC8C9E0}"/>
                </a:ext>
              </a:extLst>
            </p:cNvPr>
            <p:cNvSpPr/>
            <p:nvPr/>
          </p:nvSpPr>
          <p:spPr>
            <a:xfrm>
              <a:off x="6541642" y="3793904"/>
              <a:ext cx="234798" cy="240377"/>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E6FF00"/>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G</a:t>
              </a:r>
            </a:p>
          </p:txBody>
        </p:sp>
        <p:grpSp>
          <p:nvGrpSpPr>
            <p:cNvPr id="20" name="Groupe 19">
              <a:extLst>
                <a:ext uri="{FF2B5EF4-FFF2-40B4-BE49-F238E27FC236}">
                  <a16:creationId xmlns:a16="http://schemas.microsoft.com/office/drawing/2014/main" id="{B3E7C6B0-4483-4940-989D-1DAEA8384393}"/>
                </a:ext>
              </a:extLst>
            </p:cNvPr>
            <p:cNvGrpSpPr/>
            <p:nvPr/>
          </p:nvGrpSpPr>
          <p:grpSpPr>
            <a:xfrm>
              <a:off x="1779163" y="4096237"/>
              <a:ext cx="5009229" cy="260340"/>
              <a:chOff x="1779163" y="4096237"/>
              <a:chExt cx="5009229" cy="260340"/>
            </a:xfrm>
          </p:grpSpPr>
          <p:sp>
            <p:nvSpPr>
              <p:cNvPr id="95" name="ZoneTexte 94">
                <a:extLst>
                  <a:ext uri="{FF2B5EF4-FFF2-40B4-BE49-F238E27FC236}">
                    <a16:creationId xmlns:a16="http://schemas.microsoft.com/office/drawing/2014/main" id="{5256CAB5-14CA-432F-B9F3-ABF24EF0E971}"/>
                  </a:ext>
                </a:extLst>
              </p:cNvPr>
              <p:cNvSpPr txBox="1"/>
              <p:nvPr/>
            </p:nvSpPr>
            <p:spPr>
              <a:xfrm>
                <a:off x="2247967" y="4096237"/>
                <a:ext cx="281160" cy="236520"/>
              </a:xfrm>
              <a:prstGeom prst="rect">
                <a:avLst/>
              </a:prstGeom>
              <a:noFill/>
              <a:ln>
                <a:noFill/>
              </a:ln>
            </p:spPr>
            <p:txBody>
              <a:bodyPr vert="horz" lIns="90000" tIns="45000" rIns="90000" bIns="45000" anchorCtr="0" compatLnSpc="0">
                <a:spAutoFit/>
              </a:bodyPr>
              <a:lstStyle/>
              <a:p>
                <a:pPr eaLnBrk="1" fontAlgn="auto">
                  <a:spcBef>
                    <a:spcPts val="0"/>
                  </a:spcBef>
                  <a:spcAft>
                    <a:spcPts val="0"/>
                  </a:spcAft>
                </a:pPr>
                <a:r>
                  <a:rPr lang="fr-FR" sz="1000" b="1">
                    <a:solidFill>
                      <a:srgbClr val="800080"/>
                    </a:solidFill>
                    <a:latin typeface="Arial" pitchFamily="18"/>
                    <a:ea typeface="SimSun" pitchFamily="2"/>
                    <a:cs typeface="Mangal" pitchFamily="2"/>
                  </a:rPr>
                  <a:t>3'</a:t>
                </a:r>
              </a:p>
            </p:txBody>
          </p:sp>
          <p:grpSp>
            <p:nvGrpSpPr>
              <p:cNvPr id="353" name="Groupe 352">
                <a:extLst>
                  <a:ext uri="{FF2B5EF4-FFF2-40B4-BE49-F238E27FC236}">
                    <a16:creationId xmlns:a16="http://schemas.microsoft.com/office/drawing/2014/main" id="{8E0006C0-AFB1-4E61-97D9-58F7040BC054}"/>
                  </a:ext>
                </a:extLst>
              </p:cNvPr>
              <p:cNvGrpSpPr/>
              <p:nvPr/>
            </p:nvGrpSpPr>
            <p:grpSpPr>
              <a:xfrm>
                <a:off x="1779163" y="4114468"/>
                <a:ext cx="3009102" cy="242109"/>
                <a:chOff x="1771088" y="1559173"/>
                <a:chExt cx="3009102" cy="242109"/>
              </a:xfrm>
            </p:grpSpPr>
            <p:sp>
              <p:nvSpPr>
                <p:cNvPr id="354" name="Forme libre : forme 353">
                  <a:extLst>
                    <a:ext uri="{FF2B5EF4-FFF2-40B4-BE49-F238E27FC236}">
                      <a16:creationId xmlns:a16="http://schemas.microsoft.com/office/drawing/2014/main" id="{B2C00FBA-BAF4-4C33-AEA0-24CBF58ABA29}"/>
                    </a:ext>
                  </a:extLst>
                </p:cNvPr>
                <p:cNvSpPr/>
                <p:nvPr/>
              </p:nvSpPr>
              <p:spPr>
                <a:xfrm>
                  <a:off x="27756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55" name="Forme libre : forme 354">
                  <a:extLst>
                    <a:ext uri="{FF2B5EF4-FFF2-40B4-BE49-F238E27FC236}">
                      <a16:creationId xmlns:a16="http://schemas.microsoft.com/office/drawing/2014/main" id="{2010AFDC-76C4-4029-BB61-105E7D3D7ECA}"/>
                    </a:ext>
                  </a:extLst>
                </p:cNvPr>
                <p:cNvSpPr/>
                <p:nvPr/>
              </p:nvSpPr>
              <p:spPr>
                <a:xfrm>
                  <a:off x="25182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56" name="Forme libre : forme 355">
                  <a:extLst>
                    <a:ext uri="{FF2B5EF4-FFF2-40B4-BE49-F238E27FC236}">
                      <a16:creationId xmlns:a16="http://schemas.microsoft.com/office/drawing/2014/main" id="{AECD48C9-1BA0-49DA-84E6-B52E104B4AD7}"/>
                    </a:ext>
                  </a:extLst>
                </p:cNvPr>
                <p:cNvSpPr/>
                <p:nvPr/>
              </p:nvSpPr>
              <p:spPr>
                <a:xfrm>
                  <a:off x="2031883"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57" name="Forme libre : forme 356">
                  <a:extLst>
                    <a:ext uri="{FF2B5EF4-FFF2-40B4-BE49-F238E27FC236}">
                      <a16:creationId xmlns:a16="http://schemas.microsoft.com/office/drawing/2014/main" id="{5AC6EE84-9B70-4F9B-8009-01E1B3E20F51}"/>
                    </a:ext>
                  </a:extLst>
                </p:cNvPr>
                <p:cNvSpPr/>
                <p:nvPr/>
              </p:nvSpPr>
              <p:spPr>
                <a:xfrm>
                  <a:off x="1771088"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58" name="Forme libre : forme 357">
                  <a:extLst>
                    <a:ext uri="{FF2B5EF4-FFF2-40B4-BE49-F238E27FC236}">
                      <a16:creationId xmlns:a16="http://schemas.microsoft.com/office/drawing/2014/main" id="{3AFF5CE4-9DD7-4F0A-9617-BE452D36A3C7}"/>
                    </a:ext>
                  </a:extLst>
                </p:cNvPr>
                <p:cNvSpPr/>
                <p:nvPr/>
              </p:nvSpPr>
              <p:spPr>
                <a:xfrm>
                  <a:off x="228122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59" name="Forme libre : forme 358">
                  <a:extLst>
                    <a:ext uri="{FF2B5EF4-FFF2-40B4-BE49-F238E27FC236}">
                      <a16:creationId xmlns:a16="http://schemas.microsoft.com/office/drawing/2014/main" id="{56AAD3DF-666F-4091-9494-2E511A2C8FC3}"/>
                    </a:ext>
                  </a:extLst>
                </p:cNvPr>
                <p:cNvSpPr/>
                <p:nvPr/>
              </p:nvSpPr>
              <p:spPr>
                <a:xfrm>
                  <a:off x="3534097"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60" name="Forme libre : forme 359">
                  <a:extLst>
                    <a:ext uri="{FF2B5EF4-FFF2-40B4-BE49-F238E27FC236}">
                      <a16:creationId xmlns:a16="http://schemas.microsoft.com/office/drawing/2014/main" id="{F5EC574B-7ED7-4699-9548-AB22D78A59BE}"/>
                    </a:ext>
                  </a:extLst>
                </p:cNvPr>
                <p:cNvSpPr/>
                <p:nvPr/>
              </p:nvSpPr>
              <p:spPr>
                <a:xfrm>
                  <a:off x="3037525"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61" name="Forme libre : forme 360">
                  <a:extLst>
                    <a:ext uri="{FF2B5EF4-FFF2-40B4-BE49-F238E27FC236}">
                      <a16:creationId xmlns:a16="http://schemas.microsoft.com/office/drawing/2014/main" id="{6AB87825-6027-4F68-85B8-DB2AA5C6FD06}"/>
                    </a:ext>
                  </a:extLst>
                </p:cNvPr>
                <p:cNvSpPr/>
                <p:nvPr/>
              </p:nvSpPr>
              <p:spPr>
                <a:xfrm>
                  <a:off x="328511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62" name="Forme libre : forme 361">
                  <a:extLst>
                    <a:ext uri="{FF2B5EF4-FFF2-40B4-BE49-F238E27FC236}">
                      <a16:creationId xmlns:a16="http://schemas.microsoft.com/office/drawing/2014/main" id="{168298E5-56FB-414D-91AC-6BB438805D34}"/>
                    </a:ext>
                  </a:extLst>
                </p:cNvPr>
                <p:cNvSpPr/>
                <p:nvPr/>
              </p:nvSpPr>
              <p:spPr>
                <a:xfrm>
                  <a:off x="4532652"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63" name="Forme libre : forme 362">
                  <a:extLst>
                    <a:ext uri="{FF2B5EF4-FFF2-40B4-BE49-F238E27FC236}">
                      <a16:creationId xmlns:a16="http://schemas.microsoft.com/office/drawing/2014/main" id="{1E7C4ECA-37E4-4668-82D0-D90B38FD7CF0}"/>
                    </a:ext>
                  </a:extLst>
                </p:cNvPr>
                <p:cNvSpPr/>
                <p:nvPr/>
              </p:nvSpPr>
              <p:spPr>
                <a:xfrm>
                  <a:off x="4276117"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64" name="Forme libre : forme 363">
                  <a:extLst>
                    <a:ext uri="{FF2B5EF4-FFF2-40B4-BE49-F238E27FC236}">
                      <a16:creationId xmlns:a16="http://schemas.microsoft.com/office/drawing/2014/main" id="{FFB90E4F-6933-4F90-ACCB-E13D4225FFDB}"/>
                    </a:ext>
                  </a:extLst>
                </p:cNvPr>
                <p:cNvSpPr/>
                <p:nvPr/>
              </p:nvSpPr>
              <p:spPr>
                <a:xfrm>
                  <a:off x="379352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65" name="Forme libre : forme 364">
                  <a:extLst>
                    <a:ext uri="{FF2B5EF4-FFF2-40B4-BE49-F238E27FC236}">
                      <a16:creationId xmlns:a16="http://schemas.microsoft.com/office/drawing/2014/main" id="{8B8D1A16-226E-4057-BF51-40AB6437DAF9}"/>
                    </a:ext>
                  </a:extLst>
                </p:cNvPr>
                <p:cNvSpPr/>
                <p:nvPr/>
              </p:nvSpPr>
              <p:spPr>
                <a:xfrm>
                  <a:off x="403156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sp>
            <p:nvSpPr>
              <p:cNvPr id="443" name="Forme libre : forme 442">
                <a:extLst>
                  <a:ext uri="{FF2B5EF4-FFF2-40B4-BE49-F238E27FC236}">
                    <a16:creationId xmlns:a16="http://schemas.microsoft.com/office/drawing/2014/main" id="{E973BD22-5F7B-4DE8-BBCE-E5FBE1CAEB85}"/>
                  </a:ext>
                </a:extLst>
              </p:cNvPr>
              <p:cNvSpPr/>
              <p:nvPr/>
            </p:nvSpPr>
            <p:spPr>
              <a:xfrm>
                <a:off x="5543820" y="410755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44" name="Forme libre : forme 443">
                <a:extLst>
                  <a:ext uri="{FF2B5EF4-FFF2-40B4-BE49-F238E27FC236}">
                    <a16:creationId xmlns:a16="http://schemas.microsoft.com/office/drawing/2014/main" id="{4DAE56DB-F26F-4DE4-A188-05C08060D21A}"/>
                  </a:ext>
                </a:extLst>
              </p:cNvPr>
              <p:cNvSpPr/>
              <p:nvPr/>
            </p:nvSpPr>
            <p:spPr>
              <a:xfrm>
                <a:off x="4800193" y="410755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45" name="Forme libre : forme 444">
                <a:extLst>
                  <a:ext uri="{FF2B5EF4-FFF2-40B4-BE49-F238E27FC236}">
                    <a16:creationId xmlns:a16="http://schemas.microsoft.com/office/drawing/2014/main" id="{5B750F6E-B240-4BBE-848D-EB7CF73AEAB1}"/>
                  </a:ext>
                </a:extLst>
              </p:cNvPr>
              <p:cNvSpPr/>
              <p:nvPr/>
            </p:nvSpPr>
            <p:spPr>
              <a:xfrm>
                <a:off x="5047658" y="410755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46" name="Forme libre : forme 445">
                <a:extLst>
                  <a:ext uri="{FF2B5EF4-FFF2-40B4-BE49-F238E27FC236}">
                    <a16:creationId xmlns:a16="http://schemas.microsoft.com/office/drawing/2014/main" id="{5E319D5E-560E-4A55-989B-D78CA2800B13}"/>
                  </a:ext>
                </a:extLst>
              </p:cNvPr>
              <p:cNvSpPr/>
              <p:nvPr/>
            </p:nvSpPr>
            <p:spPr>
              <a:xfrm>
                <a:off x="5300683" y="411054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47" name="Forme libre : forme 446">
                <a:extLst>
                  <a:ext uri="{FF2B5EF4-FFF2-40B4-BE49-F238E27FC236}">
                    <a16:creationId xmlns:a16="http://schemas.microsoft.com/office/drawing/2014/main" id="{1AD8CBC9-801D-42DA-AC9E-358E77911F21}"/>
                  </a:ext>
                </a:extLst>
              </p:cNvPr>
              <p:cNvSpPr/>
              <p:nvPr/>
            </p:nvSpPr>
            <p:spPr>
              <a:xfrm>
                <a:off x="5805482" y="411054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48" name="Forme libre : forme 447">
                <a:extLst>
                  <a:ext uri="{FF2B5EF4-FFF2-40B4-BE49-F238E27FC236}">
                    <a16:creationId xmlns:a16="http://schemas.microsoft.com/office/drawing/2014/main" id="{A99A2893-C9F3-4D26-9BCF-B0672269AE95}"/>
                  </a:ext>
                </a:extLst>
              </p:cNvPr>
              <p:cNvSpPr/>
              <p:nvPr/>
            </p:nvSpPr>
            <p:spPr>
              <a:xfrm>
                <a:off x="6035724" y="410755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49" name="Forme libre : forme 448">
                <a:extLst>
                  <a:ext uri="{FF2B5EF4-FFF2-40B4-BE49-F238E27FC236}">
                    <a16:creationId xmlns:a16="http://schemas.microsoft.com/office/drawing/2014/main" id="{820EF6E5-F0F5-4756-9187-E56542AB15D0}"/>
                  </a:ext>
                </a:extLst>
              </p:cNvPr>
              <p:cNvSpPr/>
              <p:nvPr/>
            </p:nvSpPr>
            <p:spPr>
              <a:xfrm>
                <a:off x="6283189" y="410755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50" name="Forme libre : forme 449">
                <a:extLst>
                  <a:ext uri="{FF2B5EF4-FFF2-40B4-BE49-F238E27FC236}">
                    <a16:creationId xmlns:a16="http://schemas.microsoft.com/office/drawing/2014/main" id="{6B873450-6DA3-4EC3-9BA3-DF5379F2A710}"/>
                  </a:ext>
                </a:extLst>
              </p:cNvPr>
              <p:cNvSpPr/>
              <p:nvPr/>
            </p:nvSpPr>
            <p:spPr>
              <a:xfrm>
                <a:off x="6540854" y="410755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grpSp>
        <p:grpSp>
          <p:nvGrpSpPr>
            <p:cNvPr id="15" name="Groupe 14">
              <a:extLst>
                <a:ext uri="{FF2B5EF4-FFF2-40B4-BE49-F238E27FC236}">
                  <a16:creationId xmlns:a16="http://schemas.microsoft.com/office/drawing/2014/main" id="{47552108-DE1B-48B7-A44E-A1D1BACAAE61}"/>
                </a:ext>
              </a:extLst>
            </p:cNvPr>
            <p:cNvGrpSpPr/>
            <p:nvPr/>
          </p:nvGrpSpPr>
          <p:grpSpPr>
            <a:xfrm>
              <a:off x="1773906" y="3793904"/>
              <a:ext cx="4751615" cy="246792"/>
              <a:chOff x="1773906" y="3793904"/>
              <a:chExt cx="4751615" cy="246792"/>
            </a:xfrm>
          </p:grpSpPr>
          <p:grpSp>
            <p:nvGrpSpPr>
              <p:cNvPr id="340" name="Groupe 339">
                <a:extLst>
                  <a:ext uri="{FF2B5EF4-FFF2-40B4-BE49-F238E27FC236}">
                    <a16:creationId xmlns:a16="http://schemas.microsoft.com/office/drawing/2014/main" id="{97300D8E-435E-49F2-9EBD-6FA70BABB3B4}"/>
                  </a:ext>
                </a:extLst>
              </p:cNvPr>
              <p:cNvGrpSpPr/>
              <p:nvPr/>
            </p:nvGrpSpPr>
            <p:grpSpPr>
              <a:xfrm>
                <a:off x="1773906" y="3793904"/>
                <a:ext cx="3009102" cy="242109"/>
                <a:chOff x="1771088" y="1559173"/>
                <a:chExt cx="3009102" cy="242109"/>
              </a:xfrm>
            </p:grpSpPr>
            <p:sp>
              <p:nvSpPr>
                <p:cNvPr id="341" name="Forme libre : forme 340">
                  <a:extLst>
                    <a:ext uri="{FF2B5EF4-FFF2-40B4-BE49-F238E27FC236}">
                      <a16:creationId xmlns:a16="http://schemas.microsoft.com/office/drawing/2014/main" id="{FD068718-E974-4BCC-934E-77D01B8FA31B}"/>
                    </a:ext>
                  </a:extLst>
                </p:cNvPr>
                <p:cNvSpPr/>
                <p:nvPr/>
              </p:nvSpPr>
              <p:spPr>
                <a:xfrm>
                  <a:off x="27756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42" name="Forme libre : forme 341">
                  <a:extLst>
                    <a:ext uri="{FF2B5EF4-FFF2-40B4-BE49-F238E27FC236}">
                      <a16:creationId xmlns:a16="http://schemas.microsoft.com/office/drawing/2014/main" id="{3C053D77-7849-425D-BA81-8BA769FA1A89}"/>
                    </a:ext>
                  </a:extLst>
                </p:cNvPr>
                <p:cNvSpPr/>
                <p:nvPr/>
              </p:nvSpPr>
              <p:spPr>
                <a:xfrm>
                  <a:off x="25182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43" name="Forme libre : forme 342">
                  <a:extLst>
                    <a:ext uri="{FF2B5EF4-FFF2-40B4-BE49-F238E27FC236}">
                      <a16:creationId xmlns:a16="http://schemas.microsoft.com/office/drawing/2014/main" id="{36FC3CA3-2816-422C-B52A-89E5CA18C95A}"/>
                    </a:ext>
                  </a:extLst>
                </p:cNvPr>
                <p:cNvSpPr/>
                <p:nvPr/>
              </p:nvSpPr>
              <p:spPr>
                <a:xfrm>
                  <a:off x="2031883"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44" name="Forme libre : forme 343">
                  <a:extLst>
                    <a:ext uri="{FF2B5EF4-FFF2-40B4-BE49-F238E27FC236}">
                      <a16:creationId xmlns:a16="http://schemas.microsoft.com/office/drawing/2014/main" id="{2F4F92AC-0C2D-4ADB-AD39-F1614F50488C}"/>
                    </a:ext>
                  </a:extLst>
                </p:cNvPr>
                <p:cNvSpPr/>
                <p:nvPr/>
              </p:nvSpPr>
              <p:spPr>
                <a:xfrm>
                  <a:off x="1771088"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45" name="Forme libre : forme 344">
                  <a:extLst>
                    <a:ext uri="{FF2B5EF4-FFF2-40B4-BE49-F238E27FC236}">
                      <a16:creationId xmlns:a16="http://schemas.microsoft.com/office/drawing/2014/main" id="{C39F80F4-F919-427E-9DCE-085EADB4CF13}"/>
                    </a:ext>
                  </a:extLst>
                </p:cNvPr>
                <p:cNvSpPr/>
                <p:nvPr/>
              </p:nvSpPr>
              <p:spPr>
                <a:xfrm>
                  <a:off x="228122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46" name="Forme libre : forme 345">
                  <a:extLst>
                    <a:ext uri="{FF2B5EF4-FFF2-40B4-BE49-F238E27FC236}">
                      <a16:creationId xmlns:a16="http://schemas.microsoft.com/office/drawing/2014/main" id="{288158F8-D734-4A11-A222-CD50B00E56A3}"/>
                    </a:ext>
                  </a:extLst>
                </p:cNvPr>
                <p:cNvSpPr/>
                <p:nvPr/>
              </p:nvSpPr>
              <p:spPr>
                <a:xfrm>
                  <a:off x="3534097"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47" name="Forme libre : forme 346">
                  <a:extLst>
                    <a:ext uri="{FF2B5EF4-FFF2-40B4-BE49-F238E27FC236}">
                      <a16:creationId xmlns:a16="http://schemas.microsoft.com/office/drawing/2014/main" id="{97268DD2-3538-4B3B-94CD-25C67A41859E}"/>
                    </a:ext>
                  </a:extLst>
                </p:cNvPr>
                <p:cNvSpPr/>
                <p:nvPr/>
              </p:nvSpPr>
              <p:spPr>
                <a:xfrm>
                  <a:off x="3037525"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48" name="Forme libre : forme 347">
                  <a:extLst>
                    <a:ext uri="{FF2B5EF4-FFF2-40B4-BE49-F238E27FC236}">
                      <a16:creationId xmlns:a16="http://schemas.microsoft.com/office/drawing/2014/main" id="{0262CFA3-6357-4406-8097-F74F3257403F}"/>
                    </a:ext>
                  </a:extLst>
                </p:cNvPr>
                <p:cNvSpPr/>
                <p:nvPr/>
              </p:nvSpPr>
              <p:spPr>
                <a:xfrm>
                  <a:off x="328511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49" name="Forme libre : forme 348">
                  <a:extLst>
                    <a:ext uri="{FF2B5EF4-FFF2-40B4-BE49-F238E27FC236}">
                      <a16:creationId xmlns:a16="http://schemas.microsoft.com/office/drawing/2014/main" id="{D312F797-4B1C-44B2-B8AF-4DE1B0CA22FE}"/>
                    </a:ext>
                  </a:extLst>
                </p:cNvPr>
                <p:cNvSpPr/>
                <p:nvPr/>
              </p:nvSpPr>
              <p:spPr>
                <a:xfrm>
                  <a:off x="4532652"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50" name="Forme libre : forme 349">
                  <a:extLst>
                    <a:ext uri="{FF2B5EF4-FFF2-40B4-BE49-F238E27FC236}">
                      <a16:creationId xmlns:a16="http://schemas.microsoft.com/office/drawing/2014/main" id="{C00564DC-1278-4C46-8C11-F30A0FB963AE}"/>
                    </a:ext>
                  </a:extLst>
                </p:cNvPr>
                <p:cNvSpPr/>
                <p:nvPr/>
              </p:nvSpPr>
              <p:spPr>
                <a:xfrm>
                  <a:off x="4276117"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51" name="Forme libre : forme 350">
                  <a:extLst>
                    <a:ext uri="{FF2B5EF4-FFF2-40B4-BE49-F238E27FC236}">
                      <a16:creationId xmlns:a16="http://schemas.microsoft.com/office/drawing/2014/main" id="{FBA03BC5-E838-4D81-B259-6A42677D8D3C}"/>
                    </a:ext>
                  </a:extLst>
                </p:cNvPr>
                <p:cNvSpPr/>
                <p:nvPr/>
              </p:nvSpPr>
              <p:spPr>
                <a:xfrm>
                  <a:off x="379352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52" name="Forme libre : forme 351">
                  <a:extLst>
                    <a:ext uri="{FF2B5EF4-FFF2-40B4-BE49-F238E27FC236}">
                      <a16:creationId xmlns:a16="http://schemas.microsoft.com/office/drawing/2014/main" id="{63B8D600-51A9-4951-B434-BE1F9FDF58CB}"/>
                    </a:ext>
                  </a:extLst>
                </p:cNvPr>
                <p:cNvSpPr/>
                <p:nvPr/>
              </p:nvSpPr>
              <p:spPr>
                <a:xfrm>
                  <a:off x="403156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sp>
            <p:nvSpPr>
              <p:cNvPr id="451" name="Forme libre : forme 450">
                <a:extLst>
                  <a:ext uri="{FF2B5EF4-FFF2-40B4-BE49-F238E27FC236}">
                    <a16:creationId xmlns:a16="http://schemas.microsoft.com/office/drawing/2014/main" id="{9CB49B75-9257-4AAE-9F9D-FCB73FBB324E}"/>
                  </a:ext>
                </a:extLst>
              </p:cNvPr>
              <p:cNvSpPr/>
              <p:nvPr/>
            </p:nvSpPr>
            <p:spPr>
              <a:xfrm>
                <a:off x="5538614" y="379858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52" name="Forme libre : forme 451">
                <a:extLst>
                  <a:ext uri="{FF2B5EF4-FFF2-40B4-BE49-F238E27FC236}">
                    <a16:creationId xmlns:a16="http://schemas.microsoft.com/office/drawing/2014/main" id="{7C49A5BD-B6D5-4D55-B227-47A419DA296F}"/>
                  </a:ext>
                </a:extLst>
              </p:cNvPr>
              <p:cNvSpPr/>
              <p:nvPr/>
            </p:nvSpPr>
            <p:spPr>
              <a:xfrm>
                <a:off x="4794987" y="379858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53" name="Forme libre : forme 452">
                <a:extLst>
                  <a:ext uri="{FF2B5EF4-FFF2-40B4-BE49-F238E27FC236}">
                    <a16:creationId xmlns:a16="http://schemas.microsoft.com/office/drawing/2014/main" id="{4FF8676E-1103-4A37-8B8D-B89DF2F03233}"/>
                  </a:ext>
                </a:extLst>
              </p:cNvPr>
              <p:cNvSpPr/>
              <p:nvPr/>
            </p:nvSpPr>
            <p:spPr>
              <a:xfrm>
                <a:off x="5042452" y="379858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54" name="Forme libre : forme 453">
                <a:extLst>
                  <a:ext uri="{FF2B5EF4-FFF2-40B4-BE49-F238E27FC236}">
                    <a16:creationId xmlns:a16="http://schemas.microsoft.com/office/drawing/2014/main" id="{E493589F-7002-4A54-94F5-DA86D546EDB9}"/>
                  </a:ext>
                </a:extLst>
              </p:cNvPr>
              <p:cNvSpPr/>
              <p:nvPr/>
            </p:nvSpPr>
            <p:spPr>
              <a:xfrm>
                <a:off x="5295477" y="3801582"/>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55" name="Forme libre : forme 454">
                <a:extLst>
                  <a:ext uri="{FF2B5EF4-FFF2-40B4-BE49-F238E27FC236}">
                    <a16:creationId xmlns:a16="http://schemas.microsoft.com/office/drawing/2014/main" id="{AA2EA486-F9FB-4EDD-A375-D6229E511DD2}"/>
                  </a:ext>
                </a:extLst>
              </p:cNvPr>
              <p:cNvSpPr/>
              <p:nvPr/>
            </p:nvSpPr>
            <p:spPr>
              <a:xfrm>
                <a:off x="5800276" y="3801582"/>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56" name="Forme libre : forme 455">
                <a:extLst>
                  <a:ext uri="{FF2B5EF4-FFF2-40B4-BE49-F238E27FC236}">
                    <a16:creationId xmlns:a16="http://schemas.microsoft.com/office/drawing/2014/main" id="{71861008-FACF-4342-A3B8-824DEF93103F}"/>
                  </a:ext>
                </a:extLst>
              </p:cNvPr>
              <p:cNvSpPr/>
              <p:nvPr/>
            </p:nvSpPr>
            <p:spPr>
              <a:xfrm>
                <a:off x="6030518" y="379858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57" name="Forme libre : forme 456">
                <a:extLst>
                  <a:ext uri="{FF2B5EF4-FFF2-40B4-BE49-F238E27FC236}">
                    <a16:creationId xmlns:a16="http://schemas.microsoft.com/office/drawing/2014/main" id="{A6974139-6CAD-4697-9441-979CA73CFB2D}"/>
                  </a:ext>
                </a:extLst>
              </p:cNvPr>
              <p:cNvSpPr/>
              <p:nvPr/>
            </p:nvSpPr>
            <p:spPr>
              <a:xfrm>
                <a:off x="6277983" y="379858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grpSp>
        <p:grpSp>
          <p:nvGrpSpPr>
            <p:cNvPr id="13" name="Groupe 12">
              <a:extLst>
                <a:ext uri="{FF2B5EF4-FFF2-40B4-BE49-F238E27FC236}">
                  <a16:creationId xmlns:a16="http://schemas.microsoft.com/office/drawing/2014/main" id="{E5BDBE6D-E262-4AF0-A85D-49F18E1D15C4}"/>
                </a:ext>
              </a:extLst>
            </p:cNvPr>
            <p:cNvGrpSpPr/>
            <p:nvPr/>
          </p:nvGrpSpPr>
          <p:grpSpPr>
            <a:xfrm>
              <a:off x="1768648" y="3462333"/>
              <a:ext cx="4510876" cy="242610"/>
              <a:chOff x="1768648" y="3462333"/>
              <a:chExt cx="4510876" cy="242610"/>
            </a:xfrm>
          </p:grpSpPr>
          <p:grpSp>
            <p:nvGrpSpPr>
              <p:cNvPr id="327" name="Groupe 326">
                <a:extLst>
                  <a:ext uri="{FF2B5EF4-FFF2-40B4-BE49-F238E27FC236}">
                    <a16:creationId xmlns:a16="http://schemas.microsoft.com/office/drawing/2014/main" id="{6B0F4080-468B-43C1-A1B4-4865F9DA860F}"/>
                  </a:ext>
                </a:extLst>
              </p:cNvPr>
              <p:cNvGrpSpPr/>
              <p:nvPr/>
            </p:nvGrpSpPr>
            <p:grpSpPr>
              <a:xfrm>
                <a:off x="1768648" y="3462834"/>
                <a:ext cx="3009102" cy="242109"/>
                <a:chOff x="1771088" y="1559173"/>
                <a:chExt cx="3009102" cy="242109"/>
              </a:xfrm>
            </p:grpSpPr>
            <p:sp>
              <p:nvSpPr>
                <p:cNvPr id="328" name="Forme libre : forme 327">
                  <a:extLst>
                    <a:ext uri="{FF2B5EF4-FFF2-40B4-BE49-F238E27FC236}">
                      <a16:creationId xmlns:a16="http://schemas.microsoft.com/office/drawing/2014/main" id="{A4FD100F-0A3C-45D4-9945-098328EC5563}"/>
                    </a:ext>
                  </a:extLst>
                </p:cNvPr>
                <p:cNvSpPr/>
                <p:nvPr/>
              </p:nvSpPr>
              <p:spPr>
                <a:xfrm>
                  <a:off x="27756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29" name="Forme libre : forme 328">
                  <a:extLst>
                    <a:ext uri="{FF2B5EF4-FFF2-40B4-BE49-F238E27FC236}">
                      <a16:creationId xmlns:a16="http://schemas.microsoft.com/office/drawing/2014/main" id="{059416B4-7770-4D50-B45B-23CA16A0D701}"/>
                    </a:ext>
                  </a:extLst>
                </p:cNvPr>
                <p:cNvSpPr/>
                <p:nvPr/>
              </p:nvSpPr>
              <p:spPr>
                <a:xfrm>
                  <a:off x="25182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30" name="Forme libre : forme 329">
                  <a:extLst>
                    <a:ext uri="{FF2B5EF4-FFF2-40B4-BE49-F238E27FC236}">
                      <a16:creationId xmlns:a16="http://schemas.microsoft.com/office/drawing/2014/main" id="{ECB39F1F-DA78-41FE-B840-A1416006C06B}"/>
                    </a:ext>
                  </a:extLst>
                </p:cNvPr>
                <p:cNvSpPr/>
                <p:nvPr/>
              </p:nvSpPr>
              <p:spPr>
                <a:xfrm>
                  <a:off x="2031883"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31" name="Forme libre : forme 330">
                  <a:extLst>
                    <a:ext uri="{FF2B5EF4-FFF2-40B4-BE49-F238E27FC236}">
                      <a16:creationId xmlns:a16="http://schemas.microsoft.com/office/drawing/2014/main" id="{A01C1BEE-0C72-433C-B429-AC87FE91F50A}"/>
                    </a:ext>
                  </a:extLst>
                </p:cNvPr>
                <p:cNvSpPr/>
                <p:nvPr/>
              </p:nvSpPr>
              <p:spPr>
                <a:xfrm>
                  <a:off x="1771088"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32" name="Forme libre : forme 331">
                  <a:extLst>
                    <a:ext uri="{FF2B5EF4-FFF2-40B4-BE49-F238E27FC236}">
                      <a16:creationId xmlns:a16="http://schemas.microsoft.com/office/drawing/2014/main" id="{776DC29A-8139-4EBF-8171-B7B35515B12D}"/>
                    </a:ext>
                  </a:extLst>
                </p:cNvPr>
                <p:cNvSpPr/>
                <p:nvPr/>
              </p:nvSpPr>
              <p:spPr>
                <a:xfrm>
                  <a:off x="228122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33" name="Forme libre : forme 332">
                  <a:extLst>
                    <a:ext uri="{FF2B5EF4-FFF2-40B4-BE49-F238E27FC236}">
                      <a16:creationId xmlns:a16="http://schemas.microsoft.com/office/drawing/2014/main" id="{140D9AB7-9CCB-49F4-9C22-D465D680A05C}"/>
                    </a:ext>
                  </a:extLst>
                </p:cNvPr>
                <p:cNvSpPr/>
                <p:nvPr/>
              </p:nvSpPr>
              <p:spPr>
                <a:xfrm>
                  <a:off x="3534097"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34" name="Forme libre : forme 333">
                  <a:extLst>
                    <a:ext uri="{FF2B5EF4-FFF2-40B4-BE49-F238E27FC236}">
                      <a16:creationId xmlns:a16="http://schemas.microsoft.com/office/drawing/2014/main" id="{C0140A46-3D76-4106-BC53-33A76600CC17}"/>
                    </a:ext>
                  </a:extLst>
                </p:cNvPr>
                <p:cNvSpPr/>
                <p:nvPr/>
              </p:nvSpPr>
              <p:spPr>
                <a:xfrm>
                  <a:off x="3037525"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35" name="Forme libre : forme 334">
                  <a:extLst>
                    <a:ext uri="{FF2B5EF4-FFF2-40B4-BE49-F238E27FC236}">
                      <a16:creationId xmlns:a16="http://schemas.microsoft.com/office/drawing/2014/main" id="{29AB2948-8C18-4B75-B953-2813BA3B99E9}"/>
                    </a:ext>
                  </a:extLst>
                </p:cNvPr>
                <p:cNvSpPr/>
                <p:nvPr/>
              </p:nvSpPr>
              <p:spPr>
                <a:xfrm>
                  <a:off x="328511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36" name="Forme libre : forme 335">
                  <a:extLst>
                    <a:ext uri="{FF2B5EF4-FFF2-40B4-BE49-F238E27FC236}">
                      <a16:creationId xmlns:a16="http://schemas.microsoft.com/office/drawing/2014/main" id="{4770FFE1-3881-4F40-983F-0CE1A9D7CB09}"/>
                    </a:ext>
                  </a:extLst>
                </p:cNvPr>
                <p:cNvSpPr/>
                <p:nvPr/>
              </p:nvSpPr>
              <p:spPr>
                <a:xfrm>
                  <a:off x="4532652"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37" name="Forme libre : forme 336">
                  <a:extLst>
                    <a:ext uri="{FF2B5EF4-FFF2-40B4-BE49-F238E27FC236}">
                      <a16:creationId xmlns:a16="http://schemas.microsoft.com/office/drawing/2014/main" id="{C768C97F-0247-42F4-BA6A-53A292E9FC8A}"/>
                    </a:ext>
                  </a:extLst>
                </p:cNvPr>
                <p:cNvSpPr/>
                <p:nvPr/>
              </p:nvSpPr>
              <p:spPr>
                <a:xfrm>
                  <a:off x="4276117"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38" name="Forme libre : forme 337">
                  <a:extLst>
                    <a:ext uri="{FF2B5EF4-FFF2-40B4-BE49-F238E27FC236}">
                      <a16:creationId xmlns:a16="http://schemas.microsoft.com/office/drawing/2014/main" id="{8C522AA6-DC1B-473D-9B8F-4040FAC9A6AB}"/>
                    </a:ext>
                  </a:extLst>
                </p:cNvPr>
                <p:cNvSpPr/>
                <p:nvPr/>
              </p:nvSpPr>
              <p:spPr>
                <a:xfrm>
                  <a:off x="379352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39" name="Forme libre : forme 338">
                  <a:extLst>
                    <a:ext uri="{FF2B5EF4-FFF2-40B4-BE49-F238E27FC236}">
                      <a16:creationId xmlns:a16="http://schemas.microsoft.com/office/drawing/2014/main" id="{D523B41C-CB50-4B8B-9799-5FD001DD5E83}"/>
                    </a:ext>
                  </a:extLst>
                </p:cNvPr>
                <p:cNvSpPr/>
                <p:nvPr/>
              </p:nvSpPr>
              <p:spPr>
                <a:xfrm>
                  <a:off x="403156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sp>
            <p:nvSpPr>
              <p:cNvPr id="459" name="Forme libre : forme 458">
                <a:extLst>
                  <a:ext uri="{FF2B5EF4-FFF2-40B4-BE49-F238E27FC236}">
                    <a16:creationId xmlns:a16="http://schemas.microsoft.com/office/drawing/2014/main" id="{661F4AA1-98AF-4F3E-A719-7CCF9CF6C205}"/>
                  </a:ext>
                </a:extLst>
              </p:cNvPr>
              <p:cNvSpPr/>
              <p:nvPr/>
            </p:nvSpPr>
            <p:spPr>
              <a:xfrm>
                <a:off x="5540082" y="346233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60" name="Forme libre : forme 459">
                <a:extLst>
                  <a:ext uri="{FF2B5EF4-FFF2-40B4-BE49-F238E27FC236}">
                    <a16:creationId xmlns:a16="http://schemas.microsoft.com/office/drawing/2014/main" id="{36DC2EA8-ED0F-459D-B2AD-2A5CDD52264B}"/>
                  </a:ext>
                </a:extLst>
              </p:cNvPr>
              <p:cNvSpPr/>
              <p:nvPr/>
            </p:nvSpPr>
            <p:spPr>
              <a:xfrm>
                <a:off x="4796455" y="346233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61" name="Forme libre : forme 460">
                <a:extLst>
                  <a:ext uri="{FF2B5EF4-FFF2-40B4-BE49-F238E27FC236}">
                    <a16:creationId xmlns:a16="http://schemas.microsoft.com/office/drawing/2014/main" id="{A0E97A8E-9924-4696-81A1-86BCF91F105F}"/>
                  </a:ext>
                </a:extLst>
              </p:cNvPr>
              <p:cNvSpPr/>
              <p:nvPr/>
            </p:nvSpPr>
            <p:spPr>
              <a:xfrm>
                <a:off x="5043920" y="346233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62" name="Forme libre : forme 461">
                <a:extLst>
                  <a:ext uri="{FF2B5EF4-FFF2-40B4-BE49-F238E27FC236}">
                    <a16:creationId xmlns:a16="http://schemas.microsoft.com/office/drawing/2014/main" id="{242B46E5-5880-4481-8468-F69D4200A101}"/>
                  </a:ext>
                </a:extLst>
              </p:cNvPr>
              <p:cNvSpPr/>
              <p:nvPr/>
            </p:nvSpPr>
            <p:spPr>
              <a:xfrm>
                <a:off x="5296945" y="346532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63" name="Forme libre : forme 462">
                <a:extLst>
                  <a:ext uri="{FF2B5EF4-FFF2-40B4-BE49-F238E27FC236}">
                    <a16:creationId xmlns:a16="http://schemas.microsoft.com/office/drawing/2014/main" id="{98E8A104-5623-453C-ADB4-DA8B05D6541C}"/>
                  </a:ext>
                </a:extLst>
              </p:cNvPr>
              <p:cNvSpPr/>
              <p:nvPr/>
            </p:nvSpPr>
            <p:spPr>
              <a:xfrm>
                <a:off x="5801744" y="346532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64" name="Forme libre : forme 463">
                <a:extLst>
                  <a:ext uri="{FF2B5EF4-FFF2-40B4-BE49-F238E27FC236}">
                    <a16:creationId xmlns:a16="http://schemas.microsoft.com/office/drawing/2014/main" id="{B9261E13-CE76-4A7D-81DB-CF00EAEC79B4}"/>
                  </a:ext>
                </a:extLst>
              </p:cNvPr>
              <p:cNvSpPr/>
              <p:nvPr/>
            </p:nvSpPr>
            <p:spPr>
              <a:xfrm>
                <a:off x="6031986" y="346233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grpSp>
        <p:sp>
          <p:nvSpPr>
            <p:cNvPr id="503" name="Forme libre : forme 502">
              <a:extLst>
                <a:ext uri="{FF2B5EF4-FFF2-40B4-BE49-F238E27FC236}">
                  <a16:creationId xmlns:a16="http://schemas.microsoft.com/office/drawing/2014/main" id="{C9EABDAE-75ED-40E5-9455-9396E9A2AD2A}"/>
                </a:ext>
              </a:extLst>
            </p:cNvPr>
            <p:cNvSpPr/>
            <p:nvPr/>
          </p:nvSpPr>
          <p:spPr>
            <a:xfrm>
              <a:off x="6289559" y="3460819"/>
              <a:ext cx="234798" cy="240377"/>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23FF23"/>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A</a:t>
              </a:r>
            </a:p>
          </p:txBody>
        </p:sp>
        <p:sp>
          <p:nvSpPr>
            <p:cNvPr id="505" name="Forme libre : forme 504">
              <a:extLst>
                <a:ext uri="{FF2B5EF4-FFF2-40B4-BE49-F238E27FC236}">
                  <a16:creationId xmlns:a16="http://schemas.microsoft.com/office/drawing/2014/main" id="{F8FFC5D1-681F-4283-9C2C-4FBE0343A3A8}"/>
                </a:ext>
              </a:extLst>
            </p:cNvPr>
            <p:cNvSpPr/>
            <p:nvPr/>
          </p:nvSpPr>
          <p:spPr>
            <a:xfrm>
              <a:off x="6799141" y="4117753"/>
              <a:ext cx="234798" cy="240377"/>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23FF23"/>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A</a:t>
              </a:r>
            </a:p>
          </p:txBody>
        </p:sp>
        <p:grpSp>
          <p:nvGrpSpPr>
            <p:cNvPr id="23" name="Groupe 22">
              <a:extLst>
                <a:ext uri="{FF2B5EF4-FFF2-40B4-BE49-F238E27FC236}">
                  <a16:creationId xmlns:a16="http://schemas.microsoft.com/office/drawing/2014/main" id="{9C188A67-2204-486B-8DEB-40108F9EAB06}"/>
                </a:ext>
              </a:extLst>
            </p:cNvPr>
            <p:cNvGrpSpPr/>
            <p:nvPr/>
          </p:nvGrpSpPr>
          <p:grpSpPr>
            <a:xfrm>
              <a:off x="1768649" y="5103146"/>
              <a:ext cx="5749360" cy="250361"/>
              <a:chOff x="1768649" y="5103146"/>
              <a:chExt cx="5749360" cy="250361"/>
            </a:xfrm>
          </p:grpSpPr>
          <p:sp>
            <p:nvSpPr>
              <p:cNvPr id="249" name="Forme libre : forme 248">
                <a:extLst>
                  <a:ext uri="{FF2B5EF4-FFF2-40B4-BE49-F238E27FC236}">
                    <a16:creationId xmlns:a16="http://schemas.microsoft.com/office/drawing/2014/main" id="{538595B2-6842-44B7-95AD-8434EAE25717}"/>
                  </a:ext>
                </a:extLst>
              </p:cNvPr>
              <p:cNvSpPr/>
              <p:nvPr/>
            </p:nvSpPr>
            <p:spPr>
              <a:xfrm>
                <a:off x="5529379" y="5103146"/>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250" name="Forme libre : forme 249">
                <a:extLst>
                  <a:ext uri="{FF2B5EF4-FFF2-40B4-BE49-F238E27FC236}">
                    <a16:creationId xmlns:a16="http://schemas.microsoft.com/office/drawing/2014/main" id="{5CA3AD98-778C-4973-82D3-C6D758F65699}"/>
                  </a:ext>
                </a:extLst>
              </p:cNvPr>
              <p:cNvSpPr/>
              <p:nvPr/>
            </p:nvSpPr>
            <p:spPr>
              <a:xfrm>
                <a:off x="4785752" y="5103146"/>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grpSp>
            <p:nvGrpSpPr>
              <p:cNvPr id="393" name="Groupe 392">
                <a:extLst>
                  <a:ext uri="{FF2B5EF4-FFF2-40B4-BE49-F238E27FC236}">
                    <a16:creationId xmlns:a16="http://schemas.microsoft.com/office/drawing/2014/main" id="{4C0C866C-6EE9-4352-93A6-1152DFAC388C}"/>
                  </a:ext>
                </a:extLst>
              </p:cNvPr>
              <p:cNvGrpSpPr/>
              <p:nvPr/>
            </p:nvGrpSpPr>
            <p:grpSpPr>
              <a:xfrm>
                <a:off x="1768649" y="5111398"/>
                <a:ext cx="3009102" cy="242109"/>
                <a:chOff x="1771088" y="1559173"/>
                <a:chExt cx="3009102" cy="242109"/>
              </a:xfrm>
            </p:grpSpPr>
            <p:sp>
              <p:nvSpPr>
                <p:cNvPr id="394" name="Forme libre : forme 393">
                  <a:extLst>
                    <a:ext uri="{FF2B5EF4-FFF2-40B4-BE49-F238E27FC236}">
                      <a16:creationId xmlns:a16="http://schemas.microsoft.com/office/drawing/2014/main" id="{F316003F-5292-4F07-9C54-1CF1295EB422}"/>
                    </a:ext>
                  </a:extLst>
                </p:cNvPr>
                <p:cNvSpPr/>
                <p:nvPr/>
              </p:nvSpPr>
              <p:spPr>
                <a:xfrm>
                  <a:off x="27756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95" name="Forme libre : forme 394">
                  <a:extLst>
                    <a:ext uri="{FF2B5EF4-FFF2-40B4-BE49-F238E27FC236}">
                      <a16:creationId xmlns:a16="http://schemas.microsoft.com/office/drawing/2014/main" id="{9225F7DE-72BB-40A4-820C-755BF475CC2F}"/>
                    </a:ext>
                  </a:extLst>
                </p:cNvPr>
                <p:cNvSpPr/>
                <p:nvPr/>
              </p:nvSpPr>
              <p:spPr>
                <a:xfrm>
                  <a:off x="25182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96" name="Forme libre : forme 395">
                  <a:extLst>
                    <a:ext uri="{FF2B5EF4-FFF2-40B4-BE49-F238E27FC236}">
                      <a16:creationId xmlns:a16="http://schemas.microsoft.com/office/drawing/2014/main" id="{160F58F8-AE88-492C-8320-15E718D038D4}"/>
                    </a:ext>
                  </a:extLst>
                </p:cNvPr>
                <p:cNvSpPr/>
                <p:nvPr/>
              </p:nvSpPr>
              <p:spPr>
                <a:xfrm>
                  <a:off x="2031883"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97" name="Forme libre : forme 396">
                  <a:extLst>
                    <a:ext uri="{FF2B5EF4-FFF2-40B4-BE49-F238E27FC236}">
                      <a16:creationId xmlns:a16="http://schemas.microsoft.com/office/drawing/2014/main" id="{73458843-FE90-4AC6-AAB1-EC0D8A458289}"/>
                    </a:ext>
                  </a:extLst>
                </p:cNvPr>
                <p:cNvSpPr/>
                <p:nvPr/>
              </p:nvSpPr>
              <p:spPr>
                <a:xfrm>
                  <a:off x="1771088"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98" name="Forme libre : forme 397">
                  <a:extLst>
                    <a:ext uri="{FF2B5EF4-FFF2-40B4-BE49-F238E27FC236}">
                      <a16:creationId xmlns:a16="http://schemas.microsoft.com/office/drawing/2014/main" id="{2549FF8E-6A45-487C-A430-1212BAC34AD2}"/>
                    </a:ext>
                  </a:extLst>
                </p:cNvPr>
                <p:cNvSpPr/>
                <p:nvPr/>
              </p:nvSpPr>
              <p:spPr>
                <a:xfrm>
                  <a:off x="228122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99" name="Forme libre : forme 398">
                  <a:extLst>
                    <a:ext uri="{FF2B5EF4-FFF2-40B4-BE49-F238E27FC236}">
                      <a16:creationId xmlns:a16="http://schemas.microsoft.com/office/drawing/2014/main" id="{0C4C183F-7E79-4705-AC9C-301CD0F72711}"/>
                    </a:ext>
                  </a:extLst>
                </p:cNvPr>
                <p:cNvSpPr/>
                <p:nvPr/>
              </p:nvSpPr>
              <p:spPr>
                <a:xfrm>
                  <a:off x="3534097"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400" name="Forme libre : forme 399">
                  <a:extLst>
                    <a:ext uri="{FF2B5EF4-FFF2-40B4-BE49-F238E27FC236}">
                      <a16:creationId xmlns:a16="http://schemas.microsoft.com/office/drawing/2014/main" id="{4C71C18A-4E73-4E43-9D33-8F26D26B2870}"/>
                    </a:ext>
                  </a:extLst>
                </p:cNvPr>
                <p:cNvSpPr/>
                <p:nvPr/>
              </p:nvSpPr>
              <p:spPr>
                <a:xfrm>
                  <a:off x="3037525"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401" name="Forme libre : forme 400">
                  <a:extLst>
                    <a:ext uri="{FF2B5EF4-FFF2-40B4-BE49-F238E27FC236}">
                      <a16:creationId xmlns:a16="http://schemas.microsoft.com/office/drawing/2014/main" id="{0A6C8A21-A6B2-4DC3-9642-4CE747A5BB51}"/>
                    </a:ext>
                  </a:extLst>
                </p:cNvPr>
                <p:cNvSpPr/>
                <p:nvPr/>
              </p:nvSpPr>
              <p:spPr>
                <a:xfrm>
                  <a:off x="328511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02" name="Forme libre : forme 401">
                  <a:extLst>
                    <a:ext uri="{FF2B5EF4-FFF2-40B4-BE49-F238E27FC236}">
                      <a16:creationId xmlns:a16="http://schemas.microsoft.com/office/drawing/2014/main" id="{918E8C72-EF74-4FB2-BB43-46D26D120E19}"/>
                    </a:ext>
                  </a:extLst>
                </p:cNvPr>
                <p:cNvSpPr/>
                <p:nvPr/>
              </p:nvSpPr>
              <p:spPr>
                <a:xfrm>
                  <a:off x="4532652"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403" name="Forme libre : forme 402">
                  <a:extLst>
                    <a:ext uri="{FF2B5EF4-FFF2-40B4-BE49-F238E27FC236}">
                      <a16:creationId xmlns:a16="http://schemas.microsoft.com/office/drawing/2014/main" id="{D72990E0-3229-4943-B3AD-20A475BB7BF9}"/>
                    </a:ext>
                  </a:extLst>
                </p:cNvPr>
                <p:cNvSpPr/>
                <p:nvPr/>
              </p:nvSpPr>
              <p:spPr>
                <a:xfrm>
                  <a:off x="4276117"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404" name="Forme libre : forme 403">
                  <a:extLst>
                    <a:ext uri="{FF2B5EF4-FFF2-40B4-BE49-F238E27FC236}">
                      <a16:creationId xmlns:a16="http://schemas.microsoft.com/office/drawing/2014/main" id="{C1E34C08-754E-44CD-AB8D-FF1C7C218DD4}"/>
                    </a:ext>
                  </a:extLst>
                </p:cNvPr>
                <p:cNvSpPr/>
                <p:nvPr/>
              </p:nvSpPr>
              <p:spPr>
                <a:xfrm>
                  <a:off x="379352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05" name="Forme libre : forme 404">
                  <a:extLst>
                    <a:ext uri="{FF2B5EF4-FFF2-40B4-BE49-F238E27FC236}">
                      <a16:creationId xmlns:a16="http://schemas.microsoft.com/office/drawing/2014/main" id="{F4691273-179C-48B9-87A8-A8BE74A97183}"/>
                    </a:ext>
                  </a:extLst>
                </p:cNvPr>
                <p:cNvSpPr/>
                <p:nvPr/>
              </p:nvSpPr>
              <p:spPr>
                <a:xfrm>
                  <a:off x="403156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sp>
            <p:nvSpPr>
              <p:cNvPr id="419" name="Forme libre : forme 418">
                <a:extLst>
                  <a:ext uri="{FF2B5EF4-FFF2-40B4-BE49-F238E27FC236}">
                    <a16:creationId xmlns:a16="http://schemas.microsoft.com/office/drawing/2014/main" id="{2B2C6313-83A0-4B1B-9BE2-1BEC71CB5D00}"/>
                  </a:ext>
                </a:extLst>
              </p:cNvPr>
              <p:cNvSpPr/>
              <p:nvPr/>
            </p:nvSpPr>
            <p:spPr>
              <a:xfrm>
                <a:off x="5033217" y="5103146"/>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21" name="Forme libre : forme 420">
                <a:extLst>
                  <a:ext uri="{FF2B5EF4-FFF2-40B4-BE49-F238E27FC236}">
                    <a16:creationId xmlns:a16="http://schemas.microsoft.com/office/drawing/2014/main" id="{5CE910A7-0DF1-43EA-8BD9-4CECCBC8A44B}"/>
                  </a:ext>
                </a:extLst>
              </p:cNvPr>
              <p:cNvSpPr/>
              <p:nvPr/>
            </p:nvSpPr>
            <p:spPr>
              <a:xfrm>
                <a:off x="5286242" y="5106141"/>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22" name="Forme libre : forme 421">
                <a:extLst>
                  <a:ext uri="{FF2B5EF4-FFF2-40B4-BE49-F238E27FC236}">
                    <a16:creationId xmlns:a16="http://schemas.microsoft.com/office/drawing/2014/main" id="{458A9207-6969-497B-BA5D-DEEA84C1B63A}"/>
                  </a:ext>
                </a:extLst>
              </p:cNvPr>
              <p:cNvSpPr/>
              <p:nvPr/>
            </p:nvSpPr>
            <p:spPr>
              <a:xfrm>
                <a:off x="5791041" y="5106141"/>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24" name="Forme libre : forme 423">
                <a:extLst>
                  <a:ext uri="{FF2B5EF4-FFF2-40B4-BE49-F238E27FC236}">
                    <a16:creationId xmlns:a16="http://schemas.microsoft.com/office/drawing/2014/main" id="{EBAE9584-A0A1-4A05-AE18-DFE5685AE72B}"/>
                  </a:ext>
                </a:extLst>
              </p:cNvPr>
              <p:cNvSpPr/>
              <p:nvPr/>
            </p:nvSpPr>
            <p:spPr>
              <a:xfrm>
                <a:off x="6021283" y="5103146"/>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25" name="Forme libre : forme 424">
                <a:extLst>
                  <a:ext uri="{FF2B5EF4-FFF2-40B4-BE49-F238E27FC236}">
                    <a16:creationId xmlns:a16="http://schemas.microsoft.com/office/drawing/2014/main" id="{2350A921-CB66-4333-AC70-6654C34F9A26}"/>
                  </a:ext>
                </a:extLst>
              </p:cNvPr>
              <p:cNvSpPr/>
              <p:nvPr/>
            </p:nvSpPr>
            <p:spPr>
              <a:xfrm>
                <a:off x="6268748" y="5103146"/>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26" name="Forme libre : forme 425">
                <a:extLst>
                  <a:ext uri="{FF2B5EF4-FFF2-40B4-BE49-F238E27FC236}">
                    <a16:creationId xmlns:a16="http://schemas.microsoft.com/office/drawing/2014/main" id="{A36A74EA-11C4-41A8-8B3E-73AB8825E812}"/>
                  </a:ext>
                </a:extLst>
              </p:cNvPr>
              <p:cNvSpPr/>
              <p:nvPr/>
            </p:nvSpPr>
            <p:spPr>
              <a:xfrm>
                <a:off x="6526413" y="5103146"/>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509" name="Forme libre : forme 508">
                <a:extLst>
                  <a:ext uri="{FF2B5EF4-FFF2-40B4-BE49-F238E27FC236}">
                    <a16:creationId xmlns:a16="http://schemas.microsoft.com/office/drawing/2014/main" id="{F81EDD74-7DF6-49D8-AC70-F9E621B853F7}"/>
                  </a:ext>
                </a:extLst>
              </p:cNvPr>
              <p:cNvSpPr/>
              <p:nvPr/>
            </p:nvSpPr>
            <p:spPr>
              <a:xfrm>
                <a:off x="6792499" y="510889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516" name="Forme libre : forme 515">
                <a:extLst>
                  <a:ext uri="{FF2B5EF4-FFF2-40B4-BE49-F238E27FC236}">
                    <a16:creationId xmlns:a16="http://schemas.microsoft.com/office/drawing/2014/main" id="{FCF5CE7B-B323-40BA-893E-69A5DF355274}"/>
                  </a:ext>
                </a:extLst>
              </p:cNvPr>
              <p:cNvSpPr/>
              <p:nvPr/>
            </p:nvSpPr>
            <p:spPr>
              <a:xfrm>
                <a:off x="7291686" y="5124157"/>
                <a:ext cx="226323"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518" name="Forme libre : forme 517">
                <a:extLst>
                  <a:ext uri="{FF2B5EF4-FFF2-40B4-BE49-F238E27FC236}">
                    <a16:creationId xmlns:a16="http://schemas.microsoft.com/office/drawing/2014/main" id="{79335492-2CA1-437C-8619-0C6D7CA170DF}"/>
                  </a:ext>
                </a:extLst>
              </p:cNvPr>
              <p:cNvSpPr/>
              <p:nvPr/>
            </p:nvSpPr>
            <p:spPr>
              <a:xfrm>
                <a:off x="7047129" y="5111892"/>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grpSp>
          <p:nvGrpSpPr>
            <p:cNvPr id="21" name="Groupe 20">
              <a:extLst>
                <a:ext uri="{FF2B5EF4-FFF2-40B4-BE49-F238E27FC236}">
                  <a16:creationId xmlns:a16="http://schemas.microsoft.com/office/drawing/2014/main" id="{0F3E9081-DD95-412A-9B80-313F74518A07}"/>
                </a:ext>
              </a:extLst>
            </p:cNvPr>
            <p:cNvGrpSpPr/>
            <p:nvPr/>
          </p:nvGrpSpPr>
          <p:grpSpPr>
            <a:xfrm>
              <a:off x="1763310" y="4453262"/>
              <a:ext cx="5271050" cy="249624"/>
              <a:chOff x="1763310" y="4453262"/>
              <a:chExt cx="5271050" cy="249624"/>
            </a:xfrm>
          </p:grpSpPr>
          <p:grpSp>
            <p:nvGrpSpPr>
              <p:cNvPr id="367" name="Groupe 366">
                <a:extLst>
                  <a:ext uri="{FF2B5EF4-FFF2-40B4-BE49-F238E27FC236}">
                    <a16:creationId xmlns:a16="http://schemas.microsoft.com/office/drawing/2014/main" id="{13057A80-968F-4280-8438-74DAE5B86B37}"/>
                  </a:ext>
                </a:extLst>
              </p:cNvPr>
              <p:cNvGrpSpPr/>
              <p:nvPr/>
            </p:nvGrpSpPr>
            <p:grpSpPr>
              <a:xfrm>
                <a:off x="1763310" y="4454656"/>
                <a:ext cx="3009102" cy="242109"/>
                <a:chOff x="1771088" y="1559173"/>
                <a:chExt cx="3009102" cy="242109"/>
              </a:xfrm>
            </p:grpSpPr>
            <p:sp>
              <p:nvSpPr>
                <p:cNvPr id="368" name="Forme libre : forme 367">
                  <a:extLst>
                    <a:ext uri="{FF2B5EF4-FFF2-40B4-BE49-F238E27FC236}">
                      <a16:creationId xmlns:a16="http://schemas.microsoft.com/office/drawing/2014/main" id="{D1138303-A65E-4F27-A3F5-8F04429F6CD8}"/>
                    </a:ext>
                  </a:extLst>
                </p:cNvPr>
                <p:cNvSpPr/>
                <p:nvPr/>
              </p:nvSpPr>
              <p:spPr>
                <a:xfrm>
                  <a:off x="27756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69" name="Forme libre : forme 368">
                  <a:extLst>
                    <a:ext uri="{FF2B5EF4-FFF2-40B4-BE49-F238E27FC236}">
                      <a16:creationId xmlns:a16="http://schemas.microsoft.com/office/drawing/2014/main" id="{ECE23889-02A3-4577-9096-65CD1A13EEF9}"/>
                    </a:ext>
                  </a:extLst>
                </p:cNvPr>
                <p:cNvSpPr/>
                <p:nvPr/>
              </p:nvSpPr>
              <p:spPr>
                <a:xfrm>
                  <a:off x="25182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70" name="Forme libre : forme 369">
                  <a:extLst>
                    <a:ext uri="{FF2B5EF4-FFF2-40B4-BE49-F238E27FC236}">
                      <a16:creationId xmlns:a16="http://schemas.microsoft.com/office/drawing/2014/main" id="{E6384BA2-D6C7-4B16-8D0D-5DF88E676301}"/>
                    </a:ext>
                  </a:extLst>
                </p:cNvPr>
                <p:cNvSpPr/>
                <p:nvPr/>
              </p:nvSpPr>
              <p:spPr>
                <a:xfrm>
                  <a:off x="2031883"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71" name="Forme libre : forme 370">
                  <a:extLst>
                    <a:ext uri="{FF2B5EF4-FFF2-40B4-BE49-F238E27FC236}">
                      <a16:creationId xmlns:a16="http://schemas.microsoft.com/office/drawing/2014/main" id="{C09ECE39-B143-4874-BB7F-B57DD06AFF61}"/>
                    </a:ext>
                  </a:extLst>
                </p:cNvPr>
                <p:cNvSpPr/>
                <p:nvPr/>
              </p:nvSpPr>
              <p:spPr>
                <a:xfrm>
                  <a:off x="1771088"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72" name="Forme libre : forme 371">
                  <a:extLst>
                    <a:ext uri="{FF2B5EF4-FFF2-40B4-BE49-F238E27FC236}">
                      <a16:creationId xmlns:a16="http://schemas.microsoft.com/office/drawing/2014/main" id="{1B7A566B-797F-4A44-AD54-99DAD6DE3B20}"/>
                    </a:ext>
                  </a:extLst>
                </p:cNvPr>
                <p:cNvSpPr/>
                <p:nvPr/>
              </p:nvSpPr>
              <p:spPr>
                <a:xfrm>
                  <a:off x="228122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73" name="Forme libre : forme 372">
                  <a:extLst>
                    <a:ext uri="{FF2B5EF4-FFF2-40B4-BE49-F238E27FC236}">
                      <a16:creationId xmlns:a16="http://schemas.microsoft.com/office/drawing/2014/main" id="{226C7635-2765-45CB-9FA6-78AA12652089}"/>
                    </a:ext>
                  </a:extLst>
                </p:cNvPr>
                <p:cNvSpPr/>
                <p:nvPr/>
              </p:nvSpPr>
              <p:spPr>
                <a:xfrm>
                  <a:off x="3534097"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74" name="Forme libre : forme 373">
                  <a:extLst>
                    <a:ext uri="{FF2B5EF4-FFF2-40B4-BE49-F238E27FC236}">
                      <a16:creationId xmlns:a16="http://schemas.microsoft.com/office/drawing/2014/main" id="{7257C028-893B-4B23-8DE5-6F0C37370379}"/>
                    </a:ext>
                  </a:extLst>
                </p:cNvPr>
                <p:cNvSpPr/>
                <p:nvPr/>
              </p:nvSpPr>
              <p:spPr>
                <a:xfrm>
                  <a:off x="3037525"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75" name="Forme libre : forme 374">
                  <a:extLst>
                    <a:ext uri="{FF2B5EF4-FFF2-40B4-BE49-F238E27FC236}">
                      <a16:creationId xmlns:a16="http://schemas.microsoft.com/office/drawing/2014/main" id="{541743CE-27F7-4875-978A-076D25AA2771}"/>
                    </a:ext>
                  </a:extLst>
                </p:cNvPr>
                <p:cNvSpPr/>
                <p:nvPr/>
              </p:nvSpPr>
              <p:spPr>
                <a:xfrm>
                  <a:off x="328511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76" name="Forme libre : forme 375">
                  <a:extLst>
                    <a:ext uri="{FF2B5EF4-FFF2-40B4-BE49-F238E27FC236}">
                      <a16:creationId xmlns:a16="http://schemas.microsoft.com/office/drawing/2014/main" id="{90ED54A5-03C6-4B32-94AF-CF64AB458881}"/>
                    </a:ext>
                  </a:extLst>
                </p:cNvPr>
                <p:cNvSpPr/>
                <p:nvPr/>
              </p:nvSpPr>
              <p:spPr>
                <a:xfrm>
                  <a:off x="4532652"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77" name="Forme libre : forme 376">
                  <a:extLst>
                    <a:ext uri="{FF2B5EF4-FFF2-40B4-BE49-F238E27FC236}">
                      <a16:creationId xmlns:a16="http://schemas.microsoft.com/office/drawing/2014/main" id="{747B70FF-E4D7-4C1F-A400-2ADB529F403D}"/>
                    </a:ext>
                  </a:extLst>
                </p:cNvPr>
                <p:cNvSpPr/>
                <p:nvPr/>
              </p:nvSpPr>
              <p:spPr>
                <a:xfrm>
                  <a:off x="4276117"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78" name="Forme libre : forme 377">
                  <a:extLst>
                    <a:ext uri="{FF2B5EF4-FFF2-40B4-BE49-F238E27FC236}">
                      <a16:creationId xmlns:a16="http://schemas.microsoft.com/office/drawing/2014/main" id="{3DAFF2BE-4CC1-421F-B204-83B3D6AEA7F1}"/>
                    </a:ext>
                  </a:extLst>
                </p:cNvPr>
                <p:cNvSpPr/>
                <p:nvPr/>
              </p:nvSpPr>
              <p:spPr>
                <a:xfrm>
                  <a:off x="379352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79" name="Forme libre : forme 378">
                  <a:extLst>
                    <a:ext uri="{FF2B5EF4-FFF2-40B4-BE49-F238E27FC236}">
                      <a16:creationId xmlns:a16="http://schemas.microsoft.com/office/drawing/2014/main" id="{706A9886-22E1-4434-A572-16286F6436BC}"/>
                    </a:ext>
                  </a:extLst>
                </p:cNvPr>
                <p:cNvSpPr/>
                <p:nvPr/>
              </p:nvSpPr>
              <p:spPr>
                <a:xfrm>
                  <a:off x="403156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sp>
            <p:nvSpPr>
              <p:cNvPr id="435" name="Forme libre : forme 434">
                <a:extLst>
                  <a:ext uri="{FF2B5EF4-FFF2-40B4-BE49-F238E27FC236}">
                    <a16:creationId xmlns:a16="http://schemas.microsoft.com/office/drawing/2014/main" id="{7FE90FCB-DDAD-421B-AA05-2DDF036E7D41}"/>
                  </a:ext>
                </a:extLst>
              </p:cNvPr>
              <p:cNvSpPr/>
              <p:nvPr/>
            </p:nvSpPr>
            <p:spPr>
              <a:xfrm>
                <a:off x="5529408" y="446077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36" name="Forme libre : forme 435">
                <a:extLst>
                  <a:ext uri="{FF2B5EF4-FFF2-40B4-BE49-F238E27FC236}">
                    <a16:creationId xmlns:a16="http://schemas.microsoft.com/office/drawing/2014/main" id="{204D3FF1-B799-4C23-957A-A54583C406CD}"/>
                  </a:ext>
                </a:extLst>
              </p:cNvPr>
              <p:cNvSpPr/>
              <p:nvPr/>
            </p:nvSpPr>
            <p:spPr>
              <a:xfrm>
                <a:off x="4785781" y="446077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37" name="Forme libre : forme 436">
                <a:extLst>
                  <a:ext uri="{FF2B5EF4-FFF2-40B4-BE49-F238E27FC236}">
                    <a16:creationId xmlns:a16="http://schemas.microsoft.com/office/drawing/2014/main" id="{6B2E3551-A55A-42A9-BBD4-411D1653924E}"/>
                  </a:ext>
                </a:extLst>
              </p:cNvPr>
              <p:cNvSpPr/>
              <p:nvPr/>
            </p:nvSpPr>
            <p:spPr>
              <a:xfrm>
                <a:off x="5033246" y="446077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38" name="Forme libre : forme 437">
                <a:extLst>
                  <a:ext uri="{FF2B5EF4-FFF2-40B4-BE49-F238E27FC236}">
                    <a16:creationId xmlns:a16="http://schemas.microsoft.com/office/drawing/2014/main" id="{EBD49F54-D4A9-4F72-8CAD-78966BF41328}"/>
                  </a:ext>
                </a:extLst>
              </p:cNvPr>
              <p:cNvSpPr/>
              <p:nvPr/>
            </p:nvSpPr>
            <p:spPr>
              <a:xfrm>
                <a:off x="5286271" y="4463772"/>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39" name="Forme libre : forme 438">
                <a:extLst>
                  <a:ext uri="{FF2B5EF4-FFF2-40B4-BE49-F238E27FC236}">
                    <a16:creationId xmlns:a16="http://schemas.microsoft.com/office/drawing/2014/main" id="{2FC10060-E72B-421E-9D1D-94FB3482672D}"/>
                  </a:ext>
                </a:extLst>
              </p:cNvPr>
              <p:cNvSpPr/>
              <p:nvPr/>
            </p:nvSpPr>
            <p:spPr>
              <a:xfrm>
                <a:off x="5791070" y="4463772"/>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40" name="Forme libre : forme 439">
                <a:extLst>
                  <a:ext uri="{FF2B5EF4-FFF2-40B4-BE49-F238E27FC236}">
                    <a16:creationId xmlns:a16="http://schemas.microsoft.com/office/drawing/2014/main" id="{EE51CD89-CB49-4A10-802C-BB3A4D00725C}"/>
                  </a:ext>
                </a:extLst>
              </p:cNvPr>
              <p:cNvSpPr/>
              <p:nvPr/>
            </p:nvSpPr>
            <p:spPr>
              <a:xfrm>
                <a:off x="6021312" y="446077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41" name="Forme libre : forme 440">
                <a:extLst>
                  <a:ext uri="{FF2B5EF4-FFF2-40B4-BE49-F238E27FC236}">
                    <a16:creationId xmlns:a16="http://schemas.microsoft.com/office/drawing/2014/main" id="{8A8741FF-43F2-441D-BD46-078E9CC92D84}"/>
                  </a:ext>
                </a:extLst>
              </p:cNvPr>
              <p:cNvSpPr/>
              <p:nvPr/>
            </p:nvSpPr>
            <p:spPr>
              <a:xfrm>
                <a:off x="6268777" y="446077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42" name="Forme libre : forme 441">
                <a:extLst>
                  <a:ext uri="{FF2B5EF4-FFF2-40B4-BE49-F238E27FC236}">
                    <a16:creationId xmlns:a16="http://schemas.microsoft.com/office/drawing/2014/main" id="{2225F3D3-6591-444F-BE02-2971802B4E92}"/>
                  </a:ext>
                </a:extLst>
              </p:cNvPr>
              <p:cNvSpPr/>
              <p:nvPr/>
            </p:nvSpPr>
            <p:spPr>
              <a:xfrm>
                <a:off x="6526442" y="4460777"/>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522" name="Forme libre : forme 521">
                <a:extLst>
                  <a:ext uri="{FF2B5EF4-FFF2-40B4-BE49-F238E27FC236}">
                    <a16:creationId xmlns:a16="http://schemas.microsoft.com/office/drawing/2014/main" id="{26F6BF82-EB55-4568-BB03-519114DBB63A}"/>
                  </a:ext>
                </a:extLst>
              </p:cNvPr>
              <p:cNvSpPr/>
              <p:nvPr/>
            </p:nvSpPr>
            <p:spPr>
              <a:xfrm>
                <a:off x="6786822" y="4453262"/>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grpSp>
        <p:sp>
          <p:nvSpPr>
            <p:cNvPr id="523" name="Forme libre : forme 522">
              <a:extLst>
                <a:ext uri="{FF2B5EF4-FFF2-40B4-BE49-F238E27FC236}">
                  <a16:creationId xmlns:a16="http://schemas.microsoft.com/office/drawing/2014/main" id="{678024FC-386B-439D-BBDF-6A33B324CFB9}"/>
                </a:ext>
              </a:extLst>
            </p:cNvPr>
            <p:cNvSpPr/>
            <p:nvPr/>
          </p:nvSpPr>
          <p:spPr>
            <a:xfrm>
              <a:off x="7038653" y="4452646"/>
              <a:ext cx="234798" cy="240377"/>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0047FF"/>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C</a:t>
              </a:r>
            </a:p>
          </p:txBody>
        </p:sp>
        <p:grpSp>
          <p:nvGrpSpPr>
            <p:cNvPr id="22" name="Groupe 21">
              <a:extLst>
                <a:ext uri="{FF2B5EF4-FFF2-40B4-BE49-F238E27FC236}">
                  <a16:creationId xmlns:a16="http://schemas.microsoft.com/office/drawing/2014/main" id="{5EC3671B-ED94-47D6-A1EF-A1BBFD28943D}"/>
                </a:ext>
              </a:extLst>
            </p:cNvPr>
            <p:cNvGrpSpPr/>
            <p:nvPr/>
          </p:nvGrpSpPr>
          <p:grpSpPr>
            <a:xfrm>
              <a:off x="1763391" y="4775413"/>
              <a:ext cx="5503642" cy="248241"/>
              <a:chOff x="1763391" y="4775413"/>
              <a:chExt cx="5503642" cy="248241"/>
            </a:xfrm>
          </p:grpSpPr>
          <p:grpSp>
            <p:nvGrpSpPr>
              <p:cNvPr id="380" name="Groupe 379">
                <a:extLst>
                  <a:ext uri="{FF2B5EF4-FFF2-40B4-BE49-F238E27FC236}">
                    <a16:creationId xmlns:a16="http://schemas.microsoft.com/office/drawing/2014/main" id="{5005B84E-BE11-4576-B2A0-8AA5BEC71FE4}"/>
                  </a:ext>
                </a:extLst>
              </p:cNvPr>
              <p:cNvGrpSpPr/>
              <p:nvPr/>
            </p:nvGrpSpPr>
            <p:grpSpPr>
              <a:xfrm>
                <a:off x="1763391" y="4780328"/>
                <a:ext cx="3009102" cy="242109"/>
                <a:chOff x="1771088" y="1559173"/>
                <a:chExt cx="3009102" cy="242109"/>
              </a:xfrm>
            </p:grpSpPr>
            <p:sp>
              <p:nvSpPr>
                <p:cNvPr id="381" name="Forme libre : forme 380">
                  <a:extLst>
                    <a:ext uri="{FF2B5EF4-FFF2-40B4-BE49-F238E27FC236}">
                      <a16:creationId xmlns:a16="http://schemas.microsoft.com/office/drawing/2014/main" id="{972DE77B-0567-42F8-8426-6253C97A0A84}"/>
                    </a:ext>
                  </a:extLst>
                </p:cNvPr>
                <p:cNvSpPr/>
                <p:nvPr/>
              </p:nvSpPr>
              <p:spPr>
                <a:xfrm>
                  <a:off x="27756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82" name="Forme libre : forme 381">
                  <a:extLst>
                    <a:ext uri="{FF2B5EF4-FFF2-40B4-BE49-F238E27FC236}">
                      <a16:creationId xmlns:a16="http://schemas.microsoft.com/office/drawing/2014/main" id="{29862FB9-0070-484D-8E49-54F67FDC9EFF}"/>
                    </a:ext>
                  </a:extLst>
                </p:cNvPr>
                <p:cNvSpPr/>
                <p:nvPr/>
              </p:nvSpPr>
              <p:spPr>
                <a:xfrm>
                  <a:off x="25182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83" name="Forme libre : forme 382">
                  <a:extLst>
                    <a:ext uri="{FF2B5EF4-FFF2-40B4-BE49-F238E27FC236}">
                      <a16:creationId xmlns:a16="http://schemas.microsoft.com/office/drawing/2014/main" id="{25728415-C6EB-4948-B9A2-4A2CBE2A51A1}"/>
                    </a:ext>
                  </a:extLst>
                </p:cNvPr>
                <p:cNvSpPr/>
                <p:nvPr/>
              </p:nvSpPr>
              <p:spPr>
                <a:xfrm>
                  <a:off x="2031883"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384" name="Forme libre : forme 383">
                  <a:extLst>
                    <a:ext uri="{FF2B5EF4-FFF2-40B4-BE49-F238E27FC236}">
                      <a16:creationId xmlns:a16="http://schemas.microsoft.com/office/drawing/2014/main" id="{39039828-F99A-4A9B-9565-45D9CAAD4AD2}"/>
                    </a:ext>
                  </a:extLst>
                </p:cNvPr>
                <p:cNvSpPr/>
                <p:nvPr/>
              </p:nvSpPr>
              <p:spPr>
                <a:xfrm>
                  <a:off x="1771088"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85" name="Forme libre : forme 384">
                  <a:extLst>
                    <a:ext uri="{FF2B5EF4-FFF2-40B4-BE49-F238E27FC236}">
                      <a16:creationId xmlns:a16="http://schemas.microsoft.com/office/drawing/2014/main" id="{BD771F9C-EEAE-4136-9E24-92D659E7223E}"/>
                    </a:ext>
                  </a:extLst>
                </p:cNvPr>
                <p:cNvSpPr/>
                <p:nvPr/>
              </p:nvSpPr>
              <p:spPr>
                <a:xfrm>
                  <a:off x="228122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86" name="Forme libre : forme 385">
                  <a:extLst>
                    <a:ext uri="{FF2B5EF4-FFF2-40B4-BE49-F238E27FC236}">
                      <a16:creationId xmlns:a16="http://schemas.microsoft.com/office/drawing/2014/main" id="{495AC4B5-5E1C-471E-9E33-DD4CE8AB9CA0}"/>
                    </a:ext>
                  </a:extLst>
                </p:cNvPr>
                <p:cNvSpPr/>
                <p:nvPr/>
              </p:nvSpPr>
              <p:spPr>
                <a:xfrm>
                  <a:off x="3534097"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87" name="Forme libre : forme 386">
                  <a:extLst>
                    <a:ext uri="{FF2B5EF4-FFF2-40B4-BE49-F238E27FC236}">
                      <a16:creationId xmlns:a16="http://schemas.microsoft.com/office/drawing/2014/main" id="{5E2EB678-5C39-4522-B6D3-5C82AFA2A6D3}"/>
                    </a:ext>
                  </a:extLst>
                </p:cNvPr>
                <p:cNvSpPr/>
                <p:nvPr/>
              </p:nvSpPr>
              <p:spPr>
                <a:xfrm>
                  <a:off x="3037525"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88" name="Forme libre : forme 387">
                  <a:extLst>
                    <a:ext uri="{FF2B5EF4-FFF2-40B4-BE49-F238E27FC236}">
                      <a16:creationId xmlns:a16="http://schemas.microsoft.com/office/drawing/2014/main" id="{BF1BCEE0-2CAA-46BD-B436-187F82FD6DCB}"/>
                    </a:ext>
                  </a:extLst>
                </p:cNvPr>
                <p:cNvSpPr/>
                <p:nvPr/>
              </p:nvSpPr>
              <p:spPr>
                <a:xfrm>
                  <a:off x="328511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89" name="Forme libre : forme 388">
                  <a:extLst>
                    <a:ext uri="{FF2B5EF4-FFF2-40B4-BE49-F238E27FC236}">
                      <a16:creationId xmlns:a16="http://schemas.microsoft.com/office/drawing/2014/main" id="{E9261134-43A6-49D2-B088-60C36F912B87}"/>
                    </a:ext>
                  </a:extLst>
                </p:cNvPr>
                <p:cNvSpPr/>
                <p:nvPr/>
              </p:nvSpPr>
              <p:spPr>
                <a:xfrm>
                  <a:off x="4532652"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390" name="Forme libre : forme 389">
                  <a:extLst>
                    <a:ext uri="{FF2B5EF4-FFF2-40B4-BE49-F238E27FC236}">
                      <a16:creationId xmlns:a16="http://schemas.microsoft.com/office/drawing/2014/main" id="{0E72624E-0DAE-4C5C-9524-8B69C2EE9856}"/>
                    </a:ext>
                  </a:extLst>
                </p:cNvPr>
                <p:cNvSpPr/>
                <p:nvPr/>
              </p:nvSpPr>
              <p:spPr>
                <a:xfrm>
                  <a:off x="4276117"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391" name="Forme libre : forme 390">
                  <a:extLst>
                    <a:ext uri="{FF2B5EF4-FFF2-40B4-BE49-F238E27FC236}">
                      <a16:creationId xmlns:a16="http://schemas.microsoft.com/office/drawing/2014/main" id="{15ECF561-CD2E-4C46-8AF8-6E2DA566BAE7}"/>
                    </a:ext>
                  </a:extLst>
                </p:cNvPr>
                <p:cNvSpPr/>
                <p:nvPr/>
              </p:nvSpPr>
              <p:spPr>
                <a:xfrm>
                  <a:off x="379352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392" name="Forme libre : forme 391">
                  <a:extLst>
                    <a:ext uri="{FF2B5EF4-FFF2-40B4-BE49-F238E27FC236}">
                      <a16:creationId xmlns:a16="http://schemas.microsoft.com/office/drawing/2014/main" id="{9C954CFA-4571-4E2E-8AE9-644CB5E7655F}"/>
                    </a:ext>
                  </a:extLst>
                </p:cNvPr>
                <p:cNvSpPr/>
                <p:nvPr/>
              </p:nvSpPr>
              <p:spPr>
                <a:xfrm>
                  <a:off x="403156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sp>
            <p:nvSpPr>
              <p:cNvPr id="427" name="Forme libre : forme 426">
                <a:extLst>
                  <a:ext uri="{FF2B5EF4-FFF2-40B4-BE49-F238E27FC236}">
                    <a16:creationId xmlns:a16="http://schemas.microsoft.com/office/drawing/2014/main" id="{94B982BD-5159-495F-AF0D-5070224AD943}"/>
                  </a:ext>
                </a:extLst>
              </p:cNvPr>
              <p:cNvSpPr/>
              <p:nvPr/>
            </p:nvSpPr>
            <p:spPr>
              <a:xfrm>
                <a:off x="5524500" y="4781545"/>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28" name="Forme libre : forme 427">
                <a:extLst>
                  <a:ext uri="{FF2B5EF4-FFF2-40B4-BE49-F238E27FC236}">
                    <a16:creationId xmlns:a16="http://schemas.microsoft.com/office/drawing/2014/main" id="{B8135C5E-17AE-4CCF-B8CD-28ECA844F383}"/>
                  </a:ext>
                </a:extLst>
              </p:cNvPr>
              <p:cNvSpPr/>
              <p:nvPr/>
            </p:nvSpPr>
            <p:spPr>
              <a:xfrm>
                <a:off x="4780873" y="4781545"/>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29" name="Forme libre : forme 428">
                <a:extLst>
                  <a:ext uri="{FF2B5EF4-FFF2-40B4-BE49-F238E27FC236}">
                    <a16:creationId xmlns:a16="http://schemas.microsoft.com/office/drawing/2014/main" id="{87816C94-BDA6-4A6E-A55B-1104D92FD3F5}"/>
                  </a:ext>
                </a:extLst>
              </p:cNvPr>
              <p:cNvSpPr/>
              <p:nvPr/>
            </p:nvSpPr>
            <p:spPr>
              <a:xfrm>
                <a:off x="5028338" y="4781545"/>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30" name="Forme libre : forme 429">
                <a:extLst>
                  <a:ext uri="{FF2B5EF4-FFF2-40B4-BE49-F238E27FC236}">
                    <a16:creationId xmlns:a16="http://schemas.microsoft.com/office/drawing/2014/main" id="{9DE682B1-18D0-40ED-8343-4D4F9C0821FD}"/>
                  </a:ext>
                </a:extLst>
              </p:cNvPr>
              <p:cNvSpPr/>
              <p:nvPr/>
            </p:nvSpPr>
            <p:spPr>
              <a:xfrm>
                <a:off x="5281363" y="4784540"/>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31" name="Forme libre : forme 430">
                <a:extLst>
                  <a:ext uri="{FF2B5EF4-FFF2-40B4-BE49-F238E27FC236}">
                    <a16:creationId xmlns:a16="http://schemas.microsoft.com/office/drawing/2014/main" id="{3C536C7A-BF6E-4BB1-A18D-7B667160F5BD}"/>
                  </a:ext>
                </a:extLst>
              </p:cNvPr>
              <p:cNvSpPr/>
              <p:nvPr/>
            </p:nvSpPr>
            <p:spPr>
              <a:xfrm>
                <a:off x="5786162" y="4784540"/>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432" name="Forme libre : forme 431">
                <a:extLst>
                  <a:ext uri="{FF2B5EF4-FFF2-40B4-BE49-F238E27FC236}">
                    <a16:creationId xmlns:a16="http://schemas.microsoft.com/office/drawing/2014/main" id="{495DB189-29E7-434B-B762-D8CE605CD1CB}"/>
                  </a:ext>
                </a:extLst>
              </p:cNvPr>
              <p:cNvSpPr/>
              <p:nvPr/>
            </p:nvSpPr>
            <p:spPr>
              <a:xfrm>
                <a:off x="6016404" y="4781545"/>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33" name="Forme libre : forme 432">
                <a:extLst>
                  <a:ext uri="{FF2B5EF4-FFF2-40B4-BE49-F238E27FC236}">
                    <a16:creationId xmlns:a16="http://schemas.microsoft.com/office/drawing/2014/main" id="{3B1F0946-6D42-4004-9BC0-D403842A0747}"/>
                  </a:ext>
                </a:extLst>
              </p:cNvPr>
              <p:cNvSpPr/>
              <p:nvPr/>
            </p:nvSpPr>
            <p:spPr>
              <a:xfrm>
                <a:off x="6263869" y="4781545"/>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434" name="Forme libre : forme 433">
                <a:extLst>
                  <a:ext uri="{FF2B5EF4-FFF2-40B4-BE49-F238E27FC236}">
                    <a16:creationId xmlns:a16="http://schemas.microsoft.com/office/drawing/2014/main" id="{DCBC2346-DBB2-43DA-9739-BAFB8829E3AA}"/>
                  </a:ext>
                </a:extLst>
              </p:cNvPr>
              <p:cNvSpPr/>
              <p:nvPr/>
            </p:nvSpPr>
            <p:spPr>
              <a:xfrm>
                <a:off x="6521534" y="4781545"/>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524" name="Forme libre : forme 523">
                <a:extLst>
                  <a:ext uri="{FF2B5EF4-FFF2-40B4-BE49-F238E27FC236}">
                    <a16:creationId xmlns:a16="http://schemas.microsoft.com/office/drawing/2014/main" id="{07DA279C-40F4-4E05-A259-D28938CA406A}"/>
                  </a:ext>
                </a:extLst>
              </p:cNvPr>
              <p:cNvSpPr/>
              <p:nvPr/>
            </p:nvSpPr>
            <p:spPr>
              <a:xfrm>
                <a:off x="6776823" y="477541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525" name="Forme libre : forme 524">
                <a:extLst>
                  <a:ext uri="{FF2B5EF4-FFF2-40B4-BE49-F238E27FC236}">
                    <a16:creationId xmlns:a16="http://schemas.microsoft.com/office/drawing/2014/main" id="{F6D8FC72-AA31-45FB-9D66-CE999EC6A155}"/>
                  </a:ext>
                </a:extLst>
              </p:cNvPr>
              <p:cNvSpPr/>
              <p:nvPr/>
            </p:nvSpPr>
            <p:spPr>
              <a:xfrm>
                <a:off x="7031453" y="477840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sp>
          <p:nvSpPr>
            <p:cNvPr id="526" name="Forme libre : forme 525">
              <a:extLst>
                <a:ext uri="{FF2B5EF4-FFF2-40B4-BE49-F238E27FC236}">
                  <a16:creationId xmlns:a16="http://schemas.microsoft.com/office/drawing/2014/main" id="{82AC9773-B296-4DB0-8687-D11376EC4DB3}"/>
                </a:ext>
              </a:extLst>
            </p:cNvPr>
            <p:cNvSpPr/>
            <p:nvPr/>
          </p:nvSpPr>
          <p:spPr>
            <a:xfrm>
              <a:off x="7527243" y="5124157"/>
              <a:ext cx="234798" cy="240377"/>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DC2300"/>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T</a:t>
              </a:r>
            </a:p>
          </p:txBody>
        </p:sp>
      </p:grpSp>
      <p:grpSp>
        <p:nvGrpSpPr>
          <p:cNvPr id="29" name="Groupe 28"/>
          <p:cNvGrpSpPr/>
          <p:nvPr/>
        </p:nvGrpSpPr>
        <p:grpSpPr>
          <a:xfrm>
            <a:off x="239127" y="771291"/>
            <a:ext cx="11627548" cy="1032946"/>
            <a:chOff x="239127" y="771291"/>
            <a:chExt cx="11627548" cy="1032946"/>
          </a:xfrm>
        </p:grpSpPr>
        <p:grpSp>
          <p:nvGrpSpPr>
            <p:cNvPr id="27" name="Groupe 26"/>
            <p:cNvGrpSpPr/>
            <p:nvPr/>
          </p:nvGrpSpPr>
          <p:grpSpPr>
            <a:xfrm>
              <a:off x="239127" y="771291"/>
              <a:ext cx="9073673" cy="977441"/>
              <a:chOff x="239127" y="771291"/>
              <a:chExt cx="9073673" cy="977441"/>
            </a:xfrm>
          </p:grpSpPr>
          <p:sp>
            <p:nvSpPr>
              <p:cNvPr id="178" name="ZoneTexte 177">
                <a:extLst>
                  <a:ext uri="{FF2B5EF4-FFF2-40B4-BE49-F238E27FC236}">
                    <a16:creationId xmlns:a16="http://schemas.microsoft.com/office/drawing/2014/main" id="{B5E5B7BC-B64A-45F2-9ED9-58C8486A09EE}"/>
                  </a:ext>
                </a:extLst>
              </p:cNvPr>
              <p:cNvSpPr txBox="1"/>
              <p:nvPr/>
            </p:nvSpPr>
            <p:spPr>
              <a:xfrm>
                <a:off x="239127" y="1051239"/>
                <a:ext cx="1474263" cy="369332"/>
              </a:xfrm>
              <a:prstGeom prst="rect">
                <a:avLst/>
              </a:prstGeom>
              <a:noFill/>
            </p:spPr>
            <p:txBody>
              <a:bodyPr wrap="square" rtlCol="0">
                <a:spAutoFit/>
              </a:bodyPr>
              <a:lstStyle/>
              <a:p>
                <a:r>
                  <a:rPr lang="fr-FR" dirty="0"/>
                  <a:t>ADN matrice:</a:t>
                </a:r>
              </a:p>
            </p:txBody>
          </p:sp>
          <p:grpSp>
            <p:nvGrpSpPr>
              <p:cNvPr id="182" name="Groupe 181">
                <a:extLst>
                  <a:ext uri="{FF2B5EF4-FFF2-40B4-BE49-F238E27FC236}">
                    <a16:creationId xmlns:a16="http://schemas.microsoft.com/office/drawing/2014/main" id="{427BC9D4-8342-4DDE-83C3-1D2D63E28D57}"/>
                  </a:ext>
                </a:extLst>
              </p:cNvPr>
              <p:cNvGrpSpPr/>
              <p:nvPr/>
            </p:nvGrpSpPr>
            <p:grpSpPr>
              <a:xfrm>
                <a:off x="1788548" y="816761"/>
                <a:ext cx="6990418" cy="242109"/>
                <a:chOff x="1788548" y="869311"/>
                <a:chExt cx="6990418" cy="242109"/>
              </a:xfrm>
            </p:grpSpPr>
            <p:sp>
              <p:nvSpPr>
                <p:cNvPr id="16" name="Forme libre : forme 15">
                  <a:extLst>
                    <a:ext uri="{FF2B5EF4-FFF2-40B4-BE49-F238E27FC236}">
                      <a16:creationId xmlns:a16="http://schemas.microsoft.com/office/drawing/2014/main" id="{01398476-74FF-47B8-A43F-2F4E9637CF45}"/>
                    </a:ext>
                  </a:extLst>
                </p:cNvPr>
                <p:cNvSpPr/>
                <p:nvPr/>
              </p:nvSpPr>
              <p:spPr>
                <a:xfrm>
                  <a:off x="1788548" y="869311"/>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17" name="Forme libre : forme 16">
                  <a:extLst>
                    <a:ext uri="{FF2B5EF4-FFF2-40B4-BE49-F238E27FC236}">
                      <a16:creationId xmlns:a16="http://schemas.microsoft.com/office/drawing/2014/main" id="{16B67DA7-1E0C-4989-B519-36544ED844AC}"/>
                    </a:ext>
                  </a:extLst>
                </p:cNvPr>
                <p:cNvSpPr/>
                <p:nvPr/>
              </p:nvSpPr>
              <p:spPr>
                <a:xfrm>
                  <a:off x="2800154" y="872306"/>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18" name="Forme libre : forme 17">
                  <a:extLst>
                    <a:ext uri="{FF2B5EF4-FFF2-40B4-BE49-F238E27FC236}">
                      <a16:creationId xmlns:a16="http://schemas.microsoft.com/office/drawing/2014/main" id="{CE7726C5-8D31-4D67-8362-275A230EB6A7}"/>
                    </a:ext>
                  </a:extLst>
                </p:cNvPr>
                <p:cNvSpPr/>
                <p:nvPr/>
              </p:nvSpPr>
              <p:spPr>
                <a:xfrm>
                  <a:off x="2037236" y="884571"/>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19" name="Forme libre : forme 18">
                  <a:extLst>
                    <a:ext uri="{FF2B5EF4-FFF2-40B4-BE49-F238E27FC236}">
                      <a16:creationId xmlns:a16="http://schemas.microsoft.com/office/drawing/2014/main" id="{662AA95B-B748-4A04-A79D-01BDA4E121BE}"/>
                    </a:ext>
                  </a:extLst>
                </p:cNvPr>
                <p:cNvSpPr/>
                <p:nvPr/>
              </p:nvSpPr>
              <p:spPr>
                <a:xfrm>
                  <a:off x="2292330" y="869311"/>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186" name="Forme libre : forme 185">
                  <a:extLst>
                    <a:ext uri="{FF2B5EF4-FFF2-40B4-BE49-F238E27FC236}">
                      <a16:creationId xmlns:a16="http://schemas.microsoft.com/office/drawing/2014/main" id="{7F3C0A96-B317-49D8-BFC3-514713AFD55E}"/>
                    </a:ext>
                  </a:extLst>
                </p:cNvPr>
                <p:cNvSpPr/>
                <p:nvPr/>
              </p:nvSpPr>
              <p:spPr>
                <a:xfrm>
                  <a:off x="3530468" y="872306"/>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187" name="Forme libre : forme 186">
                  <a:extLst>
                    <a:ext uri="{FF2B5EF4-FFF2-40B4-BE49-F238E27FC236}">
                      <a16:creationId xmlns:a16="http://schemas.microsoft.com/office/drawing/2014/main" id="{94770BA1-4F7F-412C-ACD4-AAC4E7FE5D38}"/>
                    </a:ext>
                  </a:extLst>
                </p:cNvPr>
                <p:cNvSpPr/>
                <p:nvPr/>
              </p:nvSpPr>
              <p:spPr>
                <a:xfrm>
                  <a:off x="8306666" y="872306"/>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188" name="Forme libre : forme 187">
                  <a:extLst>
                    <a:ext uri="{FF2B5EF4-FFF2-40B4-BE49-F238E27FC236}">
                      <a16:creationId xmlns:a16="http://schemas.microsoft.com/office/drawing/2014/main" id="{E809420B-038E-4227-BA80-E726133131DE}"/>
                    </a:ext>
                  </a:extLst>
                </p:cNvPr>
                <p:cNvSpPr/>
                <p:nvPr/>
              </p:nvSpPr>
              <p:spPr>
                <a:xfrm>
                  <a:off x="4525672" y="872306"/>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189" name="Forme libre : forme 188">
                  <a:extLst>
                    <a:ext uri="{FF2B5EF4-FFF2-40B4-BE49-F238E27FC236}">
                      <a16:creationId xmlns:a16="http://schemas.microsoft.com/office/drawing/2014/main" id="{49EB2974-844D-4D57-996B-3D3BD5A5B747}"/>
                    </a:ext>
                  </a:extLst>
                </p:cNvPr>
                <p:cNvSpPr/>
                <p:nvPr/>
              </p:nvSpPr>
              <p:spPr>
                <a:xfrm>
                  <a:off x="6565618" y="872306"/>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190" name="Forme libre : forme 189">
                  <a:extLst>
                    <a:ext uri="{FF2B5EF4-FFF2-40B4-BE49-F238E27FC236}">
                      <a16:creationId xmlns:a16="http://schemas.microsoft.com/office/drawing/2014/main" id="{93E9E398-0A5B-48F8-9DE1-656395DFEB7D}"/>
                    </a:ext>
                  </a:extLst>
                </p:cNvPr>
                <p:cNvSpPr/>
                <p:nvPr/>
              </p:nvSpPr>
              <p:spPr>
                <a:xfrm>
                  <a:off x="8068227" y="887498"/>
                  <a:ext cx="247538" cy="223922"/>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192" name="Forme libre : forme 191">
                  <a:extLst>
                    <a:ext uri="{FF2B5EF4-FFF2-40B4-BE49-F238E27FC236}">
                      <a16:creationId xmlns:a16="http://schemas.microsoft.com/office/drawing/2014/main" id="{5091A6CB-C13D-4D33-B0A4-9D90CC491674}"/>
                    </a:ext>
                  </a:extLst>
                </p:cNvPr>
                <p:cNvSpPr/>
                <p:nvPr/>
              </p:nvSpPr>
              <p:spPr>
                <a:xfrm>
                  <a:off x="4272429" y="869311"/>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198" name="Forme libre : forme 197">
                  <a:extLst>
                    <a:ext uri="{FF2B5EF4-FFF2-40B4-BE49-F238E27FC236}">
                      <a16:creationId xmlns:a16="http://schemas.microsoft.com/office/drawing/2014/main" id="{8C206917-C878-4035-BD50-EE0FAFA80F3A}"/>
                    </a:ext>
                  </a:extLst>
                </p:cNvPr>
                <p:cNvSpPr/>
                <p:nvPr/>
              </p:nvSpPr>
              <p:spPr>
                <a:xfrm>
                  <a:off x="7810233" y="869311"/>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199" name="Forme libre : forme 198">
                  <a:extLst>
                    <a:ext uri="{FF2B5EF4-FFF2-40B4-BE49-F238E27FC236}">
                      <a16:creationId xmlns:a16="http://schemas.microsoft.com/office/drawing/2014/main" id="{3F4FDF70-0C44-4174-A513-795AE87DC038}"/>
                    </a:ext>
                  </a:extLst>
                </p:cNvPr>
                <p:cNvSpPr/>
                <p:nvPr/>
              </p:nvSpPr>
              <p:spPr>
                <a:xfrm>
                  <a:off x="7551390" y="869311"/>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200" name="Forme libre : forme 199">
                  <a:extLst>
                    <a:ext uri="{FF2B5EF4-FFF2-40B4-BE49-F238E27FC236}">
                      <a16:creationId xmlns:a16="http://schemas.microsoft.com/office/drawing/2014/main" id="{D521FB2C-CCDE-454E-9020-AB863D9C5F41}"/>
                    </a:ext>
                  </a:extLst>
                </p:cNvPr>
                <p:cNvSpPr/>
                <p:nvPr/>
              </p:nvSpPr>
              <p:spPr>
                <a:xfrm>
                  <a:off x="7300559" y="869311"/>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206" name="Forme libre : forme 205">
                  <a:extLst>
                    <a:ext uri="{FF2B5EF4-FFF2-40B4-BE49-F238E27FC236}">
                      <a16:creationId xmlns:a16="http://schemas.microsoft.com/office/drawing/2014/main" id="{49B89CAD-3E97-4F2C-9158-66AE983BC4A3}"/>
                    </a:ext>
                  </a:extLst>
                </p:cNvPr>
                <p:cNvSpPr/>
                <p:nvPr/>
              </p:nvSpPr>
              <p:spPr>
                <a:xfrm>
                  <a:off x="3290541" y="869311"/>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07" name="Forme libre : forme 206">
                  <a:extLst>
                    <a:ext uri="{FF2B5EF4-FFF2-40B4-BE49-F238E27FC236}">
                      <a16:creationId xmlns:a16="http://schemas.microsoft.com/office/drawing/2014/main" id="{1BDDB42E-286E-4E7E-ABD7-211EF7BAA225}"/>
                    </a:ext>
                  </a:extLst>
                </p:cNvPr>
                <p:cNvSpPr/>
                <p:nvPr/>
              </p:nvSpPr>
              <p:spPr>
                <a:xfrm>
                  <a:off x="7057104" y="869311"/>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08" name="Forme libre : forme 207">
                  <a:extLst>
                    <a:ext uri="{FF2B5EF4-FFF2-40B4-BE49-F238E27FC236}">
                      <a16:creationId xmlns:a16="http://schemas.microsoft.com/office/drawing/2014/main" id="{78757733-DBCA-433B-BE73-DABBF3764B26}"/>
                    </a:ext>
                  </a:extLst>
                </p:cNvPr>
                <p:cNvSpPr/>
                <p:nvPr/>
              </p:nvSpPr>
              <p:spPr>
                <a:xfrm>
                  <a:off x="3766048" y="869311"/>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09" name="Forme libre : forme 208">
                  <a:extLst>
                    <a:ext uri="{FF2B5EF4-FFF2-40B4-BE49-F238E27FC236}">
                      <a16:creationId xmlns:a16="http://schemas.microsoft.com/office/drawing/2014/main" id="{3C676434-177D-423F-BF0E-FCCE2FF56D82}"/>
                    </a:ext>
                  </a:extLst>
                </p:cNvPr>
                <p:cNvSpPr/>
                <p:nvPr/>
              </p:nvSpPr>
              <p:spPr>
                <a:xfrm>
                  <a:off x="4013132" y="869311"/>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10" name="Forme libre : forme 209">
                  <a:extLst>
                    <a:ext uri="{FF2B5EF4-FFF2-40B4-BE49-F238E27FC236}">
                      <a16:creationId xmlns:a16="http://schemas.microsoft.com/office/drawing/2014/main" id="{C8D03268-58CC-4A1E-B033-F11E397A0DC1}"/>
                    </a:ext>
                  </a:extLst>
                </p:cNvPr>
                <p:cNvSpPr/>
                <p:nvPr/>
              </p:nvSpPr>
              <p:spPr>
                <a:xfrm>
                  <a:off x="5283519" y="869311"/>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11" name="Forme libre : forme 210">
                  <a:extLst>
                    <a:ext uri="{FF2B5EF4-FFF2-40B4-BE49-F238E27FC236}">
                      <a16:creationId xmlns:a16="http://schemas.microsoft.com/office/drawing/2014/main" id="{78C11052-829A-4B6B-A392-B48F93C852F1}"/>
                    </a:ext>
                  </a:extLst>
                </p:cNvPr>
                <p:cNvSpPr/>
                <p:nvPr/>
              </p:nvSpPr>
              <p:spPr>
                <a:xfrm>
                  <a:off x="5797945" y="869311"/>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12" name="Forme libre : forme 211">
                  <a:extLst>
                    <a:ext uri="{FF2B5EF4-FFF2-40B4-BE49-F238E27FC236}">
                      <a16:creationId xmlns:a16="http://schemas.microsoft.com/office/drawing/2014/main" id="{6F732F8D-E774-454E-B3B4-1B79D9501278}"/>
                    </a:ext>
                  </a:extLst>
                </p:cNvPr>
                <p:cNvSpPr/>
                <p:nvPr/>
              </p:nvSpPr>
              <p:spPr>
                <a:xfrm>
                  <a:off x="2546416" y="884571"/>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13" name="Forme libre : forme 212">
                  <a:extLst>
                    <a:ext uri="{FF2B5EF4-FFF2-40B4-BE49-F238E27FC236}">
                      <a16:creationId xmlns:a16="http://schemas.microsoft.com/office/drawing/2014/main" id="{66EF23ED-CB52-405F-94C1-75B9F52D7564}"/>
                    </a:ext>
                  </a:extLst>
                </p:cNvPr>
                <p:cNvSpPr/>
                <p:nvPr/>
              </p:nvSpPr>
              <p:spPr>
                <a:xfrm>
                  <a:off x="4774843" y="884571"/>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14" name="Forme libre : forme 213">
                  <a:extLst>
                    <a:ext uri="{FF2B5EF4-FFF2-40B4-BE49-F238E27FC236}">
                      <a16:creationId xmlns:a16="http://schemas.microsoft.com/office/drawing/2014/main" id="{A3982DAA-6AE8-4826-9D76-E8C53D77F750}"/>
                    </a:ext>
                  </a:extLst>
                </p:cNvPr>
                <p:cNvSpPr/>
                <p:nvPr/>
              </p:nvSpPr>
              <p:spPr>
                <a:xfrm>
                  <a:off x="5029181" y="884571"/>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15" name="Forme libre : forme 214">
                  <a:extLst>
                    <a:ext uri="{FF2B5EF4-FFF2-40B4-BE49-F238E27FC236}">
                      <a16:creationId xmlns:a16="http://schemas.microsoft.com/office/drawing/2014/main" id="{D340B3DA-4167-4B72-92DF-490B6B520862}"/>
                    </a:ext>
                  </a:extLst>
                </p:cNvPr>
                <p:cNvSpPr/>
                <p:nvPr/>
              </p:nvSpPr>
              <p:spPr>
                <a:xfrm>
                  <a:off x="5544724" y="884571"/>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16" name="Forme libre : forme 215">
                  <a:extLst>
                    <a:ext uri="{FF2B5EF4-FFF2-40B4-BE49-F238E27FC236}">
                      <a16:creationId xmlns:a16="http://schemas.microsoft.com/office/drawing/2014/main" id="{D6635B3C-1CD9-44DD-A03D-CCDC2C4D8157}"/>
                    </a:ext>
                  </a:extLst>
                </p:cNvPr>
                <p:cNvSpPr/>
                <p:nvPr/>
              </p:nvSpPr>
              <p:spPr>
                <a:xfrm>
                  <a:off x="6057490" y="884571"/>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17" name="Forme libre : forme 216">
                  <a:extLst>
                    <a:ext uri="{FF2B5EF4-FFF2-40B4-BE49-F238E27FC236}">
                      <a16:creationId xmlns:a16="http://schemas.microsoft.com/office/drawing/2014/main" id="{CC3AEE48-5F61-44F5-B626-CE9ABED25F94}"/>
                    </a:ext>
                  </a:extLst>
                </p:cNvPr>
                <p:cNvSpPr/>
                <p:nvPr/>
              </p:nvSpPr>
              <p:spPr>
                <a:xfrm>
                  <a:off x="6311554" y="884571"/>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18" name="Forme libre : forme 217">
                  <a:extLst>
                    <a:ext uri="{FF2B5EF4-FFF2-40B4-BE49-F238E27FC236}">
                      <a16:creationId xmlns:a16="http://schemas.microsoft.com/office/drawing/2014/main" id="{F6E3224D-50A8-4722-A7C5-08F9BC5E6EC3}"/>
                    </a:ext>
                  </a:extLst>
                </p:cNvPr>
                <p:cNvSpPr/>
                <p:nvPr/>
              </p:nvSpPr>
              <p:spPr>
                <a:xfrm>
                  <a:off x="6801198" y="884571"/>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21" name="Forme libre : forme 220">
                  <a:extLst>
                    <a:ext uri="{FF2B5EF4-FFF2-40B4-BE49-F238E27FC236}">
                      <a16:creationId xmlns:a16="http://schemas.microsoft.com/office/drawing/2014/main" id="{47B8A461-08AD-421B-977E-B6081A756E2D}"/>
                    </a:ext>
                  </a:extLst>
                </p:cNvPr>
                <p:cNvSpPr/>
                <p:nvPr/>
              </p:nvSpPr>
              <p:spPr>
                <a:xfrm>
                  <a:off x="8543386" y="872306"/>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222" name="Forme libre : forme 221">
                  <a:extLst>
                    <a:ext uri="{FF2B5EF4-FFF2-40B4-BE49-F238E27FC236}">
                      <a16:creationId xmlns:a16="http://schemas.microsoft.com/office/drawing/2014/main" id="{E097B8BA-F6B8-4B38-83AE-72E4960DB0ED}"/>
                    </a:ext>
                  </a:extLst>
                </p:cNvPr>
                <p:cNvSpPr/>
                <p:nvPr/>
              </p:nvSpPr>
              <p:spPr>
                <a:xfrm>
                  <a:off x="3038483" y="869311"/>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grpSp>
          <p:grpSp>
            <p:nvGrpSpPr>
              <p:cNvPr id="225" name="Groupe 224">
                <a:extLst>
                  <a:ext uri="{FF2B5EF4-FFF2-40B4-BE49-F238E27FC236}">
                    <a16:creationId xmlns:a16="http://schemas.microsoft.com/office/drawing/2014/main" id="{0318A99F-CBAA-472A-9FC4-28A0669D72B2}"/>
                  </a:ext>
                </a:extLst>
              </p:cNvPr>
              <p:cNvGrpSpPr/>
              <p:nvPr/>
            </p:nvGrpSpPr>
            <p:grpSpPr>
              <a:xfrm>
                <a:off x="1889215" y="1130870"/>
                <a:ext cx="1531211" cy="312480"/>
                <a:chOff x="6636240" y="4932000"/>
                <a:chExt cx="1080000" cy="180000"/>
              </a:xfrm>
            </p:grpSpPr>
            <p:sp>
              <p:nvSpPr>
                <p:cNvPr id="226" name="Connecteur droit 225">
                  <a:extLst>
                    <a:ext uri="{FF2B5EF4-FFF2-40B4-BE49-F238E27FC236}">
                      <a16:creationId xmlns:a16="http://schemas.microsoft.com/office/drawing/2014/main" id="{2E78362E-F61A-4F34-82CB-D879DD4AB4B2}"/>
                    </a:ext>
                  </a:extLst>
                </p:cNvPr>
                <p:cNvSpPr/>
                <p:nvPr/>
              </p:nvSpPr>
              <p:spPr>
                <a:xfrm>
                  <a:off x="6636240" y="4932000"/>
                  <a:ext cx="0" cy="180000"/>
                </a:xfrm>
                <a:prstGeom prst="line">
                  <a:avLst/>
                </a:prstGeom>
                <a:noFill/>
                <a:ln w="36000">
                  <a:solidFill>
                    <a:srgbClr val="6B0094"/>
                  </a:solidFill>
                  <a:custDash>
                    <a:ds d="51000" sp="51000"/>
                    <a:ds d="51000" sp="51000"/>
                  </a:custDash>
                </a:ln>
              </p:spPr>
              <p:txBody>
                <a:bodyPr vert="horz" lIns="108000" tIns="63000" rIns="108000" bIns="63000" anchor="ctr" anchorCtr="1" compatLnSpc="0"/>
                <a:lstStyle/>
                <a:p>
                  <a:pPr eaLnBrk="1" fontAlgn="auto">
                    <a:spcBef>
                      <a:spcPts val="0"/>
                    </a:spcBef>
                    <a:spcAft>
                      <a:spcPts val="0"/>
                    </a:spcAft>
                  </a:pPr>
                  <a:endParaRPr lang="fr-FR">
                    <a:solidFill>
                      <a:prstClr val="black"/>
                    </a:solidFill>
                    <a:latin typeface="Arial" pitchFamily="18"/>
                    <a:ea typeface="SimSun" pitchFamily="2"/>
                    <a:cs typeface="Mangal" pitchFamily="2"/>
                  </a:endParaRPr>
                </a:p>
              </p:txBody>
            </p:sp>
            <p:sp>
              <p:nvSpPr>
                <p:cNvPr id="227" name="Connecteur droit 226">
                  <a:extLst>
                    <a:ext uri="{FF2B5EF4-FFF2-40B4-BE49-F238E27FC236}">
                      <a16:creationId xmlns:a16="http://schemas.microsoft.com/office/drawing/2014/main" id="{7E108262-377F-4786-A0A4-2B49B76942FB}"/>
                    </a:ext>
                  </a:extLst>
                </p:cNvPr>
                <p:cNvSpPr/>
                <p:nvPr/>
              </p:nvSpPr>
              <p:spPr>
                <a:xfrm>
                  <a:off x="6816240" y="4932000"/>
                  <a:ext cx="0" cy="180000"/>
                </a:xfrm>
                <a:prstGeom prst="line">
                  <a:avLst/>
                </a:prstGeom>
                <a:noFill/>
                <a:ln w="36000">
                  <a:solidFill>
                    <a:srgbClr val="6B0094"/>
                  </a:solidFill>
                  <a:custDash>
                    <a:ds d="51000" sp="51000"/>
                    <a:ds d="51000" sp="51000"/>
                  </a:custDash>
                </a:ln>
              </p:spPr>
              <p:txBody>
                <a:bodyPr vert="horz" lIns="108000" tIns="63000" rIns="108000" bIns="63000" anchor="ctr" anchorCtr="1" compatLnSpc="0"/>
                <a:lstStyle/>
                <a:p>
                  <a:pPr eaLnBrk="1" fontAlgn="auto">
                    <a:spcBef>
                      <a:spcPts val="0"/>
                    </a:spcBef>
                    <a:spcAft>
                      <a:spcPts val="0"/>
                    </a:spcAft>
                  </a:pPr>
                  <a:endParaRPr lang="fr-FR">
                    <a:solidFill>
                      <a:prstClr val="black"/>
                    </a:solidFill>
                    <a:latin typeface="Arial" pitchFamily="18"/>
                    <a:ea typeface="SimSun" pitchFamily="2"/>
                    <a:cs typeface="Mangal" pitchFamily="2"/>
                  </a:endParaRPr>
                </a:p>
              </p:txBody>
            </p:sp>
            <p:sp>
              <p:nvSpPr>
                <p:cNvPr id="228" name="Connecteur droit 227">
                  <a:extLst>
                    <a:ext uri="{FF2B5EF4-FFF2-40B4-BE49-F238E27FC236}">
                      <a16:creationId xmlns:a16="http://schemas.microsoft.com/office/drawing/2014/main" id="{D7C664B4-295E-46A1-970C-F7EA028C79D6}"/>
                    </a:ext>
                  </a:extLst>
                </p:cNvPr>
                <p:cNvSpPr/>
                <p:nvPr/>
              </p:nvSpPr>
              <p:spPr>
                <a:xfrm>
                  <a:off x="6996240" y="4932000"/>
                  <a:ext cx="0" cy="180000"/>
                </a:xfrm>
                <a:prstGeom prst="line">
                  <a:avLst/>
                </a:prstGeom>
                <a:noFill/>
                <a:ln w="36000">
                  <a:solidFill>
                    <a:srgbClr val="6B0094"/>
                  </a:solidFill>
                  <a:custDash>
                    <a:ds d="51000" sp="51000"/>
                    <a:ds d="51000" sp="51000"/>
                  </a:custDash>
                </a:ln>
              </p:spPr>
              <p:txBody>
                <a:bodyPr vert="horz" lIns="108000" tIns="63000" rIns="108000" bIns="63000" anchor="ctr" anchorCtr="1" compatLnSpc="0"/>
                <a:lstStyle/>
                <a:p>
                  <a:pPr eaLnBrk="1" fontAlgn="auto">
                    <a:spcBef>
                      <a:spcPts val="0"/>
                    </a:spcBef>
                    <a:spcAft>
                      <a:spcPts val="0"/>
                    </a:spcAft>
                  </a:pPr>
                  <a:endParaRPr lang="fr-FR">
                    <a:solidFill>
                      <a:prstClr val="black"/>
                    </a:solidFill>
                    <a:latin typeface="Arial" pitchFamily="18"/>
                    <a:ea typeface="SimSun" pitchFamily="2"/>
                    <a:cs typeface="Mangal" pitchFamily="2"/>
                  </a:endParaRPr>
                </a:p>
              </p:txBody>
            </p:sp>
            <p:sp>
              <p:nvSpPr>
                <p:cNvPr id="229" name="Connecteur droit 228">
                  <a:extLst>
                    <a:ext uri="{FF2B5EF4-FFF2-40B4-BE49-F238E27FC236}">
                      <a16:creationId xmlns:a16="http://schemas.microsoft.com/office/drawing/2014/main" id="{B170F85C-10CD-4E3D-8BA1-798522E24432}"/>
                    </a:ext>
                  </a:extLst>
                </p:cNvPr>
                <p:cNvSpPr/>
                <p:nvPr/>
              </p:nvSpPr>
              <p:spPr>
                <a:xfrm>
                  <a:off x="7176240" y="4932000"/>
                  <a:ext cx="0" cy="180000"/>
                </a:xfrm>
                <a:prstGeom prst="line">
                  <a:avLst/>
                </a:prstGeom>
                <a:noFill/>
                <a:ln w="36000">
                  <a:solidFill>
                    <a:srgbClr val="6B0094"/>
                  </a:solidFill>
                  <a:custDash>
                    <a:ds d="51000" sp="51000"/>
                    <a:ds d="51000" sp="51000"/>
                  </a:custDash>
                </a:ln>
              </p:spPr>
              <p:txBody>
                <a:bodyPr vert="horz" lIns="108000" tIns="63000" rIns="108000" bIns="63000" anchor="ctr" anchorCtr="1" compatLnSpc="0"/>
                <a:lstStyle/>
                <a:p>
                  <a:pPr eaLnBrk="1" fontAlgn="auto">
                    <a:spcBef>
                      <a:spcPts val="0"/>
                    </a:spcBef>
                    <a:spcAft>
                      <a:spcPts val="0"/>
                    </a:spcAft>
                  </a:pPr>
                  <a:endParaRPr lang="fr-FR">
                    <a:solidFill>
                      <a:prstClr val="black"/>
                    </a:solidFill>
                    <a:latin typeface="Arial" pitchFamily="18"/>
                    <a:ea typeface="SimSun" pitchFamily="2"/>
                    <a:cs typeface="Mangal" pitchFamily="2"/>
                  </a:endParaRPr>
                </a:p>
              </p:txBody>
            </p:sp>
            <p:sp>
              <p:nvSpPr>
                <p:cNvPr id="230" name="Connecteur droit 229">
                  <a:extLst>
                    <a:ext uri="{FF2B5EF4-FFF2-40B4-BE49-F238E27FC236}">
                      <a16:creationId xmlns:a16="http://schemas.microsoft.com/office/drawing/2014/main" id="{A01176BE-AC4D-4F7D-A162-93F34EEA3583}"/>
                    </a:ext>
                  </a:extLst>
                </p:cNvPr>
                <p:cNvSpPr/>
                <p:nvPr/>
              </p:nvSpPr>
              <p:spPr>
                <a:xfrm>
                  <a:off x="7356240" y="4932000"/>
                  <a:ext cx="0" cy="180000"/>
                </a:xfrm>
                <a:prstGeom prst="line">
                  <a:avLst/>
                </a:prstGeom>
                <a:noFill/>
                <a:ln w="36000">
                  <a:solidFill>
                    <a:srgbClr val="6B0094"/>
                  </a:solidFill>
                  <a:custDash>
                    <a:ds d="51000" sp="51000"/>
                    <a:ds d="51000" sp="51000"/>
                  </a:custDash>
                </a:ln>
              </p:spPr>
              <p:txBody>
                <a:bodyPr vert="horz" lIns="108000" tIns="63000" rIns="108000" bIns="63000" anchor="ctr" anchorCtr="1" compatLnSpc="0"/>
                <a:lstStyle/>
                <a:p>
                  <a:pPr eaLnBrk="1" fontAlgn="auto">
                    <a:spcBef>
                      <a:spcPts val="0"/>
                    </a:spcBef>
                    <a:spcAft>
                      <a:spcPts val="0"/>
                    </a:spcAft>
                  </a:pPr>
                  <a:endParaRPr lang="fr-FR">
                    <a:solidFill>
                      <a:prstClr val="black"/>
                    </a:solidFill>
                    <a:latin typeface="Arial" pitchFamily="18"/>
                    <a:ea typeface="SimSun" pitchFamily="2"/>
                    <a:cs typeface="Mangal" pitchFamily="2"/>
                  </a:endParaRPr>
                </a:p>
              </p:txBody>
            </p:sp>
            <p:sp>
              <p:nvSpPr>
                <p:cNvPr id="231" name="Connecteur droit 230">
                  <a:extLst>
                    <a:ext uri="{FF2B5EF4-FFF2-40B4-BE49-F238E27FC236}">
                      <a16:creationId xmlns:a16="http://schemas.microsoft.com/office/drawing/2014/main" id="{DB84831D-4241-4C23-89C0-221DB7AB592C}"/>
                    </a:ext>
                  </a:extLst>
                </p:cNvPr>
                <p:cNvSpPr/>
                <p:nvPr/>
              </p:nvSpPr>
              <p:spPr>
                <a:xfrm>
                  <a:off x="7536240" y="4932000"/>
                  <a:ext cx="0" cy="180000"/>
                </a:xfrm>
                <a:prstGeom prst="line">
                  <a:avLst/>
                </a:prstGeom>
                <a:noFill/>
                <a:ln w="36000">
                  <a:solidFill>
                    <a:srgbClr val="6B0094"/>
                  </a:solidFill>
                  <a:custDash>
                    <a:ds d="51000" sp="51000"/>
                    <a:ds d="51000" sp="51000"/>
                  </a:custDash>
                </a:ln>
              </p:spPr>
              <p:txBody>
                <a:bodyPr vert="horz" lIns="108000" tIns="63000" rIns="108000" bIns="63000" anchor="ctr" anchorCtr="1" compatLnSpc="0"/>
                <a:lstStyle/>
                <a:p>
                  <a:pPr eaLnBrk="1" fontAlgn="auto">
                    <a:spcBef>
                      <a:spcPts val="0"/>
                    </a:spcBef>
                    <a:spcAft>
                      <a:spcPts val="0"/>
                    </a:spcAft>
                  </a:pPr>
                  <a:endParaRPr lang="fr-FR">
                    <a:solidFill>
                      <a:prstClr val="black"/>
                    </a:solidFill>
                    <a:latin typeface="Arial" pitchFamily="18"/>
                    <a:ea typeface="SimSun" pitchFamily="2"/>
                    <a:cs typeface="Mangal" pitchFamily="2"/>
                  </a:endParaRPr>
                </a:p>
              </p:txBody>
            </p:sp>
            <p:sp>
              <p:nvSpPr>
                <p:cNvPr id="232" name="Connecteur droit 231">
                  <a:extLst>
                    <a:ext uri="{FF2B5EF4-FFF2-40B4-BE49-F238E27FC236}">
                      <a16:creationId xmlns:a16="http://schemas.microsoft.com/office/drawing/2014/main" id="{AADE6A91-9426-4AE3-B957-F053003DE1AC}"/>
                    </a:ext>
                  </a:extLst>
                </p:cNvPr>
                <p:cNvSpPr/>
                <p:nvPr/>
              </p:nvSpPr>
              <p:spPr>
                <a:xfrm>
                  <a:off x="7716240" y="4932000"/>
                  <a:ext cx="0" cy="180000"/>
                </a:xfrm>
                <a:prstGeom prst="line">
                  <a:avLst/>
                </a:prstGeom>
                <a:noFill/>
                <a:ln w="36000">
                  <a:solidFill>
                    <a:srgbClr val="6B0094"/>
                  </a:solidFill>
                  <a:custDash>
                    <a:ds d="51000" sp="51000"/>
                    <a:ds d="51000" sp="51000"/>
                  </a:custDash>
                </a:ln>
              </p:spPr>
              <p:txBody>
                <a:bodyPr vert="horz" lIns="108000" tIns="63000" rIns="108000" bIns="63000" anchor="ctr" anchorCtr="1" compatLnSpc="0"/>
                <a:lstStyle/>
                <a:p>
                  <a:pPr eaLnBrk="1" fontAlgn="auto">
                    <a:spcBef>
                      <a:spcPts val="0"/>
                    </a:spcBef>
                    <a:spcAft>
                      <a:spcPts val="0"/>
                    </a:spcAft>
                  </a:pPr>
                  <a:endParaRPr lang="fr-FR">
                    <a:solidFill>
                      <a:prstClr val="black"/>
                    </a:solidFill>
                    <a:latin typeface="Arial" pitchFamily="18"/>
                    <a:ea typeface="SimSun" pitchFamily="2"/>
                    <a:cs typeface="Mangal" pitchFamily="2"/>
                  </a:endParaRPr>
                </a:p>
              </p:txBody>
            </p:sp>
          </p:grpSp>
          <p:grpSp>
            <p:nvGrpSpPr>
              <p:cNvPr id="233" name="Groupe 232">
                <a:extLst>
                  <a:ext uri="{FF2B5EF4-FFF2-40B4-BE49-F238E27FC236}">
                    <a16:creationId xmlns:a16="http://schemas.microsoft.com/office/drawing/2014/main" id="{5AF2011B-3509-49EF-9AC9-F1E08FE7CBB0}"/>
                  </a:ext>
                </a:extLst>
              </p:cNvPr>
              <p:cNvGrpSpPr/>
              <p:nvPr/>
            </p:nvGrpSpPr>
            <p:grpSpPr>
              <a:xfrm>
                <a:off x="3649831" y="1120581"/>
                <a:ext cx="998823" cy="322769"/>
                <a:chOff x="6636240" y="4932000"/>
                <a:chExt cx="720000" cy="180000"/>
              </a:xfrm>
            </p:grpSpPr>
            <p:sp>
              <p:nvSpPr>
                <p:cNvPr id="234" name="Connecteur droit 233">
                  <a:extLst>
                    <a:ext uri="{FF2B5EF4-FFF2-40B4-BE49-F238E27FC236}">
                      <a16:creationId xmlns:a16="http://schemas.microsoft.com/office/drawing/2014/main" id="{05408115-9740-410C-BD06-19E3EF4D7BE1}"/>
                    </a:ext>
                  </a:extLst>
                </p:cNvPr>
                <p:cNvSpPr/>
                <p:nvPr/>
              </p:nvSpPr>
              <p:spPr>
                <a:xfrm>
                  <a:off x="6636240" y="4932000"/>
                  <a:ext cx="0" cy="180000"/>
                </a:xfrm>
                <a:prstGeom prst="line">
                  <a:avLst/>
                </a:prstGeom>
                <a:noFill/>
                <a:ln w="36000">
                  <a:solidFill>
                    <a:srgbClr val="6B0094"/>
                  </a:solidFill>
                  <a:custDash>
                    <a:ds d="51000" sp="51000"/>
                    <a:ds d="51000" sp="51000"/>
                  </a:custDash>
                </a:ln>
              </p:spPr>
              <p:txBody>
                <a:bodyPr vert="horz" lIns="108000" tIns="63000" rIns="108000" bIns="63000" anchor="ctr" anchorCtr="1" compatLnSpc="0"/>
                <a:lstStyle/>
                <a:p>
                  <a:pPr eaLnBrk="1" fontAlgn="auto">
                    <a:spcBef>
                      <a:spcPts val="0"/>
                    </a:spcBef>
                    <a:spcAft>
                      <a:spcPts val="0"/>
                    </a:spcAft>
                  </a:pPr>
                  <a:endParaRPr lang="fr-FR">
                    <a:solidFill>
                      <a:prstClr val="black"/>
                    </a:solidFill>
                    <a:latin typeface="Arial" pitchFamily="18"/>
                    <a:ea typeface="SimSun" pitchFamily="2"/>
                    <a:cs typeface="Mangal" pitchFamily="2"/>
                  </a:endParaRPr>
                </a:p>
              </p:txBody>
            </p:sp>
            <p:sp>
              <p:nvSpPr>
                <p:cNvPr id="235" name="Connecteur droit 234">
                  <a:extLst>
                    <a:ext uri="{FF2B5EF4-FFF2-40B4-BE49-F238E27FC236}">
                      <a16:creationId xmlns:a16="http://schemas.microsoft.com/office/drawing/2014/main" id="{80B6EAF6-1701-4044-A393-C6B3194BB2BB}"/>
                    </a:ext>
                  </a:extLst>
                </p:cNvPr>
                <p:cNvSpPr/>
                <p:nvPr/>
              </p:nvSpPr>
              <p:spPr>
                <a:xfrm>
                  <a:off x="6816240" y="4932000"/>
                  <a:ext cx="0" cy="180000"/>
                </a:xfrm>
                <a:prstGeom prst="line">
                  <a:avLst/>
                </a:prstGeom>
                <a:noFill/>
                <a:ln w="36000">
                  <a:solidFill>
                    <a:srgbClr val="6B0094"/>
                  </a:solidFill>
                  <a:custDash>
                    <a:ds d="51000" sp="51000"/>
                    <a:ds d="51000" sp="51000"/>
                  </a:custDash>
                </a:ln>
              </p:spPr>
              <p:txBody>
                <a:bodyPr vert="horz" lIns="108000" tIns="63000" rIns="108000" bIns="63000" anchor="ctr" anchorCtr="1" compatLnSpc="0"/>
                <a:lstStyle/>
                <a:p>
                  <a:pPr eaLnBrk="1" fontAlgn="auto">
                    <a:spcBef>
                      <a:spcPts val="0"/>
                    </a:spcBef>
                    <a:spcAft>
                      <a:spcPts val="0"/>
                    </a:spcAft>
                  </a:pPr>
                  <a:endParaRPr lang="fr-FR">
                    <a:solidFill>
                      <a:prstClr val="black"/>
                    </a:solidFill>
                    <a:latin typeface="Arial" pitchFamily="18"/>
                    <a:ea typeface="SimSun" pitchFamily="2"/>
                    <a:cs typeface="Mangal" pitchFamily="2"/>
                  </a:endParaRPr>
                </a:p>
              </p:txBody>
            </p:sp>
            <p:sp>
              <p:nvSpPr>
                <p:cNvPr id="236" name="Connecteur droit 235">
                  <a:extLst>
                    <a:ext uri="{FF2B5EF4-FFF2-40B4-BE49-F238E27FC236}">
                      <a16:creationId xmlns:a16="http://schemas.microsoft.com/office/drawing/2014/main" id="{5F6887D8-118F-46F5-B846-1EC12DEB765C}"/>
                    </a:ext>
                  </a:extLst>
                </p:cNvPr>
                <p:cNvSpPr/>
                <p:nvPr/>
              </p:nvSpPr>
              <p:spPr>
                <a:xfrm>
                  <a:off x="6996240" y="4932000"/>
                  <a:ext cx="0" cy="180000"/>
                </a:xfrm>
                <a:prstGeom prst="line">
                  <a:avLst/>
                </a:prstGeom>
                <a:noFill/>
                <a:ln w="36000">
                  <a:solidFill>
                    <a:srgbClr val="6B0094"/>
                  </a:solidFill>
                  <a:custDash>
                    <a:ds d="51000" sp="51000"/>
                    <a:ds d="51000" sp="51000"/>
                  </a:custDash>
                </a:ln>
              </p:spPr>
              <p:txBody>
                <a:bodyPr vert="horz" lIns="108000" tIns="63000" rIns="108000" bIns="63000" anchor="ctr" anchorCtr="1" compatLnSpc="0"/>
                <a:lstStyle/>
                <a:p>
                  <a:pPr eaLnBrk="1" fontAlgn="auto">
                    <a:spcBef>
                      <a:spcPts val="0"/>
                    </a:spcBef>
                    <a:spcAft>
                      <a:spcPts val="0"/>
                    </a:spcAft>
                  </a:pPr>
                  <a:endParaRPr lang="fr-FR">
                    <a:solidFill>
                      <a:prstClr val="black"/>
                    </a:solidFill>
                    <a:latin typeface="Arial" pitchFamily="18"/>
                    <a:ea typeface="SimSun" pitchFamily="2"/>
                    <a:cs typeface="Mangal" pitchFamily="2"/>
                  </a:endParaRPr>
                </a:p>
              </p:txBody>
            </p:sp>
            <p:sp>
              <p:nvSpPr>
                <p:cNvPr id="237" name="Connecteur droit 236">
                  <a:extLst>
                    <a:ext uri="{FF2B5EF4-FFF2-40B4-BE49-F238E27FC236}">
                      <a16:creationId xmlns:a16="http://schemas.microsoft.com/office/drawing/2014/main" id="{833B0286-3545-4410-AF25-73A9183A57B2}"/>
                    </a:ext>
                  </a:extLst>
                </p:cNvPr>
                <p:cNvSpPr/>
                <p:nvPr/>
              </p:nvSpPr>
              <p:spPr>
                <a:xfrm>
                  <a:off x="7176240" y="4932000"/>
                  <a:ext cx="0" cy="180000"/>
                </a:xfrm>
                <a:prstGeom prst="line">
                  <a:avLst/>
                </a:prstGeom>
                <a:noFill/>
                <a:ln w="36000">
                  <a:solidFill>
                    <a:srgbClr val="6B0094"/>
                  </a:solidFill>
                  <a:custDash>
                    <a:ds d="51000" sp="51000"/>
                    <a:ds d="51000" sp="51000"/>
                  </a:custDash>
                </a:ln>
              </p:spPr>
              <p:txBody>
                <a:bodyPr vert="horz" lIns="108000" tIns="63000" rIns="108000" bIns="63000" anchor="ctr" anchorCtr="1" compatLnSpc="0"/>
                <a:lstStyle/>
                <a:p>
                  <a:pPr eaLnBrk="1" fontAlgn="auto">
                    <a:spcBef>
                      <a:spcPts val="0"/>
                    </a:spcBef>
                    <a:spcAft>
                      <a:spcPts val="0"/>
                    </a:spcAft>
                  </a:pPr>
                  <a:endParaRPr lang="fr-FR">
                    <a:solidFill>
                      <a:prstClr val="black"/>
                    </a:solidFill>
                    <a:latin typeface="Arial" pitchFamily="18"/>
                    <a:ea typeface="SimSun" pitchFamily="2"/>
                    <a:cs typeface="Mangal" pitchFamily="2"/>
                  </a:endParaRPr>
                </a:p>
              </p:txBody>
            </p:sp>
            <p:sp>
              <p:nvSpPr>
                <p:cNvPr id="238" name="Connecteur droit 237">
                  <a:extLst>
                    <a:ext uri="{FF2B5EF4-FFF2-40B4-BE49-F238E27FC236}">
                      <a16:creationId xmlns:a16="http://schemas.microsoft.com/office/drawing/2014/main" id="{2001C2D1-5FF8-4FE4-A954-5B2AC5DB2A14}"/>
                    </a:ext>
                  </a:extLst>
                </p:cNvPr>
                <p:cNvSpPr/>
                <p:nvPr/>
              </p:nvSpPr>
              <p:spPr>
                <a:xfrm>
                  <a:off x="7356240" y="4932000"/>
                  <a:ext cx="0" cy="180000"/>
                </a:xfrm>
                <a:prstGeom prst="line">
                  <a:avLst/>
                </a:prstGeom>
                <a:noFill/>
                <a:ln w="36000">
                  <a:solidFill>
                    <a:srgbClr val="6B0094"/>
                  </a:solidFill>
                  <a:custDash>
                    <a:ds d="51000" sp="51000"/>
                    <a:ds d="51000" sp="51000"/>
                  </a:custDash>
                </a:ln>
              </p:spPr>
              <p:txBody>
                <a:bodyPr vert="horz" lIns="108000" tIns="63000" rIns="108000" bIns="63000" anchor="ctr" anchorCtr="1" compatLnSpc="0"/>
                <a:lstStyle/>
                <a:p>
                  <a:pPr eaLnBrk="1" fontAlgn="auto">
                    <a:spcBef>
                      <a:spcPts val="0"/>
                    </a:spcBef>
                    <a:spcAft>
                      <a:spcPts val="0"/>
                    </a:spcAft>
                  </a:pPr>
                  <a:endParaRPr lang="fr-FR">
                    <a:solidFill>
                      <a:prstClr val="black"/>
                    </a:solidFill>
                    <a:latin typeface="Arial" pitchFamily="18"/>
                    <a:ea typeface="SimSun" pitchFamily="2"/>
                    <a:cs typeface="Mangal" pitchFamily="2"/>
                  </a:endParaRPr>
                </a:p>
              </p:txBody>
            </p:sp>
          </p:grpSp>
          <p:grpSp>
            <p:nvGrpSpPr>
              <p:cNvPr id="183" name="Groupe 182">
                <a:extLst>
                  <a:ext uri="{FF2B5EF4-FFF2-40B4-BE49-F238E27FC236}">
                    <a16:creationId xmlns:a16="http://schemas.microsoft.com/office/drawing/2014/main" id="{7AF5FA50-D951-44FF-9A02-0FC32208CF5F}"/>
                  </a:ext>
                </a:extLst>
              </p:cNvPr>
              <p:cNvGrpSpPr/>
              <p:nvPr/>
            </p:nvGrpSpPr>
            <p:grpSpPr>
              <a:xfrm>
                <a:off x="1771088" y="1506623"/>
                <a:ext cx="3009102" cy="242109"/>
                <a:chOff x="1771088" y="1559173"/>
                <a:chExt cx="3009102" cy="242109"/>
              </a:xfrm>
            </p:grpSpPr>
            <p:sp>
              <p:nvSpPr>
                <p:cNvPr id="243" name="Forme libre : forme 242">
                  <a:extLst>
                    <a:ext uri="{FF2B5EF4-FFF2-40B4-BE49-F238E27FC236}">
                      <a16:creationId xmlns:a16="http://schemas.microsoft.com/office/drawing/2014/main" id="{9BCC1170-4746-4698-9AA0-F04A52C71B47}"/>
                    </a:ext>
                  </a:extLst>
                </p:cNvPr>
                <p:cNvSpPr/>
                <p:nvPr/>
              </p:nvSpPr>
              <p:spPr>
                <a:xfrm>
                  <a:off x="27756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44" name="Forme libre : forme 243">
                  <a:extLst>
                    <a:ext uri="{FF2B5EF4-FFF2-40B4-BE49-F238E27FC236}">
                      <a16:creationId xmlns:a16="http://schemas.microsoft.com/office/drawing/2014/main" id="{40DF0377-019E-47BF-8BE5-1EFC0A3BFCCC}"/>
                    </a:ext>
                  </a:extLst>
                </p:cNvPr>
                <p:cNvSpPr/>
                <p:nvPr/>
              </p:nvSpPr>
              <p:spPr>
                <a:xfrm>
                  <a:off x="2518256"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245" name="Forme libre : forme 244">
                  <a:extLst>
                    <a:ext uri="{FF2B5EF4-FFF2-40B4-BE49-F238E27FC236}">
                      <a16:creationId xmlns:a16="http://schemas.microsoft.com/office/drawing/2014/main" id="{C1F68690-91E2-4F79-9051-169A1E8F5FD7}"/>
                    </a:ext>
                  </a:extLst>
                </p:cNvPr>
                <p:cNvSpPr/>
                <p:nvPr/>
              </p:nvSpPr>
              <p:spPr>
                <a:xfrm>
                  <a:off x="2031883"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246" name="Forme libre : forme 245">
                  <a:extLst>
                    <a:ext uri="{FF2B5EF4-FFF2-40B4-BE49-F238E27FC236}">
                      <a16:creationId xmlns:a16="http://schemas.microsoft.com/office/drawing/2014/main" id="{46F4CE08-90CA-4B15-9A3C-80DF4F492361}"/>
                    </a:ext>
                  </a:extLst>
                </p:cNvPr>
                <p:cNvSpPr/>
                <p:nvPr/>
              </p:nvSpPr>
              <p:spPr>
                <a:xfrm>
                  <a:off x="1771088"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47" name="Forme libre : forme 246">
                  <a:extLst>
                    <a:ext uri="{FF2B5EF4-FFF2-40B4-BE49-F238E27FC236}">
                      <a16:creationId xmlns:a16="http://schemas.microsoft.com/office/drawing/2014/main" id="{E1350553-E10C-4D6B-A8DF-F1A28E879155}"/>
                    </a:ext>
                  </a:extLst>
                </p:cNvPr>
                <p:cNvSpPr/>
                <p:nvPr/>
              </p:nvSpPr>
              <p:spPr>
                <a:xfrm>
                  <a:off x="228122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248" name="Forme libre : forme 247">
                  <a:extLst>
                    <a:ext uri="{FF2B5EF4-FFF2-40B4-BE49-F238E27FC236}">
                      <a16:creationId xmlns:a16="http://schemas.microsoft.com/office/drawing/2014/main" id="{4EAF7AB1-6160-4008-B1B0-2E41ACBC7FBA}"/>
                    </a:ext>
                  </a:extLst>
                </p:cNvPr>
                <p:cNvSpPr/>
                <p:nvPr/>
              </p:nvSpPr>
              <p:spPr>
                <a:xfrm>
                  <a:off x="3534097"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51" name="Forme libre : forme 250">
                  <a:extLst>
                    <a:ext uri="{FF2B5EF4-FFF2-40B4-BE49-F238E27FC236}">
                      <a16:creationId xmlns:a16="http://schemas.microsoft.com/office/drawing/2014/main" id="{1B280A83-E020-437F-90E0-E6D526C50995}"/>
                    </a:ext>
                  </a:extLst>
                </p:cNvPr>
                <p:cNvSpPr/>
                <p:nvPr/>
              </p:nvSpPr>
              <p:spPr>
                <a:xfrm>
                  <a:off x="3037525"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52" name="Forme libre : forme 251">
                  <a:extLst>
                    <a:ext uri="{FF2B5EF4-FFF2-40B4-BE49-F238E27FC236}">
                      <a16:creationId xmlns:a16="http://schemas.microsoft.com/office/drawing/2014/main" id="{1296EFA6-AE36-4B2F-9170-B1B094A8EE7E}"/>
                    </a:ext>
                  </a:extLst>
                </p:cNvPr>
                <p:cNvSpPr/>
                <p:nvPr/>
              </p:nvSpPr>
              <p:spPr>
                <a:xfrm>
                  <a:off x="3285118"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253" name="Forme libre : forme 252">
                  <a:extLst>
                    <a:ext uri="{FF2B5EF4-FFF2-40B4-BE49-F238E27FC236}">
                      <a16:creationId xmlns:a16="http://schemas.microsoft.com/office/drawing/2014/main" id="{DB670929-759D-481E-956A-9440847A7DB1}"/>
                    </a:ext>
                  </a:extLst>
                </p:cNvPr>
                <p:cNvSpPr/>
                <p:nvPr/>
              </p:nvSpPr>
              <p:spPr>
                <a:xfrm>
                  <a:off x="4532652" y="1559173"/>
                  <a:ext cx="247538" cy="24210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G</a:t>
                  </a:r>
                </a:p>
              </p:txBody>
            </p:sp>
            <p:sp>
              <p:nvSpPr>
                <p:cNvPr id="256" name="Forme libre : forme 255">
                  <a:extLst>
                    <a:ext uri="{FF2B5EF4-FFF2-40B4-BE49-F238E27FC236}">
                      <a16:creationId xmlns:a16="http://schemas.microsoft.com/office/drawing/2014/main" id="{E960A64E-726E-4A24-B500-7C635E042B03}"/>
                    </a:ext>
                  </a:extLst>
                </p:cNvPr>
                <p:cNvSpPr/>
                <p:nvPr/>
              </p:nvSpPr>
              <p:spPr>
                <a:xfrm>
                  <a:off x="4276117" y="1574433"/>
                  <a:ext cx="246695"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T</a:t>
                  </a:r>
                </a:p>
              </p:txBody>
            </p:sp>
            <p:sp>
              <p:nvSpPr>
                <p:cNvPr id="257" name="Forme libre : forme 256">
                  <a:extLst>
                    <a:ext uri="{FF2B5EF4-FFF2-40B4-BE49-F238E27FC236}">
                      <a16:creationId xmlns:a16="http://schemas.microsoft.com/office/drawing/2014/main" id="{418D1378-E831-48F7-AD14-3E3413B0D8C4}"/>
                    </a:ext>
                  </a:extLst>
                </p:cNvPr>
                <p:cNvSpPr/>
                <p:nvPr/>
              </p:nvSpPr>
              <p:spPr>
                <a:xfrm>
                  <a:off x="379352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sp>
              <p:nvSpPr>
                <p:cNvPr id="258" name="Forme libre : forme 257">
                  <a:extLst>
                    <a:ext uri="{FF2B5EF4-FFF2-40B4-BE49-F238E27FC236}">
                      <a16:creationId xmlns:a16="http://schemas.microsoft.com/office/drawing/2014/main" id="{2665D62D-9C65-4863-AFC7-88179118CB1C}"/>
                    </a:ext>
                  </a:extLst>
                </p:cNvPr>
                <p:cNvSpPr/>
                <p:nvPr/>
              </p:nvSpPr>
              <p:spPr>
                <a:xfrm>
                  <a:off x="4031560" y="1562168"/>
                  <a:ext cx="235580" cy="239114"/>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2">
                    <a:lumMod val="90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C</a:t>
                  </a:r>
                </a:p>
              </p:txBody>
            </p:sp>
          </p:grpSp>
          <p:sp>
            <p:nvSpPr>
              <p:cNvPr id="366" name="ZoneTexte 365">
                <a:extLst>
                  <a:ext uri="{FF2B5EF4-FFF2-40B4-BE49-F238E27FC236}">
                    <a16:creationId xmlns:a16="http://schemas.microsoft.com/office/drawing/2014/main" id="{1165F5D7-CD3A-4B5C-91C8-8851370DC820}"/>
                  </a:ext>
                </a:extLst>
              </p:cNvPr>
              <p:cNvSpPr txBox="1"/>
              <p:nvPr/>
            </p:nvSpPr>
            <p:spPr>
              <a:xfrm>
                <a:off x="8791712" y="790220"/>
                <a:ext cx="521088" cy="326841"/>
              </a:xfrm>
              <a:prstGeom prst="rect">
                <a:avLst/>
              </a:prstGeom>
              <a:noFill/>
              <a:ln>
                <a:noFill/>
              </a:ln>
            </p:spPr>
            <p:txBody>
              <a:bodyPr vert="horz" wrap="square" lIns="90000" tIns="45000" rIns="90000" bIns="45000" anchorCtr="0" compatLnSpc="0">
                <a:spAutoFit/>
              </a:bodyPr>
              <a:lstStyle/>
              <a:p>
                <a:pPr eaLnBrk="1" fontAlgn="auto">
                  <a:spcBef>
                    <a:spcPts val="0"/>
                  </a:spcBef>
                  <a:spcAft>
                    <a:spcPts val="0"/>
                  </a:spcAft>
                </a:pPr>
                <a:r>
                  <a:rPr lang="fr-FR" sz="1600" b="1" dirty="0">
                    <a:solidFill>
                      <a:srgbClr val="800080"/>
                    </a:solidFill>
                    <a:latin typeface="Arial" pitchFamily="18"/>
                    <a:ea typeface="SimSun" pitchFamily="2"/>
                    <a:cs typeface="Mangal" pitchFamily="2"/>
                  </a:rPr>
                  <a:t>- 3'</a:t>
                </a:r>
              </a:p>
            </p:txBody>
          </p:sp>
          <p:sp>
            <p:nvSpPr>
              <p:cNvPr id="504" name="ZoneTexte 503">
                <a:extLst>
                  <a:ext uri="{FF2B5EF4-FFF2-40B4-BE49-F238E27FC236}">
                    <a16:creationId xmlns:a16="http://schemas.microsoft.com/office/drawing/2014/main" id="{DD52CA32-D2B6-4C05-95A3-70CD82DB23D7}"/>
                  </a:ext>
                </a:extLst>
              </p:cNvPr>
              <p:cNvSpPr txBox="1"/>
              <p:nvPr/>
            </p:nvSpPr>
            <p:spPr>
              <a:xfrm>
                <a:off x="1366949" y="771291"/>
                <a:ext cx="426190" cy="326841"/>
              </a:xfrm>
              <a:prstGeom prst="rect">
                <a:avLst/>
              </a:prstGeom>
              <a:noFill/>
              <a:ln>
                <a:noFill/>
              </a:ln>
            </p:spPr>
            <p:txBody>
              <a:bodyPr vert="horz" wrap="square" lIns="90000" tIns="45000" rIns="90000" bIns="45000" anchorCtr="0" compatLnSpc="0">
                <a:spAutoFit/>
              </a:bodyPr>
              <a:lstStyle/>
              <a:p>
                <a:pPr eaLnBrk="1" fontAlgn="auto">
                  <a:spcBef>
                    <a:spcPts val="0"/>
                  </a:spcBef>
                  <a:spcAft>
                    <a:spcPts val="0"/>
                  </a:spcAft>
                </a:pPr>
                <a:r>
                  <a:rPr lang="fr-FR" sz="1600" b="1" dirty="0">
                    <a:solidFill>
                      <a:srgbClr val="800080"/>
                    </a:solidFill>
                    <a:latin typeface="Arial" pitchFamily="18"/>
                    <a:ea typeface="SimSun" pitchFamily="2"/>
                    <a:cs typeface="Mangal" pitchFamily="2"/>
                  </a:rPr>
                  <a:t>5’-</a:t>
                </a:r>
              </a:p>
            </p:txBody>
          </p:sp>
        </p:grpSp>
        <p:grpSp>
          <p:nvGrpSpPr>
            <p:cNvPr id="28" name="Groupe 27"/>
            <p:cNvGrpSpPr/>
            <p:nvPr/>
          </p:nvGrpSpPr>
          <p:grpSpPr>
            <a:xfrm>
              <a:off x="9119176" y="1289388"/>
              <a:ext cx="2747499" cy="514849"/>
              <a:chOff x="9119176" y="1289388"/>
              <a:chExt cx="2747499" cy="514849"/>
            </a:xfrm>
          </p:grpSpPr>
          <p:sp>
            <p:nvSpPr>
              <p:cNvPr id="527" name="Forme libre : forme 526">
                <a:extLst>
                  <a:ext uri="{FF2B5EF4-FFF2-40B4-BE49-F238E27FC236}">
                    <a16:creationId xmlns:a16="http://schemas.microsoft.com/office/drawing/2014/main" id="{1AB2EC04-4A3B-47DE-965A-7A4D643DA5C3}"/>
                  </a:ext>
                </a:extLst>
              </p:cNvPr>
              <p:cNvSpPr/>
              <p:nvPr/>
            </p:nvSpPr>
            <p:spPr>
              <a:xfrm>
                <a:off x="9371176" y="1289388"/>
                <a:ext cx="234798"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0047FF"/>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C</a:t>
                </a:r>
              </a:p>
            </p:txBody>
          </p:sp>
          <p:sp>
            <p:nvSpPr>
              <p:cNvPr id="528" name="Forme libre : forme 527">
                <a:extLst>
                  <a:ext uri="{FF2B5EF4-FFF2-40B4-BE49-F238E27FC236}">
                    <a16:creationId xmlns:a16="http://schemas.microsoft.com/office/drawing/2014/main" id="{7327E853-93C9-4A76-A486-AC66C0E6692A}"/>
                  </a:ext>
                </a:extLst>
              </p:cNvPr>
              <p:cNvSpPr/>
              <p:nvPr/>
            </p:nvSpPr>
            <p:spPr>
              <a:xfrm>
                <a:off x="9119176" y="1289388"/>
                <a:ext cx="234798"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DC2300"/>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T</a:t>
                </a:r>
              </a:p>
            </p:txBody>
          </p:sp>
          <p:sp>
            <p:nvSpPr>
              <p:cNvPr id="529" name="Forme libre : forme 528">
                <a:extLst>
                  <a:ext uri="{FF2B5EF4-FFF2-40B4-BE49-F238E27FC236}">
                    <a16:creationId xmlns:a16="http://schemas.microsoft.com/office/drawing/2014/main" id="{3B7818B7-FCC5-4F2C-8DB8-65D5A11EE881}"/>
                  </a:ext>
                </a:extLst>
              </p:cNvPr>
              <p:cNvSpPr/>
              <p:nvPr/>
            </p:nvSpPr>
            <p:spPr>
              <a:xfrm>
                <a:off x="9119176" y="1577388"/>
                <a:ext cx="234798"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23FF23"/>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dirty="0">
                    <a:solidFill>
                      <a:prstClr val="black"/>
                    </a:solidFill>
                    <a:latin typeface="Arial" pitchFamily="18"/>
                    <a:ea typeface="SimSun" pitchFamily="2"/>
                    <a:cs typeface="Mangal" pitchFamily="2"/>
                  </a:rPr>
                  <a:t>A</a:t>
                </a:r>
              </a:p>
            </p:txBody>
          </p:sp>
          <p:sp>
            <p:nvSpPr>
              <p:cNvPr id="530" name="Forme libre : forme 529">
                <a:extLst>
                  <a:ext uri="{FF2B5EF4-FFF2-40B4-BE49-F238E27FC236}">
                    <a16:creationId xmlns:a16="http://schemas.microsoft.com/office/drawing/2014/main" id="{7A111199-5DCE-4863-B5DF-AA6B4FF8935E}"/>
                  </a:ext>
                </a:extLst>
              </p:cNvPr>
              <p:cNvSpPr/>
              <p:nvPr/>
            </p:nvSpPr>
            <p:spPr>
              <a:xfrm>
                <a:off x="9371176" y="1577388"/>
                <a:ext cx="234798"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E6FF00"/>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G</a:t>
                </a:r>
              </a:p>
            </p:txBody>
          </p:sp>
          <p:sp>
            <p:nvSpPr>
              <p:cNvPr id="531" name="ZoneTexte 530">
                <a:extLst>
                  <a:ext uri="{FF2B5EF4-FFF2-40B4-BE49-F238E27FC236}">
                    <a16:creationId xmlns:a16="http://schemas.microsoft.com/office/drawing/2014/main" id="{23425741-43A3-41A9-90C5-350347E7CFBA}"/>
                  </a:ext>
                </a:extLst>
              </p:cNvPr>
              <p:cNvSpPr txBox="1"/>
              <p:nvPr/>
            </p:nvSpPr>
            <p:spPr>
              <a:xfrm>
                <a:off x="9677402" y="1336689"/>
                <a:ext cx="2189273" cy="369332"/>
              </a:xfrm>
              <a:prstGeom prst="rect">
                <a:avLst/>
              </a:prstGeom>
              <a:noFill/>
            </p:spPr>
            <p:txBody>
              <a:bodyPr wrap="square" rtlCol="0">
                <a:spAutoFit/>
              </a:bodyPr>
              <a:lstStyle/>
              <a:p>
                <a:r>
                  <a:rPr lang="fr-FR" dirty="0" err="1"/>
                  <a:t>Didésoxynucléotides</a:t>
                </a:r>
                <a:endParaRPr lang="fr-FR" dirty="0"/>
              </a:p>
            </p:txBody>
          </p:sp>
        </p:grpSp>
      </p:grpSp>
      <p:grpSp>
        <p:nvGrpSpPr>
          <p:cNvPr id="30" name="Groupe 29"/>
          <p:cNvGrpSpPr/>
          <p:nvPr/>
        </p:nvGrpSpPr>
        <p:grpSpPr>
          <a:xfrm>
            <a:off x="9119176" y="4405345"/>
            <a:ext cx="2006905" cy="514849"/>
            <a:chOff x="9119176" y="4405345"/>
            <a:chExt cx="2006905" cy="514849"/>
          </a:xfrm>
        </p:grpSpPr>
        <p:sp>
          <p:nvSpPr>
            <p:cNvPr id="532" name="Forme libre : forme 531">
              <a:extLst>
                <a:ext uri="{FF2B5EF4-FFF2-40B4-BE49-F238E27FC236}">
                  <a16:creationId xmlns:a16="http://schemas.microsoft.com/office/drawing/2014/main" id="{16F96AE0-7E2A-4076-BFAF-425CD0BAE4CA}"/>
                </a:ext>
              </a:extLst>
            </p:cNvPr>
            <p:cNvSpPr/>
            <p:nvPr/>
          </p:nvSpPr>
          <p:spPr>
            <a:xfrm>
              <a:off x="9371176" y="4405345"/>
              <a:ext cx="234798"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1">
                <a:lumMod val="85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C</a:t>
              </a:r>
            </a:p>
          </p:txBody>
        </p:sp>
        <p:sp>
          <p:nvSpPr>
            <p:cNvPr id="533" name="Forme libre : forme 532">
              <a:extLst>
                <a:ext uri="{FF2B5EF4-FFF2-40B4-BE49-F238E27FC236}">
                  <a16:creationId xmlns:a16="http://schemas.microsoft.com/office/drawing/2014/main" id="{225D4488-F0C6-4822-B509-33F24822E9E0}"/>
                </a:ext>
              </a:extLst>
            </p:cNvPr>
            <p:cNvSpPr/>
            <p:nvPr/>
          </p:nvSpPr>
          <p:spPr>
            <a:xfrm>
              <a:off x="9119176" y="4405345"/>
              <a:ext cx="234798"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1">
                <a:lumMod val="85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T</a:t>
              </a:r>
            </a:p>
          </p:txBody>
        </p:sp>
        <p:sp>
          <p:nvSpPr>
            <p:cNvPr id="534" name="Forme libre : forme 533">
              <a:extLst>
                <a:ext uri="{FF2B5EF4-FFF2-40B4-BE49-F238E27FC236}">
                  <a16:creationId xmlns:a16="http://schemas.microsoft.com/office/drawing/2014/main" id="{151543D6-8329-4DF5-AEEE-9D9FF4E420E5}"/>
                </a:ext>
              </a:extLst>
            </p:cNvPr>
            <p:cNvSpPr/>
            <p:nvPr/>
          </p:nvSpPr>
          <p:spPr>
            <a:xfrm>
              <a:off x="9119176" y="4693345"/>
              <a:ext cx="234798"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1">
                <a:lumMod val="85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A</a:t>
              </a:r>
            </a:p>
          </p:txBody>
        </p:sp>
        <p:sp>
          <p:nvSpPr>
            <p:cNvPr id="535" name="Forme libre : forme 534">
              <a:extLst>
                <a:ext uri="{FF2B5EF4-FFF2-40B4-BE49-F238E27FC236}">
                  <a16:creationId xmlns:a16="http://schemas.microsoft.com/office/drawing/2014/main" id="{7552DA9F-34A1-4470-B189-E814AEA6C026}"/>
                </a:ext>
              </a:extLst>
            </p:cNvPr>
            <p:cNvSpPr/>
            <p:nvPr/>
          </p:nvSpPr>
          <p:spPr>
            <a:xfrm>
              <a:off x="9371176" y="4693345"/>
              <a:ext cx="234798" cy="226849"/>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chemeClr val="bg1">
                <a:lumMod val="85000"/>
              </a:schemeClr>
            </a:solidFill>
            <a:ln w="0">
              <a:solidFill>
                <a:srgbClr val="000000"/>
              </a:solidFill>
              <a:prstDash val="solid"/>
            </a:ln>
          </p:spPr>
          <p:txBody>
            <a:bodyPr vert="horz" lIns="90000" tIns="45000" rIns="90000" bIns="45000" anchor="ctr" anchorCtr="1" compatLnSpc="0"/>
            <a:lstStyle/>
            <a:p>
              <a:pPr algn="ctr" eaLnBrk="1" fontAlgn="auto">
                <a:spcBef>
                  <a:spcPts val="0"/>
                </a:spcBef>
                <a:spcAft>
                  <a:spcPts val="0"/>
                </a:spcAft>
              </a:pPr>
              <a:r>
                <a:rPr lang="fr-FR" sz="1000">
                  <a:solidFill>
                    <a:prstClr val="black"/>
                  </a:solidFill>
                  <a:latin typeface="Arial" pitchFamily="18"/>
                  <a:ea typeface="SimSun" pitchFamily="2"/>
                  <a:cs typeface="Mangal" pitchFamily="2"/>
                </a:rPr>
                <a:t>G</a:t>
              </a:r>
            </a:p>
          </p:txBody>
        </p:sp>
        <p:sp>
          <p:nvSpPr>
            <p:cNvPr id="536" name="ZoneTexte 535">
              <a:extLst>
                <a:ext uri="{FF2B5EF4-FFF2-40B4-BE49-F238E27FC236}">
                  <a16:creationId xmlns:a16="http://schemas.microsoft.com/office/drawing/2014/main" id="{FAAA0393-9017-4223-858E-44678918D8D4}"/>
                </a:ext>
              </a:extLst>
            </p:cNvPr>
            <p:cNvSpPr txBox="1"/>
            <p:nvPr/>
          </p:nvSpPr>
          <p:spPr>
            <a:xfrm>
              <a:off x="9677402" y="4452646"/>
              <a:ext cx="1448679" cy="369332"/>
            </a:xfrm>
            <a:prstGeom prst="rect">
              <a:avLst/>
            </a:prstGeom>
            <a:noFill/>
          </p:spPr>
          <p:txBody>
            <a:bodyPr wrap="square" rtlCol="0">
              <a:spAutoFit/>
            </a:bodyPr>
            <a:lstStyle/>
            <a:p>
              <a:r>
                <a:rPr lang="fr-FR" dirty="0"/>
                <a:t>Nucléotides</a:t>
              </a:r>
            </a:p>
          </p:txBody>
        </p:sp>
      </p:grpSp>
      <p:cxnSp>
        <p:nvCxnSpPr>
          <p:cNvPr id="25" name="Connecteur droit avec flèche 24">
            <a:extLst>
              <a:ext uri="{FF2B5EF4-FFF2-40B4-BE49-F238E27FC236}">
                <a16:creationId xmlns:a16="http://schemas.microsoft.com/office/drawing/2014/main" id="{F8CAE48E-8455-4284-9C7E-54E285D5AB76}"/>
              </a:ext>
            </a:extLst>
          </p:cNvPr>
          <p:cNvCxnSpPr/>
          <p:nvPr/>
        </p:nvCxnSpPr>
        <p:spPr>
          <a:xfrm>
            <a:off x="4944862" y="5504155"/>
            <a:ext cx="175777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e 25"/>
          <p:cNvGrpSpPr/>
          <p:nvPr/>
        </p:nvGrpSpPr>
        <p:grpSpPr>
          <a:xfrm>
            <a:off x="9073003" y="1872416"/>
            <a:ext cx="2821748" cy="2441998"/>
            <a:chOff x="9069880" y="3191328"/>
            <a:chExt cx="2821748" cy="2441998"/>
          </a:xfrm>
        </p:grpSpPr>
        <p:pic>
          <p:nvPicPr>
            <p:cNvPr id="312" name="Image 311"/>
            <p:cNvPicPr>
              <a:picLocks noChangeAspect="1"/>
            </p:cNvPicPr>
            <p:nvPr/>
          </p:nvPicPr>
          <p:blipFill>
            <a:blip r:embed="rId4"/>
            <a:stretch>
              <a:fillRect/>
            </a:stretch>
          </p:blipFill>
          <p:spPr>
            <a:xfrm>
              <a:off x="9069880" y="3191328"/>
              <a:ext cx="2821748" cy="2441998"/>
            </a:xfrm>
            <a:prstGeom prst="rect">
              <a:avLst/>
            </a:prstGeom>
          </p:spPr>
        </p:pic>
        <p:sp>
          <p:nvSpPr>
            <p:cNvPr id="24" name="Ellipse 23"/>
            <p:cNvSpPr/>
            <p:nvPr/>
          </p:nvSpPr>
          <p:spPr>
            <a:xfrm>
              <a:off x="10648709" y="4516216"/>
              <a:ext cx="289367" cy="3012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922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0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499" grpId="0" animBg="1"/>
      <p:bldP spid="500" grpId="0" animBg="1"/>
      <p:bldP spid="501" grpId="0" animBg="1"/>
      <p:bldP spid="5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DD7EE"/>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C01662">
                    <a:lumMod val="50000"/>
                  </a:srgbClr>
                </a:solidFill>
                <a:effectLst/>
                <a:uLnTx/>
                <a:uFillTx/>
                <a:latin typeface="Calibri" panose="020F0502020204030204"/>
                <a:ea typeface="+mn-ea"/>
                <a:cs typeface="+mn-cs"/>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3B1115-CC9E-4A15-B7AB-5F0581DC49D6}" type="slidenum">
              <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pourquoi ?</a:t>
              </a:r>
            </a:p>
          </p:txBody>
        </p:sp>
        <p:pic>
          <p:nvPicPr>
            <p:cNvPr id="512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66">
            <a:extLst>
              <a:ext uri="{FF2B5EF4-FFF2-40B4-BE49-F238E27FC236}">
                <a16:creationId xmlns:a16="http://schemas.microsoft.com/office/drawing/2014/main" id="{0CF1589A-0942-41C2-9E00-1D3E56E90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165" y="3181621"/>
            <a:ext cx="4583113"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9A156624-AB81-41FD-82F7-D645C5CFBB54}"/>
              </a:ext>
            </a:extLst>
          </p:cNvPr>
          <p:cNvSpPr txBox="1"/>
          <p:nvPr/>
        </p:nvSpPr>
        <p:spPr>
          <a:xfrm>
            <a:off x="1936978" y="752746"/>
            <a:ext cx="8151812" cy="461963"/>
          </a:xfrm>
          <a:prstGeom prst="rect">
            <a:avLst/>
          </a:prstGeom>
          <a:noFill/>
        </p:spPr>
        <p:txBody>
          <a:bodyPr wrap="none">
            <a:spAutoFit/>
          </a:bodyPr>
          <a:lstStyle/>
          <a:p>
            <a:pPr eaLnBrk="1" fontAlgn="auto" hangingPunct="1">
              <a:spcBef>
                <a:spcPts val="0"/>
              </a:spcBef>
              <a:spcAft>
                <a:spcPts val="0"/>
              </a:spcAft>
              <a:buClr>
                <a:srgbClr val="000000"/>
              </a:buClr>
              <a:buSzPct val="100000"/>
              <a:buFont typeface="Times New Roman" pitchFamily="16" charset="0"/>
              <a:buNone/>
              <a:defRPr/>
            </a:pPr>
            <a:r>
              <a:rPr lang="fr-FR" sz="2400" b="1" dirty="0">
                <a:solidFill>
                  <a:schemeClr val="accent6"/>
                </a:solidFill>
                <a:latin typeface="+mn-lt"/>
              </a:rPr>
              <a:t>Changement d’échelle : séquencer plus, plus vite, moins cher…</a:t>
            </a:r>
          </a:p>
        </p:txBody>
      </p:sp>
      <p:sp>
        <p:nvSpPr>
          <p:cNvPr id="10" name="ZoneTexte 4">
            <a:extLst>
              <a:ext uri="{FF2B5EF4-FFF2-40B4-BE49-F238E27FC236}">
                <a16:creationId xmlns:a16="http://schemas.microsoft.com/office/drawing/2014/main" id="{41FBB5A2-58ED-4D80-896A-43286362C84C}"/>
              </a:ext>
            </a:extLst>
          </p:cNvPr>
          <p:cNvSpPr txBox="1">
            <a:spLocks noChangeArrowheads="1"/>
          </p:cNvSpPr>
          <p:nvPr/>
        </p:nvSpPr>
        <p:spPr bwMode="auto">
          <a:xfrm>
            <a:off x="1798865" y="1429021"/>
            <a:ext cx="4116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fr-FR" altLang="fr-FR" b="1" u="sng">
                <a:solidFill>
                  <a:schemeClr val="tx1"/>
                </a:solidFill>
                <a:latin typeface="Calibri" panose="020F0502020204030204" pitchFamily="34" charset="0"/>
              </a:rPr>
              <a:t>Par Sanger </a:t>
            </a:r>
            <a:r>
              <a:rPr lang="fr-FR" altLang="fr-FR">
                <a:solidFill>
                  <a:schemeClr val="tx1"/>
                </a:solidFill>
                <a:latin typeface="Calibri" panose="020F0502020204030204" pitchFamily="34" charset="0"/>
              </a:rPr>
              <a:t> </a:t>
            </a:r>
          </a:p>
        </p:txBody>
      </p:sp>
      <p:pic>
        <p:nvPicPr>
          <p:cNvPr id="11" name="Picture 2" descr="https://o-kalilab-p01.bbs.aphp.fr/moduleMateriel/images/1928.jpg?aa5151c98369435">
            <a:hlinkClick r:id="" action="ppaction://noaction"/>
            <a:extLst>
              <a:ext uri="{FF2B5EF4-FFF2-40B4-BE49-F238E27FC236}">
                <a16:creationId xmlns:a16="http://schemas.microsoft.com/office/drawing/2014/main" id="{E9315B5E-CE6D-442A-ACEE-3A422AF6AD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9853" y="3610246"/>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4">
            <a:extLst>
              <a:ext uri="{FF2B5EF4-FFF2-40B4-BE49-F238E27FC236}">
                <a16:creationId xmlns:a16="http://schemas.microsoft.com/office/drawing/2014/main" id="{077E6162-71AD-4C88-8DA1-436625D8D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210" r="14153" b="51035"/>
          <a:stretch>
            <a:fillRect/>
          </a:stretch>
        </p:blipFill>
        <p:spPr bwMode="auto">
          <a:xfrm>
            <a:off x="1951265" y="4877071"/>
            <a:ext cx="18288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18">
            <a:extLst>
              <a:ext uri="{FF2B5EF4-FFF2-40B4-BE49-F238E27FC236}">
                <a16:creationId xmlns:a16="http://schemas.microsoft.com/office/drawing/2014/main" id="{C01486AE-F0A5-46EF-8CF7-B0C2C7B8F468}"/>
              </a:ext>
            </a:extLst>
          </p:cNvPr>
          <p:cNvSpPr txBox="1">
            <a:spLocks noChangeArrowheads="1"/>
          </p:cNvSpPr>
          <p:nvPr/>
        </p:nvSpPr>
        <p:spPr bwMode="auto">
          <a:xfrm>
            <a:off x="6597878" y="1429021"/>
            <a:ext cx="4116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anose="02020603050405020304" pitchFamily="18" charset="0"/>
              <a:buNone/>
            </a:pPr>
            <a:r>
              <a:rPr lang="fr-FR" altLang="fr-FR" b="1" u="sng">
                <a:solidFill>
                  <a:schemeClr val="tx1"/>
                </a:solidFill>
                <a:latin typeface="Calibri" panose="020F0502020204030204" pitchFamily="34" charset="0"/>
              </a:rPr>
              <a:t>Séquençage nouvelle génération</a:t>
            </a:r>
            <a:endParaRPr lang="fr-FR" altLang="fr-FR">
              <a:solidFill>
                <a:schemeClr val="tx1"/>
              </a:solidFill>
              <a:latin typeface="Calibri" panose="020F0502020204030204" pitchFamily="34" charset="0"/>
            </a:endParaRPr>
          </a:p>
        </p:txBody>
      </p:sp>
      <p:pic>
        <p:nvPicPr>
          <p:cNvPr id="24" name="Picture 6" descr="http://quinte-multi-groupe.com/wp-content/uploads/2012/03/groupe.jpg">
            <a:extLst>
              <a:ext uri="{FF2B5EF4-FFF2-40B4-BE49-F238E27FC236}">
                <a16:creationId xmlns:a16="http://schemas.microsoft.com/office/drawing/2014/main" id="{03AA779D-F7A6-4B92-8361-034A357190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7665" y="1886221"/>
            <a:ext cx="15954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http://openclipart.org/image/800px/svg_to_png/28394/olagosta_Eppendorf_%28opened%29.png">
            <a:extLst>
              <a:ext uri="{FF2B5EF4-FFF2-40B4-BE49-F238E27FC236}">
                <a16:creationId xmlns:a16="http://schemas.microsoft.com/office/drawing/2014/main" id="{1C75F303-4F11-48F9-B397-82B820203BD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3465" y="28006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oneTexte 22">
            <a:extLst>
              <a:ext uri="{FF2B5EF4-FFF2-40B4-BE49-F238E27FC236}">
                <a16:creationId xmlns:a16="http://schemas.microsoft.com/office/drawing/2014/main" id="{D249A8A5-335B-40CB-B4B1-AAA2FF97F245}"/>
              </a:ext>
            </a:extLst>
          </p:cNvPr>
          <p:cNvSpPr txBox="1">
            <a:spLocks noChangeArrowheads="1"/>
          </p:cNvSpPr>
          <p:nvPr/>
        </p:nvSpPr>
        <p:spPr bwMode="auto">
          <a:xfrm>
            <a:off x="1849665" y="5543821"/>
            <a:ext cx="205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sz="1600">
                <a:solidFill>
                  <a:schemeClr val="tx1"/>
                </a:solidFill>
                <a:latin typeface="Calibri" panose="020F0502020204030204" pitchFamily="34" charset="0"/>
              </a:rPr>
              <a:t>Séquence 600 bp </a:t>
            </a:r>
          </a:p>
          <a:p>
            <a:pPr eaLnBrk="1" hangingPunct="1">
              <a:buClr>
                <a:srgbClr val="000000"/>
              </a:buClr>
              <a:buSzPct val="100000"/>
              <a:buFont typeface="Times New Roman" panose="02020603050405020304" pitchFamily="18" charset="0"/>
              <a:buNone/>
            </a:pPr>
            <a:r>
              <a:rPr lang="fr-FR" altLang="fr-FR" sz="1600">
                <a:solidFill>
                  <a:schemeClr val="tx1"/>
                </a:solidFill>
                <a:latin typeface="Calibri" panose="020F0502020204030204" pitchFamily="34" charset="0"/>
              </a:rPr>
              <a:t>haute qualité (QV50)</a:t>
            </a:r>
          </a:p>
          <a:p>
            <a:pPr eaLnBrk="1" hangingPunct="1">
              <a:buClr>
                <a:srgbClr val="000000"/>
              </a:buClr>
              <a:buSzPct val="100000"/>
              <a:buFont typeface="Times New Roman" panose="02020603050405020304" pitchFamily="18" charset="0"/>
              <a:buNone/>
            </a:pPr>
            <a:r>
              <a:rPr lang="fr-FR" altLang="fr-FR" sz="1600">
                <a:solidFill>
                  <a:schemeClr val="tx1"/>
                </a:solidFill>
                <a:latin typeface="Calibri" panose="020F0502020204030204" pitchFamily="34" charset="0"/>
              </a:rPr>
              <a:t>Méthode de référence</a:t>
            </a:r>
          </a:p>
        </p:txBody>
      </p:sp>
      <p:sp>
        <p:nvSpPr>
          <p:cNvPr id="27" name="ZoneTexte 26">
            <a:extLst>
              <a:ext uri="{FF2B5EF4-FFF2-40B4-BE49-F238E27FC236}">
                <a16:creationId xmlns:a16="http://schemas.microsoft.com/office/drawing/2014/main" id="{C0F30D31-0BFB-4431-AC4A-ED79EE165105}"/>
              </a:ext>
            </a:extLst>
          </p:cNvPr>
          <p:cNvSpPr txBox="1">
            <a:spLocks noChangeArrowheads="1"/>
          </p:cNvSpPr>
          <p:nvPr/>
        </p:nvSpPr>
        <p:spPr bwMode="auto">
          <a:xfrm>
            <a:off x="3246665" y="1429021"/>
            <a:ext cx="1385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a:solidFill>
                  <a:schemeClr val="tx1"/>
                </a:solidFill>
                <a:latin typeface="Calibri" panose="020F0502020204030204" pitchFamily="34" charset="0"/>
              </a:rPr>
              <a:t>3000 PCRs</a:t>
            </a:r>
          </a:p>
          <a:p>
            <a:pPr eaLnBrk="1" hangingPunct="1">
              <a:buClr>
                <a:srgbClr val="000000"/>
              </a:buClr>
              <a:buSzPct val="100000"/>
              <a:buFont typeface="Times New Roman" panose="02020603050405020304" pitchFamily="18" charset="0"/>
              <a:buNone/>
            </a:pPr>
            <a:r>
              <a:rPr lang="fr-FR" altLang="fr-FR">
                <a:solidFill>
                  <a:schemeClr val="tx1"/>
                </a:solidFill>
                <a:latin typeface="Calibri" panose="020F0502020204030204" pitchFamily="34" charset="0"/>
              </a:rPr>
              <a:t>Pour couvrir </a:t>
            </a:r>
          </a:p>
          <a:p>
            <a:pPr eaLnBrk="1" hangingPunct="1">
              <a:buClr>
                <a:srgbClr val="000000"/>
              </a:buClr>
              <a:buSzPct val="100000"/>
              <a:buFont typeface="Times New Roman" panose="02020603050405020304" pitchFamily="18" charset="0"/>
              <a:buNone/>
            </a:pPr>
            <a:r>
              <a:rPr lang="fr-FR" altLang="fr-FR">
                <a:solidFill>
                  <a:schemeClr val="tx1"/>
                </a:solidFill>
                <a:latin typeface="Calibri" panose="020F0502020204030204" pitchFamily="34" charset="0"/>
              </a:rPr>
              <a:t>1 Mb</a:t>
            </a:r>
          </a:p>
          <a:p>
            <a:pPr eaLnBrk="1" hangingPunct="1">
              <a:buClr>
                <a:srgbClr val="000000"/>
              </a:buClr>
              <a:buSzPct val="100000"/>
              <a:buFont typeface="Times New Roman" panose="02020603050405020304" pitchFamily="18" charset="0"/>
              <a:buNone/>
            </a:pPr>
            <a:endParaRPr lang="fr-FR" altLang="fr-FR">
              <a:solidFill>
                <a:schemeClr val="tx1"/>
              </a:solidFill>
              <a:latin typeface="Calibri" panose="020F0502020204030204" pitchFamily="34" charset="0"/>
            </a:endParaRPr>
          </a:p>
        </p:txBody>
      </p:sp>
      <p:grpSp>
        <p:nvGrpSpPr>
          <p:cNvPr id="3" name="Groupe 2"/>
          <p:cNvGrpSpPr/>
          <p:nvPr/>
        </p:nvGrpSpPr>
        <p:grpSpPr>
          <a:xfrm>
            <a:off x="2560865" y="1962421"/>
            <a:ext cx="1752600" cy="1981200"/>
            <a:chOff x="2560865" y="1962421"/>
            <a:chExt cx="1752600" cy="1981200"/>
          </a:xfrm>
        </p:grpSpPr>
        <p:pic>
          <p:nvPicPr>
            <p:cNvPr id="12" name="Picture 4" descr="http://openclipart.org/image/800px/svg_to_png/28394/olagosta_Eppendorf_%28opened%29.png">
              <a:extLst>
                <a:ext uri="{FF2B5EF4-FFF2-40B4-BE49-F238E27FC236}">
                  <a16:creationId xmlns:a16="http://schemas.microsoft.com/office/drawing/2014/main" id="{CC57EC45-2C5C-4358-B36C-C05294CC90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0865" y="20386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openclipart.org/image/800px/svg_to_png/28394/olagosta_Eppendorf_%28opened%29.png">
              <a:extLst>
                <a:ext uri="{FF2B5EF4-FFF2-40B4-BE49-F238E27FC236}">
                  <a16:creationId xmlns:a16="http://schemas.microsoft.com/office/drawing/2014/main" id="{D5786189-A119-430D-9FFC-9BA52BDC83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3265" y="21910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http://openclipart.org/image/800px/svg_to_png/28394/olagosta_Eppendorf_%28opened%29.png">
              <a:extLst>
                <a:ext uri="{FF2B5EF4-FFF2-40B4-BE49-F238E27FC236}">
                  <a16:creationId xmlns:a16="http://schemas.microsoft.com/office/drawing/2014/main" id="{C3D11EE6-41A0-4D60-8005-05C7CF571E0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5665" y="23434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openclipart.org/image/800px/svg_to_png/28394/olagosta_Eppendorf_%28opened%29.png">
              <a:extLst>
                <a:ext uri="{FF2B5EF4-FFF2-40B4-BE49-F238E27FC236}">
                  <a16:creationId xmlns:a16="http://schemas.microsoft.com/office/drawing/2014/main" id="{B914B4EE-F516-4C73-8116-5A155A4106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8065" y="24958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http://openclipart.org/image/800px/svg_to_png/28394/olagosta_Eppendorf_%28opened%29.png">
              <a:extLst>
                <a:ext uri="{FF2B5EF4-FFF2-40B4-BE49-F238E27FC236}">
                  <a16:creationId xmlns:a16="http://schemas.microsoft.com/office/drawing/2014/main" id="{A6D2BCE6-0751-4149-AF57-36931983EC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0465" y="26482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ttp://openclipart.org/image/800px/svg_to_png/28394/olagosta_Eppendorf_%28opened%29.png">
              <a:extLst>
                <a:ext uri="{FF2B5EF4-FFF2-40B4-BE49-F238E27FC236}">
                  <a16:creationId xmlns:a16="http://schemas.microsoft.com/office/drawing/2014/main" id="{99AE37FC-9529-4E2E-ABE2-A2081407A3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2865" y="28006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http://openclipart.org/image/800px/svg_to_png/28394/olagosta_Eppendorf_%28opened%29.png">
              <a:extLst>
                <a:ext uri="{FF2B5EF4-FFF2-40B4-BE49-F238E27FC236}">
                  <a16:creationId xmlns:a16="http://schemas.microsoft.com/office/drawing/2014/main" id="{183A01CC-1194-4092-AA3B-3F5F450A80E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5265" y="29530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http://openclipart.org/image/800px/svg_to_png/28394/olagosta_Eppendorf_%28opened%29.png">
              <a:extLst>
                <a:ext uri="{FF2B5EF4-FFF2-40B4-BE49-F238E27FC236}">
                  <a16:creationId xmlns:a16="http://schemas.microsoft.com/office/drawing/2014/main" id="{3080E929-97E9-4668-9299-640A9A17B9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7665" y="31054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http://openclipart.org/image/800px/svg_to_png/28394/olagosta_Eppendorf_%28opened%29.png">
              <a:extLst>
                <a:ext uri="{FF2B5EF4-FFF2-40B4-BE49-F238E27FC236}">
                  <a16:creationId xmlns:a16="http://schemas.microsoft.com/office/drawing/2014/main" id="{75F3C387-6655-44F0-9E76-47711F28951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0065" y="32578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descr="http://openclipart.org/image/800px/svg_to_png/28394/olagosta_Eppendorf_%28opened%29.png">
              <a:extLst>
                <a:ext uri="{FF2B5EF4-FFF2-40B4-BE49-F238E27FC236}">
                  <a16:creationId xmlns:a16="http://schemas.microsoft.com/office/drawing/2014/main" id="{7FA7A916-1006-4E76-B704-7582873C9F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13265" y="21910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http://openclipart.org/image/800px/svg_to_png/28394/olagosta_Eppendorf_%28opened%29.png">
              <a:extLst>
                <a:ext uri="{FF2B5EF4-FFF2-40B4-BE49-F238E27FC236}">
                  <a16:creationId xmlns:a16="http://schemas.microsoft.com/office/drawing/2014/main" id="{FA3B20F7-2E46-43CF-9CA9-E8A7E99F162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5665" y="23434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http://openclipart.org/image/800px/svg_to_png/28394/olagosta_Eppendorf_%28opened%29.png">
              <a:extLst>
                <a:ext uri="{FF2B5EF4-FFF2-40B4-BE49-F238E27FC236}">
                  <a16:creationId xmlns:a16="http://schemas.microsoft.com/office/drawing/2014/main" id="{F7147C55-2153-4BD9-AF59-7422FDA340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8065" y="24958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http://openclipart.org/image/800px/svg_to_png/28394/olagosta_Eppendorf_%28opened%29.png">
              <a:extLst>
                <a:ext uri="{FF2B5EF4-FFF2-40B4-BE49-F238E27FC236}">
                  <a16:creationId xmlns:a16="http://schemas.microsoft.com/office/drawing/2014/main" id="{81DA2F8D-4B96-4B5A-9D84-9A053D6234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0465" y="26482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http://openclipart.org/image/800px/svg_to_png/28394/olagosta_Eppendorf_%28opened%29.png">
              <a:extLst>
                <a:ext uri="{FF2B5EF4-FFF2-40B4-BE49-F238E27FC236}">
                  <a16:creationId xmlns:a16="http://schemas.microsoft.com/office/drawing/2014/main" id="{7B87C813-ABB6-4D6D-89AB-03B1C97C468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2865" y="28006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http://openclipart.org/image/800px/svg_to_png/28394/olagosta_Eppendorf_%28opened%29.png">
              <a:extLst>
                <a:ext uri="{FF2B5EF4-FFF2-40B4-BE49-F238E27FC236}">
                  <a16:creationId xmlns:a16="http://schemas.microsoft.com/office/drawing/2014/main" id="{09EACB0A-8803-4FAD-8D1C-E602A2987C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5265" y="29530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descr="http://openclipart.org/image/800px/svg_to_png/28394/olagosta_Eppendorf_%28opened%29.png">
              <a:extLst>
                <a:ext uri="{FF2B5EF4-FFF2-40B4-BE49-F238E27FC236}">
                  <a16:creationId xmlns:a16="http://schemas.microsoft.com/office/drawing/2014/main" id="{235FB08A-16E4-46E1-95BC-544EB163CD7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7665" y="31054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http://openclipart.org/image/800px/svg_to_png/28394/olagosta_Eppendorf_%28opened%29.png">
              <a:extLst>
                <a:ext uri="{FF2B5EF4-FFF2-40B4-BE49-F238E27FC236}">
                  <a16:creationId xmlns:a16="http://schemas.microsoft.com/office/drawing/2014/main" id="{188E1289-D936-41CE-AE2F-13E538D2ED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0065" y="32578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descr="http://openclipart.org/image/800px/svg_to_png/28394/olagosta_Eppendorf_%28opened%29.png">
              <a:extLst>
                <a:ext uri="{FF2B5EF4-FFF2-40B4-BE49-F238E27FC236}">
                  <a16:creationId xmlns:a16="http://schemas.microsoft.com/office/drawing/2014/main" id="{B7011F91-0556-4CB7-8122-E1F1DCB91C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2465" y="34102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http://openclipart.org/image/800px/svg_to_png/28394/olagosta_Eppendorf_%28opened%29.png">
              <a:extLst>
                <a:ext uri="{FF2B5EF4-FFF2-40B4-BE49-F238E27FC236}">
                  <a16:creationId xmlns:a16="http://schemas.microsoft.com/office/drawing/2014/main" id="{EBC50B64-7984-4653-AE16-54B1DF579D2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9465" y="20386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 descr="http://openclipart.org/image/800px/svg_to_png/28394/olagosta_Eppendorf_%28opened%29.png">
              <a:extLst>
                <a:ext uri="{FF2B5EF4-FFF2-40B4-BE49-F238E27FC236}">
                  <a16:creationId xmlns:a16="http://schemas.microsoft.com/office/drawing/2014/main" id="{E17E60BD-86F2-477E-90B8-5506DD07FD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1865" y="21910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descr="http://openclipart.org/image/800px/svg_to_png/28394/olagosta_Eppendorf_%28opened%29.png">
              <a:extLst>
                <a:ext uri="{FF2B5EF4-FFF2-40B4-BE49-F238E27FC236}">
                  <a16:creationId xmlns:a16="http://schemas.microsoft.com/office/drawing/2014/main" id="{60038617-4796-4811-AF02-B2FE0DBD07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4265" y="23434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openclipart.org/image/800px/svg_to_png/28394/olagosta_Eppendorf_%28opened%29.png">
              <a:extLst>
                <a:ext uri="{FF2B5EF4-FFF2-40B4-BE49-F238E27FC236}">
                  <a16:creationId xmlns:a16="http://schemas.microsoft.com/office/drawing/2014/main" id="{E60D3A88-FB3C-4D69-9A13-E53AFA2257B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6665" y="24958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 descr="http://openclipart.org/image/800px/svg_to_png/28394/olagosta_Eppendorf_%28opened%29.png">
              <a:extLst>
                <a:ext uri="{FF2B5EF4-FFF2-40B4-BE49-F238E27FC236}">
                  <a16:creationId xmlns:a16="http://schemas.microsoft.com/office/drawing/2014/main" id="{ABE396FF-E1A3-4FEE-A4EA-1F10D47C073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9065" y="26482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 descr="http://openclipart.org/image/800px/svg_to_png/28394/olagosta_Eppendorf_%28opened%29.png">
              <a:extLst>
                <a:ext uri="{FF2B5EF4-FFF2-40B4-BE49-F238E27FC236}">
                  <a16:creationId xmlns:a16="http://schemas.microsoft.com/office/drawing/2014/main" id="{50A928FF-AE82-4893-A156-966972367B6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1465" y="28006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 descr="http://openclipart.org/image/800px/svg_to_png/28394/olagosta_Eppendorf_%28opened%29.png">
              <a:extLst>
                <a:ext uri="{FF2B5EF4-FFF2-40B4-BE49-F238E27FC236}">
                  <a16:creationId xmlns:a16="http://schemas.microsoft.com/office/drawing/2014/main" id="{75694031-7B51-4CFD-A744-5AB13CC12A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3865" y="29530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 descr="http://openclipart.org/image/800px/svg_to_png/28394/olagosta_Eppendorf_%28opened%29.png">
              <a:extLst>
                <a:ext uri="{FF2B5EF4-FFF2-40B4-BE49-F238E27FC236}">
                  <a16:creationId xmlns:a16="http://schemas.microsoft.com/office/drawing/2014/main" id="{E94AF232-A8CD-4586-A647-2C742718308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6265" y="31054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 descr="http://openclipart.org/image/800px/svg_to_png/28394/olagosta_Eppendorf_%28opened%29.png">
              <a:extLst>
                <a:ext uri="{FF2B5EF4-FFF2-40B4-BE49-F238E27FC236}">
                  <a16:creationId xmlns:a16="http://schemas.microsoft.com/office/drawing/2014/main" id="{E9555DEA-538B-42A4-A64E-66ACDA3C95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8665" y="32578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descr="http://openclipart.org/image/800px/svg_to_png/28394/olagosta_Eppendorf_%28opened%29.png">
              <a:extLst>
                <a:ext uri="{FF2B5EF4-FFF2-40B4-BE49-F238E27FC236}">
                  <a16:creationId xmlns:a16="http://schemas.microsoft.com/office/drawing/2014/main" id="{871EC441-3426-46BF-BB36-22058C37D3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7065" y="23434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 descr="http://openclipart.org/image/800px/svg_to_png/28394/olagosta_Eppendorf_%28opened%29.png">
              <a:extLst>
                <a:ext uri="{FF2B5EF4-FFF2-40B4-BE49-F238E27FC236}">
                  <a16:creationId xmlns:a16="http://schemas.microsoft.com/office/drawing/2014/main" id="{3D5D8080-0C4A-4461-8710-9AF4BF9039F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9465" y="24958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 descr="http://openclipart.org/image/800px/svg_to_png/28394/olagosta_Eppendorf_%28opened%29.png">
              <a:extLst>
                <a:ext uri="{FF2B5EF4-FFF2-40B4-BE49-F238E27FC236}">
                  <a16:creationId xmlns:a16="http://schemas.microsoft.com/office/drawing/2014/main" id="{97B86F63-8596-4A14-8D4C-A240479C98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1865" y="26482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 descr="http://openclipart.org/image/800px/svg_to_png/28394/olagosta_Eppendorf_%28opened%29.png">
              <a:extLst>
                <a:ext uri="{FF2B5EF4-FFF2-40B4-BE49-F238E27FC236}">
                  <a16:creationId xmlns:a16="http://schemas.microsoft.com/office/drawing/2014/main" id="{266698E7-ED4A-47F0-8B6D-7587CCD196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4265" y="28006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http://openclipart.org/image/800px/svg_to_png/28394/olagosta_Eppendorf_%28opened%29.png">
              <a:extLst>
                <a:ext uri="{FF2B5EF4-FFF2-40B4-BE49-F238E27FC236}">
                  <a16:creationId xmlns:a16="http://schemas.microsoft.com/office/drawing/2014/main" id="{0C6691D2-F806-4571-8131-EF7F485FF30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6665" y="29530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 descr="http://openclipart.org/image/800px/svg_to_png/28394/olagosta_Eppendorf_%28opened%29.png">
              <a:extLst>
                <a:ext uri="{FF2B5EF4-FFF2-40B4-BE49-F238E27FC236}">
                  <a16:creationId xmlns:a16="http://schemas.microsoft.com/office/drawing/2014/main" id="{2956FEA4-F9EF-42C8-A010-22344D149A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9065" y="31054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 descr="http://openclipart.org/image/800px/svg_to_png/28394/olagosta_Eppendorf_%28opened%29.png">
              <a:extLst>
                <a:ext uri="{FF2B5EF4-FFF2-40B4-BE49-F238E27FC236}">
                  <a16:creationId xmlns:a16="http://schemas.microsoft.com/office/drawing/2014/main" id="{A97FED8F-6A48-4A7F-AA34-96B39274BD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1465" y="32578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 descr="http://openclipart.org/image/800px/svg_to_png/28394/olagosta_Eppendorf_%28opened%29.png">
              <a:extLst>
                <a:ext uri="{FF2B5EF4-FFF2-40B4-BE49-F238E27FC236}">
                  <a16:creationId xmlns:a16="http://schemas.microsoft.com/office/drawing/2014/main" id="{C9DF3C28-4BB4-4CCD-834F-BDE44423769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3865" y="34102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 descr="http://openclipart.org/image/800px/svg_to_png/28394/olagosta_Eppendorf_%28opened%29.png">
              <a:extLst>
                <a:ext uri="{FF2B5EF4-FFF2-40B4-BE49-F238E27FC236}">
                  <a16:creationId xmlns:a16="http://schemas.microsoft.com/office/drawing/2014/main" id="{05E4AFED-0D07-4893-9BFA-18D07C06CE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56265" y="35626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 descr="http://openclipart.org/image/800px/svg_to_png/28394/olagosta_Eppendorf_%28opened%29.png">
              <a:extLst>
                <a:ext uri="{FF2B5EF4-FFF2-40B4-BE49-F238E27FC236}">
                  <a16:creationId xmlns:a16="http://schemas.microsoft.com/office/drawing/2014/main" id="{CDEE17BC-1A77-4C5C-9693-CFB93FDFD5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5665" y="19624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 descr="http://openclipart.org/image/800px/svg_to_png/28394/olagosta_Eppendorf_%28opened%29.png">
              <a:extLst>
                <a:ext uri="{FF2B5EF4-FFF2-40B4-BE49-F238E27FC236}">
                  <a16:creationId xmlns:a16="http://schemas.microsoft.com/office/drawing/2014/main" id="{CDB87435-8B4E-4912-8679-31B4D93FDDC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8065" y="21148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 descr="http://openclipart.org/image/800px/svg_to_png/28394/olagosta_Eppendorf_%28opened%29.png">
              <a:extLst>
                <a:ext uri="{FF2B5EF4-FFF2-40B4-BE49-F238E27FC236}">
                  <a16:creationId xmlns:a16="http://schemas.microsoft.com/office/drawing/2014/main" id="{4FC3072B-3952-47CE-A464-E3C6EB14D6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0465" y="22672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 descr="http://openclipart.org/image/800px/svg_to_png/28394/olagosta_Eppendorf_%28opened%29.png">
              <a:extLst>
                <a:ext uri="{FF2B5EF4-FFF2-40B4-BE49-F238E27FC236}">
                  <a16:creationId xmlns:a16="http://schemas.microsoft.com/office/drawing/2014/main" id="{C5FF1186-F11E-4263-A526-0B95B168D7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22865" y="24196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4" descr="http://openclipart.org/image/800px/svg_to_png/28394/olagosta_Eppendorf_%28opened%29.png">
              <a:extLst>
                <a:ext uri="{FF2B5EF4-FFF2-40B4-BE49-F238E27FC236}">
                  <a16:creationId xmlns:a16="http://schemas.microsoft.com/office/drawing/2014/main" id="{EF69C764-200F-46FD-9CCF-890010B4C9D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75265" y="25720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 descr="http://openclipart.org/image/800px/svg_to_png/28394/olagosta_Eppendorf_%28opened%29.png">
              <a:extLst>
                <a:ext uri="{FF2B5EF4-FFF2-40B4-BE49-F238E27FC236}">
                  <a16:creationId xmlns:a16="http://schemas.microsoft.com/office/drawing/2014/main" id="{D4DAD1D3-8AE4-4E05-9780-A3AF9BDD3B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7665" y="27244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 descr="http://openclipart.org/image/800px/svg_to_png/28394/olagosta_Eppendorf_%28opened%29.png">
              <a:extLst>
                <a:ext uri="{FF2B5EF4-FFF2-40B4-BE49-F238E27FC236}">
                  <a16:creationId xmlns:a16="http://schemas.microsoft.com/office/drawing/2014/main" id="{DB78E877-72EF-4255-9FD9-7455750865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0065" y="28768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4" descr="http://openclipart.org/image/800px/svg_to_png/28394/olagosta_Eppendorf_%28opened%29.png">
              <a:extLst>
                <a:ext uri="{FF2B5EF4-FFF2-40B4-BE49-F238E27FC236}">
                  <a16:creationId xmlns:a16="http://schemas.microsoft.com/office/drawing/2014/main" id="{050AFA09-E498-4EFE-9EE8-C365EEE1237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2465" y="30292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 descr="http://openclipart.org/image/800px/svg_to_png/28394/olagosta_Eppendorf_%28opened%29.png">
              <a:extLst>
                <a:ext uri="{FF2B5EF4-FFF2-40B4-BE49-F238E27FC236}">
                  <a16:creationId xmlns:a16="http://schemas.microsoft.com/office/drawing/2014/main" id="{2981B8F6-80CC-4E03-9308-4F8D2290B6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4865" y="3181621"/>
              <a:ext cx="22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4" name="Connecteur droit avec flèche 63">
            <a:extLst>
              <a:ext uri="{FF2B5EF4-FFF2-40B4-BE49-F238E27FC236}">
                <a16:creationId xmlns:a16="http://schemas.microsoft.com/office/drawing/2014/main" id="{6D224668-DC5A-45EB-B590-AC26DA924494}"/>
              </a:ext>
            </a:extLst>
          </p:cNvPr>
          <p:cNvCxnSpPr/>
          <p:nvPr/>
        </p:nvCxnSpPr>
        <p:spPr>
          <a:xfrm>
            <a:off x="4694465" y="1657621"/>
            <a:ext cx="1524000"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5" name="Ellipse 64">
            <a:extLst>
              <a:ext uri="{FF2B5EF4-FFF2-40B4-BE49-F238E27FC236}">
                <a16:creationId xmlns:a16="http://schemas.microsoft.com/office/drawing/2014/main" id="{0613703D-C426-434B-88DE-F213A8C4BC3E}"/>
              </a:ext>
            </a:extLst>
          </p:cNvPr>
          <p:cNvSpPr/>
          <p:nvPr/>
        </p:nvSpPr>
        <p:spPr>
          <a:xfrm>
            <a:off x="8009165" y="2667271"/>
            <a:ext cx="533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SzPct val="100000"/>
              <a:buFont typeface="Times New Roman" pitchFamily="16" charset="0"/>
              <a:buNone/>
              <a:defRPr/>
            </a:pPr>
            <a:endParaRPr lang="fr-FR">
              <a:solidFill>
                <a:schemeClr val="tx1"/>
              </a:solidFill>
            </a:endParaRPr>
          </a:p>
        </p:txBody>
      </p:sp>
      <p:sp>
        <p:nvSpPr>
          <p:cNvPr id="66" name="ZoneTexte 63">
            <a:extLst>
              <a:ext uri="{FF2B5EF4-FFF2-40B4-BE49-F238E27FC236}">
                <a16:creationId xmlns:a16="http://schemas.microsoft.com/office/drawing/2014/main" id="{8DB8D7D4-EC19-48DC-9D17-D6459C5748F3}"/>
              </a:ext>
            </a:extLst>
          </p:cNvPr>
          <p:cNvSpPr txBox="1">
            <a:spLocks noChangeArrowheads="1"/>
          </p:cNvSpPr>
          <p:nvPr/>
        </p:nvSpPr>
        <p:spPr bwMode="auto">
          <a:xfrm>
            <a:off x="9175978" y="1886221"/>
            <a:ext cx="127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fr-FR" altLang="fr-FR">
                <a:solidFill>
                  <a:schemeClr val="tx1"/>
                </a:solidFill>
                <a:latin typeface="Calibri" panose="020F0502020204030204" pitchFamily="34" charset="0"/>
              </a:rPr>
              <a:t>Nb patients</a:t>
            </a:r>
          </a:p>
        </p:txBody>
      </p:sp>
      <p:sp>
        <p:nvSpPr>
          <p:cNvPr id="67" name="ZoneTexte 67">
            <a:extLst>
              <a:ext uri="{FF2B5EF4-FFF2-40B4-BE49-F238E27FC236}">
                <a16:creationId xmlns:a16="http://schemas.microsoft.com/office/drawing/2014/main" id="{A838F83B-0D79-45D5-9DB7-C6532C94227D}"/>
              </a:ext>
            </a:extLst>
          </p:cNvPr>
          <p:cNvSpPr txBox="1">
            <a:spLocks noChangeArrowheads="1"/>
          </p:cNvSpPr>
          <p:nvPr/>
        </p:nvSpPr>
        <p:spPr bwMode="auto">
          <a:xfrm>
            <a:off x="5651728" y="2038621"/>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b="1">
                <a:solidFill>
                  <a:srgbClr val="C00000"/>
                </a:solidFill>
              </a:rPr>
              <a:t>2012</a:t>
            </a:r>
          </a:p>
        </p:txBody>
      </p:sp>
      <p:cxnSp>
        <p:nvCxnSpPr>
          <p:cNvPr id="68" name="Connecteur droit 69">
            <a:extLst>
              <a:ext uri="{FF2B5EF4-FFF2-40B4-BE49-F238E27FC236}">
                <a16:creationId xmlns:a16="http://schemas.microsoft.com/office/drawing/2014/main" id="{1B47AD18-93B2-4C47-BCAC-CA23465B7D85}"/>
              </a:ext>
            </a:extLst>
          </p:cNvPr>
          <p:cNvCxnSpPr>
            <a:cxnSpLocks noChangeShapeType="1"/>
          </p:cNvCxnSpPr>
          <p:nvPr/>
        </p:nvCxnSpPr>
        <p:spPr bwMode="auto">
          <a:xfrm rot="5400000">
            <a:off x="5686653" y="1859234"/>
            <a:ext cx="357187" cy="1587"/>
          </a:xfrm>
          <a:prstGeom prst="line">
            <a:avLst/>
          </a:prstGeom>
          <a:noFill/>
          <a:ln w="50800" algn="ctr">
            <a:solidFill>
              <a:srgbClr val="C00000"/>
            </a:solidFill>
            <a:round/>
            <a:headEnd/>
            <a:tailEnd/>
          </a:ln>
          <a:extLst>
            <a:ext uri="{909E8E84-426E-40DD-AFC4-6F175D3DCCD1}">
              <a14:hiddenFill xmlns:a14="http://schemas.microsoft.com/office/drawing/2010/main">
                <a:noFill/>
              </a14:hiddenFill>
            </a:ext>
          </a:extLst>
        </p:spPr>
      </p:cxnSp>
      <p:sp>
        <p:nvSpPr>
          <p:cNvPr id="77" name="Titre 1">
            <a:extLst>
              <a:ext uri="{FF2B5EF4-FFF2-40B4-BE49-F238E27FC236}">
                <a16:creationId xmlns:a16="http://schemas.microsoft.com/office/drawing/2014/main" id="{6BBD8053-9205-4040-9591-7186F92E2572}"/>
              </a:ext>
            </a:extLst>
          </p:cNvPr>
          <p:cNvSpPr>
            <a:spLocks noGrp="1" noChangeArrowheads="1"/>
          </p:cNvSpPr>
          <p:nvPr>
            <p:ph type="title"/>
          </p:nvPr>
        </p:nvSpPr>
        <p:spPr>
          <a:xfrm>
            <a:off x="3818165" y="5412058"/>
            <a:ext cx="9126538" cy="593725"/>
          </a:xfrm>
        </p:spPr>
        <p:txBody>
          <a:bodyPr/>
          <a:lstStyle/>
          <a:p>
            <a:r>
              <a:rPr lang="fr-FR" altLang="fr-FR" sz="3200" b="1" dirty="0">
                <a:solidFill>
                  <a:srgbClr val="C00000"/>
                </a:solidFill>
              </a:rPr>
              <a:t>« Next </a:t>
            </a:r>
            <a:r>
              <a:rPr lang="fr-FR" altLang="fr-FR" sz="3200" b="1" dirty="0" err="1">
                <a:solidFill>
                  <a:srgbClr val="C00000"/>
                </a:solidFill>
              </a:rPr>
              <a:t>Generation</a:t>
            </a:r>
            <a:r>
              <a:rPr lang="fr-FR" altLang="fr-FR" sz="3200" b="1" dirty="0">
                <a:solidFill>
                  <a:srgbClr val="C00000"/>
                </a:solidFill>
              </a:rPr>
              <a:t> </a:t>
            </a:r>
            <a:r>
              <a:rPr lang="fr-FR" altLang="fr-FR" sz="3200" b="1" dirty="0" err="1">
                <a:solidFill>
                  <a:srgbClr val="C00000"/>
                </a:solidFill>
              </a:rPr>
              <a:t>Sequencing</a:t>
            </a:r>
            <a:r>
              <a:rPr lang="fr-FR" altLang="fr-FR" sz="3200" b="1" dirty="0">
                <a:solidFill>
                  <a:srgbClr val="C00000"/>
                </a:solidFill>
              </a:rPr>
              <a:t> » NGS: pourquoi?</a:t>
            </a:r>
          </a:p>
        </p:txBody>
      </p:sp>
      <p:pic>
        <p:nvPicPr>
          <p:cNvPr id="2" name="Image 1"/>
          <p:cNvPicPr>
            <a:picLocks noChangeAspect="1"/>
          </p:cNvPicPr>
          <p:nvPr/>
        </p:nvPicPr>
        <p:blipFill rotWithShape="1">
          <a:blip r:embed="rId8">
            <a:extLst>
              <a:ext uri="{28A0092B-C50C-407E-A947-70E740481C1C}">
                <a14:useLocalDpi xmlns:a14="http://schemas.microsoft.com/office/drawing/2010/main" val="0"/>
              </a:ext>
            </a:extLst>
          </a:blip>
          <a:srcRect l="24150" t="8451" r="30424" b="1684"/>
          <a:stretch/>
        </p:blipFill>
        <p:spPr>
          <a:xfrm>
            <a:off x="1768741" y="1834922"/>
            <a:ext cx="669848" cy="1588497"/>
          </a:xfrm>
          <a:prstGeom prst="rect">
            <a:avLst/>
          </a:prstGeom>
        </p:spPr>
      </p:pic>
    </p:spTree>
    <p:extLst>
      <p:ext uri="{BB962C8B-B14F-4D97-AF65-F5344CB8AC3E}">
        <p14:creationId xmlns:p14="http://schemas.microsoft.com/office/powerpoint/2010/main" val="245349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checkerboard(across)">
                                      <p:cBhvr>
                                        <p:cTn id="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DD7EE"/>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C01662">
                    <a:lumMod val="50000"/>
                  </a:srgbClr>
                </a:solidFill>
                <a:effectLst/>
                <a:uLnTx/>
                <a:uFillTx/>
                <a:latin typeface="Calibri" panose="020F0502020204030204"/>
                <a:ea typeface="+mn-ea"/>
                <a:cs typeface="+mn-cs"/>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3B1115-CC9E-4A15-B7AB-5F0581DC49D6}" type="slidenum">
              <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pourquoi ?</a:t>
              </a:r>
            </a:p>
          </p:txBody>
        </p:sp>
        <p:pic>
          <p:nvPicPr>
            <p:cNvPr id="512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CustomShape 2">
            <a:extLst>
              <a:ext uri="{FF2B5EF4-FFF2-40B4-BE49-F238E27FC236}">
                <a16:creationId xmlns:a16="http://schemas.microsoft.com/office/drawing/2014/main" id="{97E2837D-C984-4B77-8794-A636CBE0BB13}"/>
              </a:ext>
            </a:extLst>
          </p:cNvPr>
          <p:cNvSpPr/>
          <p:nvPr/>
        </p:nvSpPr>
        <p:spPr>
          <a:xfrm>
            <a:off x="1898605" y="899319"/>
            <a:ext cx="4646612" cy="3635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defTabSz="914400" eaLnBrk="1" fontAlgn="auto" hangingPunct="1">
              <a:spcBef>
                <a:spcPts val="0"/>
              </a:spcBef>
              <a:spcAft>
                <a:spcPts val="0"/>
              </a:spcAft>
              <a:defRPr/>
            </a:pPr>
            <a:r>
              <a:rPr lang="fr-FR" sz="2000" b="1" spc="-1" dirty="0">
                <a:solidFill>
                  <a:srgbClr val="C00000"/>
                </a:solidFill>
                <a:uFill>
                  <a:solidFill>
                    <a:srgbClr val="FFFFFF"/>
                  </a:solidFill>
                </a:uFill>
                <a:latin typeface="Arial" panose="020B0604020202020204" pitchFamily="34" charset="0"/>
                <a:cs typeface="Arial" panose="020B0604020202020204" pitchFamily="34" charset="0"/>
              </a:rPr>
              <a:t>Fonctionnement pré-NGS (Sanger):</a:t>
            </a:r>
            <a:endParaRPr lang="fr-FR" sz="2000"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10" name="CustomShape 2">
            <a:extLst>
              <a:ext uri="{FF2B5EF4-FFF2-40B4-BE49-F238E27FC236}">
                <a16:creationId xmlns:a16="http://schemas.microsoft.com/office/drawing/2014/main" id="{D5CAA634-D7C7-4890-B84F-C5F976084751}"/>
              </a:ext>
            </a:extLst>
          </p:cNvPr>
          <p:cNvSpPr/>
          <p:nvPr/>
        </p:nvSpPr>
        <p:spPr>
          <a:xfrm>
            <a:off x="1900192" y="3394869"/>
            <a:ext cx="3494088" cy="36353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defTabSz="914400" eaLnBrk="1" fontAlgn="auto" hangingPunct="1">
              <a:spcBef>
                <a:spcPts val="0"/>
              </a:spcBef>
              <a:spcAft>
                <a:spcPts val="0"/>
              </a:spcAft>
              <a:defRPr/>
            </a:pPr>
            <a:r>
              <a:rPr lang="fr-FR" sz="2000" b="1" spc="-1" dirty="0">
                <a:solidFill>
                  <a:srgbClr val="C00000"/>
                </a:solidFill>
                <a:uFill>
                  <a:solidFill>
                    <a:srgbClr val="FFFFFF"/>
                  </a:solidFill>
                </a:uFill>
                <a:latin typeface="Arial" panose="020B0604020202020204" pitchFamily="34" charset="0"/>
                <a:cs typeface="Arial" panose="020B0604020202020204" pitchFamily="34" charset="0"/>
              </a:rPr>
              <a:t>Fonctionnement post-NGS:</a:t>
            </a:r>
            <a:endParaRPr lang="fr-FR" sz="2000"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11" name="ZoneTexte 5">
            <a:extLst>
              <a:ext uri="{FF2B5EF4-FFF2-40B4-BE49-F238E27FC236}">
                <a16:creationId xmlns:a16="http://schemas.microsoft.com/office/drawing/2014/main" id="{2B9CA9B2-6390-4393-BB7D-63B46B6EE86E}"/>
              </a:ext>
            </a:extLst>
          </p:cNvPr>
          <p:cNvSpPr txBox="1">
            <a:spLocks noChangeArrowheads="1"/>
          </p:cNvSpPr>
          <p:nvPr/>
        </p:nvSpPr>
        <p:spPr bwMode="auto">
          <a:xfrm>
            <a:off x="2152605" y="1259681"/>
            <a:ext cx="81740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bg1"/>
                </a:solidFill>
                <a:latin typeface="Arial" panose="020B0604020202020204" pitchFamily="34" charset="0"/>
                <a:cs typeface="Droid Sans Fallback" charset="0"/>
              </a:defRPr>
            </a:lvl1pPr>
            <a:lvl2pPr>
              <a:defRPr>
                <a:solidFill>
                  <a:schemeClr val="bg1"/>
                </a:solidFill>
                <a:latin typeface="Arial" panose="020B0604020202020204" pitchFamily="34" charset="0"/>
                <a:cs typeface="Droid Sans Fallback" charset="0"/>
              </a:defRPr>
            </a:lvl2pPr>
            <a:lvl3pPr>
              <a:defRPr>
                <a:solidFill>
                  <a:schemeClr val="bg1"/>
                </a:solidFill>
                <a:latin typeface="Arial" panose="020B0604020202020204" pitchFamily="34" charset="0"/>
                <a:cs typeface="Droid Sans Fallback" charset="0"/>
              </a:defRPr>
            </a:lvl3pPr>
            <a:lvl4pPr>
              <a:defRPr>
                <a:solidFill>
                  <a:schemeClr val="bg1"/>
                </a:solidFill>
                <a:latin typeface="Arial" panose="020B0604020202020204" pitchFamily="34" charset="0"/>
                <a:cs typeface="Droid Sans Fallback" charset="0"/>
              </a:defRPr>
            </a:lvl4pPr>
            <a:lvl5pPr>
              <a:defRPr>
                <a:solidFill>
                  <a:schemeClr val="bg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Droid Sans Fallback" charset="0"/>
              </a:defRPr>
            </a:lvl9pPr>
          </a:lstStyle>
          <a:p>
            <a:pPr eaLnBrk="1" hangingPunct="1">
              <a:lnSpc>
                <a:spcPct val="150000"/>
              </a:lnSpc>
              <a:buFont typeface="Arial" panose="020B0604020202020204" pitchFamily="34" charset="0"/>
              <a:buChar char="•"/>
            </a:pPr>
            <a:r>
              <a:rPr lang="fr-FR" altLang="fr-FR" b="1" dirty="0">
                <a:solidFill>
                  <a:schemeClr val="tx1"/>
                </a:solidFill>
                <a:cs typeface="Arial" panose="020B0604020202020204" pitchFamily="34" charset="0"/>
              </a:rPr>
              <a:t>Plusieurs centres de diagnostic pour des gènes différents / pathologie</a:t>
            </a:r>
          </a:p>
          <a:p>
            <a:pPr eaLnBrk="1" hangingPunct="1">
              <a:lnSpc>
                <a:spcPct val="150000"/>
              </a:lnSpc>
              <a:buFont typeface="Arial" panose="020B0604020202020204" pitchFamily="34" charset="0"/>
              <a:buChar char="•"/>
            </a:pPr>
            <a:r>
              <a:rPr lang="fr-FR" altLang="fr-FR" b="1" dirty="0">
                <a:solidFill>
                  <a:schemeClr val="tx1"/>
                </a:solidFill>
                <a:cs typeface="Arial" panose="020B0604020202020204" pitchFamily="34" charset="0"/>
              </a:rPr>
              <a:t>Plusieurs prélèvements du même patient (1/centre)</a:t>
            </a:r>
          </a:p>
          <a:p>
            <a:pPr eaLnBrk="1" hangingPunct="1">
              <a:lnSpc>
                <a:spcPct val="150000"/>
              </a:lnSpc>
              <a:buFont typeface="Arial" panose="020B0604020202020204" pitchFamily="34" charset="0"/>
              <a:buChar char="•"/>
            </a:pPr>
            <a:r>
              <a:rPr lang="fr-FR" altLang="fr-FR" b="1" dirty="0">
                <a:solidFill>
                  <a:schemeClr val="tx1"/>
                </a:solidFill>
                <a:cs typeface="Arial" panose="020B0604020202020204" pitchFamily="34" charset="0"/>
              </a:rPr>
              <a:t>Délai de résultat élevé (plusieurs années)</a:t>
            </a:r>
          </a:p>
          <a:p>
            <a:pPr eaLnBrk="1" hangingPunct="1">
              <a:lnSpc>
                <a:spcPct val="150000"/>
              </a:lnSpc>
              <a:buFont typeface="Arial" panose="020B0604020202020204" pitchFamily="34" charset="0"/>
              <a:buChar char="•"/>
            </a:pPr>
            <a:r>
              <a:rPr lang="fr-FR" altLang="fr-FR" b="1" dirty="0">
                <a:solidFill>
                  <a:schemeClr val="tx1"/>
                </a:solidFill>
                <a:cs typeface="Arial" panose="020B0604020202020204" pitchFamily="34" charset="0"/>
              </a:rPr>
              <a:t>Coût élevé +++</a:t>
            </a:r>
          </a:p>
        </p:txBody>
      </p:sp>
      <p:sp>
        <p:nvSpPr>
          <p:cNvPr id="12" name="ZoneTexte 5">
            <a:extLst>
              <a:ext uri="{FF2B5EF4-FFF2-40B4-BE49-F238E27FC236}">
                <a16:creationId xmlns:a16="http://schemas.microsoft.com/office/drawing/2014/main" id="{11C6150D-9CA9-48A5-B06B-391B5D0785A7}"/>
              </a:ext>
            </a:extLst>
          </p:cNvPr>
          <p:cNvSpPr txBox="1">
            <a:spLocks noChangeArrowheads="1"/>
          </p:cNvSpPr>
          <p:nvPr/>
        </p:nvSpPr>
        <p:spPr bwMode="auto">
          <a:xfrm>
            <a:off x="2152605" y="3856831"/>
            <a:ext cx="77057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bg1"/>
                </a:solidFill>
                <a:latin typeface="Arial" panose="020B0604020202020204" pitchFamily="34" charset="0"/>
                <a:cs typeface="Droid Sans Fallback" charset="0"/>
              </a:defRPr>
            </a:lvl1pPr>
            <a:lvl2pPr>
              <a:defRPr>
                <a:solidFill>
                  <a:schemeClr val="bg1"/>
                </a:solidFill>
                <a:latin typeface="Arial" panose="020B0604020202020204" pitchFamily="34" charset="0"/>
                <a:cs typeface="Droid Sans Fallback" charset="0"/>
              </a:defRPr>
            </a:lvl2pPr>
            <a:lvl3pPr>
              <a:defRPr>
                <a:solidFill>
                  <a:schemeClr val="bg1"/>
                </a:solidFill>
                <a:latin typeface="Arial" panose="020B0604020202020204" pitchFamily="34" charset="0"/>
                <a:cs typeface="Droid Sans Fallback" charset="0"/>
              </a:defRPr>
            </a:lvl3pPr>
            <a:lvl4pPr>
              <a:defRPr>
                <a:solidFill>
                  <a:schemeClr val="bg1"/>
                </a:solidFill>
                <a:latin typeface="Arial" panose="020B0604020202020204" pitchFamily="34" charset="0"/>
                <a:cs typeface="Droid Sans Fallback" charset="0"/>
              </a:defRPr>
            </a:lvl4pPr>
            <a:lvl5pPr>
              <a:defRPr>
                <a:solidFill>
                  <a:schemeClr val="bg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cs typeface="Droid Sans Fallback" charset="0"/>
              </a:defRPr>
            </a:lvl9pPr>
          </a:lstStyle>
          <a:p>
            <a:pPr eaLnBrk="1" hangingPunct="1">
              <a:lnSpc>
                <a:spcPct val="150000"/>
              </a:lnSpc>
              <a:buFont typeface="Arial" panose="020B0604020202020204" pitchFamily="34" charset="0"/>
              <a:buChar char="•"/>
            </a:pPr>
            <a:r>
              <a:rPr lang="fr-FR" altLang="fr-FR" b="1">
                <a:solidFill>
                  <a:schemeClr val="tx1"/>
                </a:solidFill>
                <a:cs typeface="Arial" panose="020B0604020202020204" pitchFamily="34" charset="0"/>
              </a:rPr>
              <a:t>1 centre de diagnostic pour la plupart des gènes de la pathologie</a:t>
            </a:r>
          </a:p>
          <a:p>
            <a:pPr eaLnBrk="1" hangingPunct="1">
              <a:lnSpc>
                <a:spcPct val="150000"/>
              </a:lnSpc>
              <a:buFont typeface="Arial" panose="020B0604020202020204" pitchFamily="34" charset="0"/>
              <a:buChar char="•"/>
            </a:pPr>
            <a:r>
              <a:rPr lang="fr-FR" altLang="fr-FR" b="1">
                <a:solidFill>
                  <a:schemeClr val="tx1"/>
                </a:solidFill>
                <a:cs typeface="Arial" panose="020B0604020202020204" pitchFamily="34" charset="0"/>
              </a:rPr>
              <a:t>1 prélèvement pour toutes les analyses</a:t>
            </a:r>
          </a:p>
          <a:p>
            <a:pPr eaLnBrk="1" hangingPunct="1">
              <a:lnSpc>
                <a:spcPct val="150000"/>
              </a:lnSpc>
              <a:buFont typeface="Arial" panose="020B0604020202020204" pitchFamily="34" charset="0"/>
              <a:buChar char="•"/>
            </a:pPr>
            <a:r>
              <a:rPr lang="fr-FR" altLang="fr-FR" b="1">
                <a:solidFill>
                  <a:schemeClr val="tx1"/>
                </a:solidFill>
                <a:cs typeface="Arial" panose="020B0604020202020204" pitchFamily="34" charset="0"/>
              </a:rPr>
              <a:t>Délai de résultat en baisse (quelques mois)</a:t>
            </a:r>
          </a:p>
          <a:p>
            <a:pPr eaLnBrk="1" hangingPunct="1">
              <a:lnSpc>
                <a:spcPct val="150000"/>
              </a:lnSpc>
              <a:buFont typeface="Arial" panose="020B0604020202020204" pitchFamily="34" charset="0"/>
              <a:buChar char="•"/>
            </a:pPr>
            <a:r>
              <a:rPr lang="fr-FR" altLang="fr-FR" b="1">
                <a:solidFill>
                  <a:schemeClr val="tx1"/>
                </a:solidFill>
                <a:cs typeface="Arial" panose="020B0604020202020204" pitchFamily="34" charset="0"/>
              </a:rPr>
              <a:t>Coût faible --- / régions explorées</a:t>
            </a:r>
          </a:p>
          <a:p>
            <a:pPr eaLnBrk="1" hangingPunct="1">
              <a:lnSpc>
                <a:spcPct val="150000"/>
              </a:lnSpc>
              <a:buFont typeface="Arial" panose="020B0604020202020204" pitchFamily="34" charset="0"/>
              <a:buChar char="•"/>
            </a:pPr>
            <a:r>
              <a:rPr lang="fr-FR" altLang="fr-FR" b="1">
                <a:solidFill>
                  <a:schemeClr val="tx1"/>
                </a:solidFill>
                <a:cs typeface="Arial" panose="020B0604020202020204" pitchFamily="34" charset="0"/>
              </a:rPr>
              <a:t>Synthèse des résultats</a:t>
            </a:r>
          </a:p>
        </p:txBody>
      </p:sp>
    </p:spTree>
    <p:extLst>
      <p:ext uri="{BB962C8B-B14F-4D97-AF65-F5344CB8AC3E}">
        <p14:creationId xmlns:p14="http://schemas.microsoft.com/office/powerpoint/2010/main" val="77067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DD7EE"/>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C01662">
                    <a:lumMod val="50000"/>
                  </a:srgbClr>
                </a:solidFill>
                <a:effectLst/>
                <a:uLnTx/>
                <a:uFillTx/>
                <a:latin typeface="Calibri" panose="020F0502020204030204"/>
                <a:ea typeface="+mn-ea"/>
                <a:cs typeface="+mn-cs"/>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3B1115-CC9E-4A15-B7AB-5F0581DC49D6}" type="slidenum">
              <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comment ?</a:t>
              </a:r>
            </a:p>
          </p:txBody>
        </p:sp>
        <p:pic>
          <p:nvPicPr>
            <p:cNvPr id="512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Espace réservé du texte 65">
            <a:extLst>
              <a:ext uri="{FF2B5EF4-FFF2-40B4-BE49-F238E27FC236}">
                <a16:creationId xmlns:a16="http://schemas.microsoft.com/office/drawing/2014/main" id="{B9F36F22-D97D-4CDA-83DD-5F9C97FB3149}"/>
              </a:ext>
            </a:extLst>
          </p:cNvPr>
          <p:cNvSpPr txBox="1">
            <a:spLocks noChangeArrowheads="1"/>
          </p:cNvSpPr>
          <p:nvPr/>
        </p:nvSpPr>
        <p:spPr bwMode="auto">
          <a:xfrm>
            <a:off x="927467" y="817243"/>
            <a:ext cx="40401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fr-FR" dirty="0"/>
              <a:t>NANOTECHNOLOGIES</a:t>
            </a:r>
          </a:p>
          <a:p>
            <a:r>
              <a:rPr lang="fr-FR" altLang="fr-FR" sz="1800" dirty="0"/>
              <a:t>« Séquençage massif parallèle »</a:t>
            </a:r>
          </a:p>
        </p:txBody>
      </p:sp>
      <p:sp>
        <p:nvSpPr>
          <p:cNvPr id="10" name="Espace réservé du texte 67">
            <a:extLst>
              <a:ext uri="{FF2B5EF4-FFF2-40B4-BE49-F238E27FC236}">
                <a16:creationId xmlns:a16="http://schemas.microsoft.com/office/drawing/2014/main" id="{898C9D5B-2ADC-4D99-838F-885CBD7C6931}"/>
              </a:ext>
            </a:extLst>
          </p:cNvPr>
          <p:cNvSpPr txBox="1">
            <a:spLocks noChangeArrowheads="1"/>
          </p:cNvSpPr>
          <p:nvPr/>
        </p:nvSpPr>
        <p:spPr>
          <a:xfrm>
            <a:off x="6225635" y="689811"/>
            <a:ext cx="4564285" cy="639763"/>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fr-FR" dirty="0"/>
              <a:t>SEQUENCAGE COMPLET DU GENOME HUMAIN (2003)</a:t>
            </a:r>
          </a:p>
        </p:txBody>
      </p:sp>
      <p:pic>
        <p:nvPicPr>
          <p:cNvPr id="11" name="Picture 3">
            <a:extLst>
              <a:ext uri="{FF2B5EF4-FFF2-40B4-BE49-F238E27FC236}">
                <a16:creationId xmlns:a16="http://schemas.microsoft.com/office/drawing/2014/main" id="{B68B9449-D0C6-4418-B442-A0FE11270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2820" b="36790"/>
          <a:stretch>
            <a:fillRect/>
          </a:stretch>
        </p:blipFill>
        <p:spPr bwMode="auto">
          <a:xfrm>
            <a:off x="1541830" y="1654363"/>
            <a:ext cx="2286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72">
            <a:extLst>
              <a:ext uri="{FF2B5EF4-FFF2-40B4-BE49-F238E27FC236}">
                <a16:creationId xmlns:a16="http://schemas.microsoft.com/office/drawing/2014/main" id="{96E1B406-2C7F-49D4-BFB4-61EB9B58B9C0}"/>
              </a:ext>
            </a:extLst>
          </p:cNvPr>
          <p:cNvSpPr txBox="1">
            <a:spLocks noChangeArrowheads="1"/>
          </p:cNvSpPr>
          <p:nvPr/>
        </p:nvSpPr>
        <p:spPr bwMode="auto">
          <a:xfrm flipH="1">
            <a:off x="1237100" y="5469257"/>
            <a:ext cx="289545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fr-FR" altLang="fr-FR" b="1" dirty="0">
                <a:solidFill>
                  <a:srgbClr val="C00000"/>
                </a:solidFill>
              </a:rPr>
              <a:t>Technologie Illumina</a:t>
            </a:r>
          </a:p>
          <a:p>
            <a:pPr algn="ctr" eaLnBrk="1" hangingPunct="1"/>
            <a:r>
              <a:rPr lang="fr-FR" altLang="fr-FR" dirty="0">
                <a:solidFill>
                  <a:srgbClr val="C00000"/>
                </a:solidFill>
              </a:rPr>
              <a:t>Millions de « cluster » (~PCR) </a:t>
            </a:r>
          </a:p>
          <a:p>
            <a:pPr algn="ctr" eaLnBrk="1" hangingPunct="1"/>
            <a:r>
              <a:rPr lang="fr-FR" altLang="fr-FR" dirty="0">
                <a:solidFill>
                  <a:srgbClr val="C00000"/>
                </a:solidFill>
              </a:rPr>
              <a:t>/ Lame de verre (cm²)</a:t>
            </a:r>
          </a:p>
        </p:txBody>
      </p:sp>
      <p:pic>
        <p:nvPicPr>
          <p:cNvPr id="13" name="Picture 2" descr="http://genmed.yolasite.com/resources/Converted%20Genomic+format+achievements-image-nature.jpg.opt947x450o0,0s947x450.jpg">
            <a:extLst>
              <a:ext uri="{FF2B5EF4-FFF2-40B4-BE49-F238E27FC236}">
                <a16:creationId xmlns:a16="http://schemas.microsoft.com/office/drawing/2014/main" id="{4A5E8208-B325-4426-929C-7B231CA7C1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6658"/>
          <a:stretch>
            <a:fillRect/>
          </a:stretch>
        </p:blipFill>
        <p:spPr bwMode="auto">
          <a:xfrm>
            <a:off x="6182089" y="1553439"/>
            <a:ext cx="46513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7">
            <a:extLst>
              <a:ext uri="{FF2B5EF4-FFF2-40B4-BE49-F238E27FC236}">
                <a16:creationId xmlns:a16="http://schemas.microsoft.com/office/drawing/2014/main" id="{2842FC9A-4E14-44EE-9F45-4F4628CCF5EE}"/>
              </a:ext>
            </a:extLst>
          </p:cNvPr>
          <p:cNvSpPr txBox="1">
            <a:spLocks noChangeArrowheads="1"/>
          </p:cNvSpPr>
          <p:nvPr/>
        </p:nvSpPr>
        <p:spPr bwMode="auto">
          <a:xfrm>
            <a:off x="5994561" y="5736013"/>
            <a:ext cx="52320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fr-FR" altLang="fr-FR" b="1" dirty="0">
                <a:solidFill>
                  <a:srgbClr val="C00000"/>
                </a:solidFill>
              </a:rPr>
              <a:t>« Génome de Référence » pour aligner les séquences</a:t>
            </a:r>
          </a:p>
        </p:txBody>
      </p:sp>
    </p:spTree>
    <p:extLst>
      <p:ext uri="{BB962C8B-B14F-4D97-AF65-F5344CB8AC3E}">
        <p14:creationId xmlns:p14="http://schemas.microsoft.com/office/powerpoint/2010/main" val="1904695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DD7EE"/>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C01662">
                    <a:lumMod val="50000"/>
                  </a:srgbClr>
                </a:solidFill>
                <a:effectLst/>
                <a:uLnTx/>
                <a:uFillTx/>
                <a:latin typeface="Calibri" panose="020F0502020204030204"/>
                <a:ea typeface="+mn-ea"/>
                <a:cs typeface="+mn-cs"/>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3B1115-CC9E-4A15-B7AB-5F0581DC49D6}" type="slidenum">
              <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Titre 1">
            <a:extLst>
              <a:ext uri="{FF2B5EF4-FFF2-40B4-BE49-F238E27FC236}">
                <a16:creationId xmlns:a16="http://schemas.microsoft.com/office/drawing/2014/main" id="{94869F3C-2F6E-4D81-A554-08D1A34048DC}"/>
              </a:ext>
            </a:extLst>
          </p:cNvPr>
          <p:cNvSpPr>
            <a:spLocks noGrp="1"/>
          </p:cNvSpPr>
          <p:nvPr>
            <p:ph type="title"/>
          </p:nvPr>
        </p:nvSpPr>
        <p:spPr>
          <a:xfrm>
            <a:off x="1752600" y="765176"/>
            <a:ext cx="8229600" cy="647700"/>
          </a:xfrm>
        </p:spPr>
        <p:txBody>
          <a:bodyPr rtlCol="0">
            <a:normAutofit/>
          </a:bodyPr>
          <a:lstStyle/>
          <a:p>
            <a:pPr algn="ctr" eaLnBrk="1" fontAlgn="auto" hangingPunct="1">
              <a:spcAft>
                <a:spcPts val="0"/>
              </a:spcAft>
              <a:buFont typeface="Times New Roman" pitchFamily="16" charset="0"/>
              <a:buNone/>
              <a:defRPr/>
            </a:pPr>
            <a:r>
              <a:rPr lang="fr-FR" sz="3200" b="1" kern="1200" dirty="0">
                <a:solidFill>
                  <a:srgbClr val="C00000"/>
                </a:solidFill>
                <a:ea typeface="+mn-ea"/>
                <a:cs typeface="+mn-cs"/>
              </a:rPr>
              <a:t>séquençage massif parallélisé</a:t>
            </a:r>
            <a:endParaRPr lang="fr-FR" sz="3200" b="1" kern="1200" baseline="30000" dirty="0">
              <a:solidFill>
                <a:srgbClr val="C00000"/>
              </a:solidFill>
              <a:ea typeface="+mn-ea"/>
              <a:cs typeface="+mn-cs"/>
            </a:endParaRPr>
          </a:p>
        </p:txBody>
      </p:sp>
      <p:pic>
        <p:nvPicPr>
          <p:cNvPr id="9" name="Picture 2" descr="https://s1.qwant.com/thumbr/0x0/9/1/3482f0565de2e4cc4f0c592f41b45104fde4a5ce5b460edbe7a14816bfd153/Types-dalt%C3%A9rations-g%C3%A9nomiques-d%C3%A9tect%C3%A9es-par-s%C3%A9quen%C3%A7age-haut-d%C3%A9bit.jpg?u=http%3A%2F%2Fwww.biorigami.com%2Fwp-content%2Fuploads%2F2012%2F04%2FTypes-dalt%25C3%25A9rations-g%25C3%25A9nomiques-d%25C3%25A9tect%25C3%25A9es-par-s%25C3%25A9quen%25C3%25A7age-haut-d%25C3%25A9bit.jpg&amp;q=0&amp;b=1&amp;p=0&amp;a=1">
            <a:extLst>
              <a:ext uri="{FF2B5EF4-FFF2-40B4-BE49-F238E27FC236}">
                <a16:creationId xmlns:a16="http://schemas.microsoft.com/office/drawing/2014/main" id="{96D52E19-EA06-40F4-8BBE-E78A69AA1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2" y="1412876"/>
            <a:ext cx="73437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e 5"/>
          <p:cNvGrpSpPr>
            <a:grpSpLocks/>
          </p:cNvGrpSpPr>
          <p:nvPr/>
        </p:nvGrpSpPr>
        <p:grpSpPr bwMode="auto">
          <a:xfrm>
            <a:off x="0" y="-28575"/>
            <a:ext cx="12192000" cy="598488"/>
            <a:chOff x="0" y="-28905"/>
            <a:chExt cx="12192000" cy="598920"/>
          </a:xfrm>
        </p:grpSpPr>
        <p:sp>
          <p:nvSpPr>
            <p:cNvPr id="13" name="Rectangle 12"/>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Principe général </a:t>
              </a:r>
            </a:p>
          </p:txBody>
        </p:sp>
        <p:pic>
          <p:nvPicPr>
            <p:cNvPr id="14"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07895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18</a:t>
            </a:fld>
            <a:endParaRPr lang="fr-FR" altLang="fr-FR" b="1"/>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Principe général </a:t>
              </a:r>
            </a:p>
          </p:txBody>
        </p:sp>
        <p:pic>
          <p:nvPicPr>
            <p:cNvPr id="512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 Box 25">
            <a:extLst>
              <a:ext uri="{FF2B5EF4-FFF2-40B4-BE49-F238E27FC236}">
                <a16:creationId xmlns:a16="http://schemas.microsoft.com/office/drawing/2014/main" id="{AF6C6751-F9D5-4754-9A1C-E1AF0E3F5652}"/>
              </a:ext>
            </a:extLst>
          </p:cNvPr>
          <p:cNvSpPr txBox="1">
            <a:spLocks noChangeArrowheads="1"/>
          </p:cNvSpPr>
          <p:nvPr/>
        </p:nvSpPr>
        <p:spPr bwMode="auto">
          <a:xfrm>
            <a:off x="809673" y="5635281"/>
            <a:ext cx="2989981" cy="37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a:spcBef>
                <a:spcPts val="8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3200">
                <a:solidFill>
                  <a:srgbClr val="000000"/>
                </a:solidFill>
                <a:latin typeface="Calibri" panose="020F0502020204030204" pitchFamily="34" charset="0"/>
                <a:cs typeface="Droid Sans Fallback" charset="0"/>
              </a:defRPr>
            </a:lvl1pPr>
            <a:lvl2pPr>
              <a:spcBef>
                <a:spcPts val="7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800">
                <a:solidFill>
                  <a:srgbClr val="000000"/>
                </a:solidFill>
                <a:latin typeface="Calibri" panose="020F0502020204030204" pitchFamily="34" charset="0"/>
                <a:cs typeface="Droid Sans Fallback" charset="0"/>
              </a:defRPr>
            </a:lvl2pPr>
            <a:lvl3pPr>
              <a:spcBef>
                <a:spcPts val="6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rgbClr val="000000"/>
                </a:solidFill>
                <a:latin typeface="Calibri" panose="020F0502020204030204" pitchFamily="34" charset="0"/>
                <a:cs typeface="Droid Sans Fallback" charset="0"/>
              </a:defRPr>
            </a:lvl3pPr>
            <a:lvl4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4pPr>
            <a:lvl5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9pPr>
          </a:lstStyle>
          <a:p>
            <a:pPr eaLnBrk="1" hangingPunct="1">
              <a:spcBef>
                <a:spcPct val="0"/>
              </a:spcBef>
              <a:buClrTx/>
              <a:buSzTx/>
              <a:buFontTx/>
              <a:buNone/>
            </a:pPr>
            <a:r>
              <a:rPr lang="fr-FR" altLang="fr-FR" sz="1800" b="1" dirty="0">
                <a:latin typeface="Arial" panose="020B0604020202020204" pitchFamily="34" charset="0"/>
                <a:ea typeface="Microsoft YaHei" panose="020B0503020204020204" pitchFamily="34" charset="-122"/>
              </a:rPr>
              <a:t>Analyse </a:t>
            </a:r>
            <a:r>
              <a:rPr lang="fr-FR" altLang="fr-FR" sz="1800" b="1" dirty="0" err="1">
                <a:latin typeface="Arial" panose="020B0604020202020204" pitchFamily="34" charset="0"/>
                <a:ea typeface="Microsoft YaHei" panose="020B0503020204020204" pitchFamily="34" charset="-122"/>
              </a:rPr>
              <a:t>Bioinformatique</a:t>
            </a:r>
            <a:endParaRPr lang="fr-FR" altLang="fr-FR" sz="1800" b="1" dirty="0">
              <a:latin typeface="Arial" panose="020B0604020202020204" pitchFamily="34" charset="0"/>
              <a:ea typeface="Microsoft YaHei" panose="020B0503020204020204" pitchFamily="34" charset="-122"/>
            </a:endParaRPr>
          </a:p>
        </p:txBody>
      </p:sp>
      <p:sp>
        <p:nvSpPr>
          <p:cNvPr id="32" name="Line 27">
            <a:extLst>
              <a:ext uri="{FF2B5EF4-FFF2-40B4-BE49-F238E27FC236}">
                <a16:creationId xmlns:a16="http://schemas.microsoft.com/office/drawing/2014/main" id="{E10D5886-D80D-4D77-927F-8FF188912E2E}"/>
              </a:ext>
            </a:extLst>
          </p:cNvPr>
          <p:cNvSpPr>
            <a:spLocks noChangeShapeType="1"/>
          </p:cNvSpPr>
          <p:nvPr/>
        </p:nvSpPr>
        <p:spPr bwMode="auto">
          <a:xfrm>
            <a:off x="418998" y="1354931"/>
            <a:ext cx="0" cy="4441825"/>
          </a:xfrm>
          <a:prstGeom prst="line">
            <a:avLst/>
          </a:prstGeom>
          <a:noFill/>
          <a:ln w="72000">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fr-FR"/>
          </a:p>
        </p:txBody>
      </p:sp>
      <p:sp>
        <p:nvSpPr>
          <p:cNvPr id="28" name="Text Box 23">
            <a:extLst>
              <a:ext uri="{FF2B5EF4-FFF2-40B4-BE49-F238E27FC236}">
                <a16:creationId xmlns:a16="http://schemas.microsoft.com/office/drawing/2014/main" id="{CAD96ACD-3CCB-47BB-B184-4D98016CFE27}"/>
              </a:ext>
            </a:extLst>
          </p:cNvPr>
          <p:cNvSpPr txBox="1">
            <a:spLocks noChangeArrowheads="1"/>
          </p:cNvSpPr>
          <p:nvPr/>
        </p:nvSpPr>
        <p:spPr bwMode="auto">
          <a:xfrm>
            <a:off x="829747" y="951681"/>
            <a:ext cx="3330575" cy="84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a:spcBef>
                <a:spcPts val="8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3200">
                <a:solidFill>
                  <a:srgbClr val="000000"/>
                </a:solidFill>
                <a:latin typeface="Calibri" panose="020F0502020204030204" pitchFamily="34" charset="0"/>
                <a:cs typeface="Droid Sans Fallback" charset="0"/>
              </a:defRPr>
            </a:lvl1pPr>
            <a:lvl2pPr>
              <a:spcBef>
                <a:spcPts val="7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800">
                <a:solidFill>
                  <a:srgbClr val="000000"/>
                </a:solidFill>
                <a:latin typeface="Calibri" panose="020F0502020204030204" pitchFamily="34" charset="0"/>
                <a:cs typeface="Droid Sans Fallback" charset="0"/>
              </a:defRPr>
            </a:lvl2pPr>
            <a:lvl3pPr>
              <a:spcBef>
                <a:spcPts val="6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rgbClr val="000000"/>
                </a:solidFill>
                <a:latin typeface="Calibri" panose="020F0502020204030204" pitchFamily="34" charset="0"/>
                <a:cs typeface="Droid Sans Fallback" charset="0"/>
              </a:defRPr>
            </a:lvl3pPr>
            <a:lvl4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4pPr>
            <a:lvl5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9pPr>
          </a:lstStyle>
          <a:p>
            <a:pPr eaLnBrk="1" hangingPunct="1">
              <a:spcBef>
                <a:spcPct val="0"/>
              </a:spcBef>
              <a:buClrTx/>
              <a:buSzTx/>
              <a:buFontTx/>
              <a:buNone/>
            </a:pPr>
            <a:r>
              <a:rPr lang="fr-FR" altLang="fr-FR" sz="1800" b="1" dirty="0">
                <a:latin typeface="Arial" panose="020B0604020202020204" pitchFamily="34" charset="0"/>
                <a:ea typeface="Microsoft YaHei" panose="020B0503020204020204" pitchFamily="34" charset="-122"/>
              </a:rPr>
              <a:t>Extraction d'ADN génomique (possibilité ADN viral ou </a:t>
            </a:r>
            <a:r>
              <a:rPr lang="fr-FR" altLang="fr-FR" sz="1800" b="1" dirty="0" err="1">
                <a:latin typeface="Arial" panose="020B0604020202020204" pitchFamily="34" charset="0"/>
                <a:ea typeface="Microsoft YaHei" panose="020B0503020204020204" pitchFamily="34" charset="-122"/>
              </a:rPr>
              <a:t>bacterien</a:t>
            </a:r>
            <a:r>
              <a:rPr lang="fr-FR" altLang="fr-FR" sz="1800" b="1" dirty="0">
                <a:latin typeface="Arial" panose="020B0604020202020204" pitchFamily="34" charset="0"/>
                <a:ea typeface="Microsoft YaHei" panose="020B0503020204020204" pitchFamily="34" charset="-122"/>
              </a:rPr>
              <a:t>)</a:t>
            </a:r>
          </a:p>
        </p:txBody>
      </p:sp>
      <p:grpSp>
        <p:nvGrpSpPr>
          <p:cNvPr id="83" name="Groupe 82"/>
          <p:cNvGrpSpPr/>
          <p:nvPr/>
        </p:nvGrpSpPr>
        <p:grpSpPr>
          <a:xfrm>
            <a:off x="4229780" y="870326"/>
            <a:ext cx="5818787" cy="1042200"/>
            <a:chOff x="4808521" y="870326"/>
            <a:chExt cx="5818787" cy="1042200"/>
          </a:xfrm>
        </p:grpSpPr>
        <p:sp>
          <p:nvSpPr>
            <p:cNvPr id="44" name="CustomShape 5"/>
            <p:cNvSpPr/>
            <p:nvPr/>
          </p:nvSpPr>
          <p:spPr>
            <a:xfrm>
              <a:off x="4808521" y="870326"/>
              <a:ext cx="5590600" cy="1042200"/>
            </a:xfrm>
            <a:prstGeom prst="flowChartAlternateProcess">
              <a:avLst/>
            </a:prstGeom>
            <a:noFill/>
            <a:ln w="9360">
              <a:solidFill>
                <a:srgbClr val="000000"/>
              </a:solidFill>
              <a:round/>
            </a:ln>
          </p:spPr>
        </p:sp>
        <p:pic>
          <p:nvPicPr>
            <p:cNvPr id="45" name="Picture 11"/>
            <p:cNvPicPr/>
            <p:nvPr/>
          </p:nvPicPr>
          <p:blipFill>
            <a:blip r:embed="rId3" cstate="print"/>
            <a:stretch>
              <a:fillRect/>
            </a:stretch>
          </p:blipFill>
          <p:spPr>
            <a:xfrm>
              <a:off x="5464188" y="1167233"/>
              <a:ext cx="516600" cy="722880"/>
            </a:xfrm>
            <a:prstGeom prst="rect">
              <a:avLst/>
            </a:prstGeom>
            <a:ln w="9360">
              <a:noFill/>
            </a:ln>
          </p:spPr>
        </p:pic>
        <p:sp>
          <p:nvSpPr>
            <p:cNvPr id="46" name="CustomShape 11"/>
            <p:cNvSpPr/>
            <p:nvPr/>
          </p:nvSpPr>
          <p:spPr>
            <a:xfrm>
              <a:off x="5050188" y="940073"/>
              <a:ext cx="1404360" cy="289080"/>
            </a:xfrm>
            <a:prstGeom prst="rect">
              <a:avLst/>
            </a:prstGeom>
            <a:noFill/>
            <a:ln w="9360">
              <a:noFill/>
            </a:ln>
          </p:spPr>
          <p:txBody>
            <a:bodyPr wrap="none" lIns="90000" tIns="46800" rIns="90000" bIns="46800"/>
            <a:lstStyle/>
            <a:p>
              <a:pPr algn="ctr">
                <a:lnSpc>
                  <a:spcPct val="100000"/>
                </a:lnSpc>
              </a:pPr>
              <a:r>
                <a:rPr lang="fr-FR" sz="1300" b="1" dirty="0">
                  <a:solidFill>
                    <a:srgbClr val="000000"/>
                  </a:solidFill>
                  <a:latin typeface="Arial"/>
                  <a:ea typeface="Microsoft YaHei"/>
                </a:rPr>
                <a:t>Sang total</a:t>
              </a:r>
              <a:endParaRPr dirty="0"/>
            </a:p>
          </p:txBody>
        </p:sp>
        <p:sp>
          <p:nvSpPr>
            <p:cNvPr id="47" name="Line 12"/>
            <p:cNvSpPr/>
            <p:nvPr/>
          </p:nvSpPr>
          <p:spPr>
            <a:xfrm>
              <a:off x="6176988" y="1351193"/>
              <a:ext cx="206280" cy="1440"/>
            </a:xfrm>
            <a:prstGeom prst="line">
              <a:avLst/>
            </a:prstGeom>
            <a:ln w="9360">
              <a:solidFill>
                <a:srgbClr val="000000"/>
              </a:solidFill>
              <a:round/>
              <a:tailEnd type="triangle" w="med" len="med"/>
            </a:ln>
          </p:spPr>
        </p:sp>
        <p:sp>
          <p:nvSpPr>
            <p:cNvPr id="48" name="CustomShape 15"/>
            <p:cNvSpPr/>
            <p:nvPr/>
          </p:nvSpPr>
          <p:spPr>
            <a:xfrm>
              <a:off x="7805628" y="1135553"/>
              <a:ext cx="2821680" cy="487080"/>
            </a:xfrm>
            <a:prstGeom prst="rect">
              <a:avLst/>
            </a:prstGeom>
            <a:noFill/>
            <a:ln w="9360">
              <a:noFill/>
            </a:ln>
          </p:spPr>
          <p:txBody>
            <a:bodyPr wrap="none" lIns="90000" tIns="46800" rIns="90000" bIns="46800"/>
            <a:lstStyle/>
            <a:p>
              <a:pPr algn="ctr">
                <a:lnSpc>
                  <a:spcPct val="100000"/>
                </a:lnSpc>
              </a:pPr>
              <a:r>
                <a:rPr lang="fr-FR" sz="1300" b="1" dirty="0">
                  <a:solidFill>
                    <a:srgbClr val="000000"/>
                  </a:solidFill>
                  <a:latin typeface="Arial"/>
                  <a:ea typeface="Microsoft YaHei"/>
                </a:rPr>
                <a:t>Extrait d'ADN </a:t>
              </a:r>
              <a:endParaRPr dirty="0"/>
            </a:p>
            <a:p>
              <a:pPr algn="ctr">
                <a:lnSpc>
                  <a:spcPct val="100000"/>
                </a:lnSpc>
              </a:pPr>
              <a:r>
                <a:rPr lang="fr-FR" sz="1300" dirty="0">
                  <a:solidFill>
                    <a:srgbClr val="000000"/>
                  </a:solidFill>
                  <a:latin typeface="Arial"/>
                  <a:ea typeface="Microsoft YaHei"/>
                </a:rPr>
                <a:t>(ensemble des chromosomes)</a:t>
              </a:r>
              <a:endParaRPr dirty="0"/>
            </a:p>
          </p:txBody>
        </p:sp>
        <p:pic>
          <p:nvPicPr>
            <p:cNvPr id="49" name="Picture 53"/>
            <p:cNvPicPr/>
            <p:nvPr/>
          </p:nvPicPr>
          <p:blipFill>
            <a:blip r:embed="rId4" cstate="print"/>
            <a:stretch>
              <a:fillRect/>
            </a:stretch>
          </p:blipFill>
          <p:spPr>
            <a:xfrm>
              <a:off x="6564348" y="1005233"/>
              <a:ext cx="1353240" cy="846720"/>
            </a:xfrm>
            <a:prstGeom prst="rect">
              <a:avLst/>
            </a:prstGeom>
            <a:ln w="9360">
              <a:noFill/>
            </a:ln>
          </p:spPr>
        </p:pic>
      </p:grpSp>
      <p:grpSp>
        <p:nvGrpSpPr>
          <p:cNvPr id="3" name="Groupe 2"/>
          <p:cNvGrpSpPr/>
          <p:nvPr/>
        </p:nvGrpSpPr>
        <p:grpSpPr>
          <a:xfrm>
            <a:off x="5031234" y="4125726"/>
            <a:ext cx="4053600" cy="1409700"/>
            <a:chOff x="334551" y="5170711"/>
            <a:chExt cx="4053600" cy="1409700"/>
          </a:xfrm>
        </p:grpSpPr>
        <p:sp>
          <p:nvSpPr>
            <p:cNvPr id="40" name="CustomShape 30"/>
            <p:cNvSpPr/>
            <p:nvPr/>
          </p:nvSpPr>
          <p:spPr>
            <a:xfrm>
              <a:off x="334551" y="5470243"/>
              <a:ext cx="4053600" cy="1059480"/>
            </a:xfrm>
            <a:prstGeom prst="flowChartAlternateProcess">
              <a:avLst/>
            </a:prstGeom>
            <a:noFill/>
            <a:ln w="9360">
              <a:solidFill>
                <a:srgbClr val="000000"/>
              </a:solidFill>
              <a:round/>
            </a:ln>
          </p:spPr>
          <p:txBody>
            <a:bodyPr wrap="none" lIns="90000" tIns="46800" rIns="90000" bIns="46800" anchor="ctr"/>
            <a:lstStyle/>
            <a:p>
              <a:pPr>
                <a:lnSpc>
                  <a:spcPct val="100000"/>
                </a:lnSpc>
              </a:pPr>
              <a:r>
                <a:rPr lang="fr-FR">
                  <a:solidFill>
                    <a:srgbClr val="000000"/>
                  </a:solidFill>
                  <a:latin typeface="Arial"/>
                  <a:ea typeface="Microsoft YaHei"/>
                </a:rPr>
                <a:t> </a:t>
              </a:r>
              <a:endParaRPr/>
            </a:p>
          </p:txBody>
        </p:sp>
        <p:pic>
          <p:nvPicPr>
            <p:cNvPr id="41" name="Picture 46"/>
            <p:cNvPicPr>
              <a:picLocks noChangeAspect="1" noChangeArrowheads="1"/>
            </p:cNvPicPr>
            <p:nvPr/>
          </p:nvPicPr>
          <p:blipFill>
            <a:blip r:embed="rId5" cstate="print"/>
            <a:srcRect r="39810"/>
            <a:stretch>
              <a:fillRect/>
            </a:stretch>
          </p:blipFill>
          <p:spPr bwMode="auto">
            <a:xfrm>
              <a:off x="800694" y="5170711"/>
              <a:ext cx="2027238" cy="1368425"/>
            </a:xfrm>
            <a:prstGeom prst="rect">
              <a:avLst/>
            </a:prstGeom>
            <a:noFill/>
            <a:ln w="9525">
              <a:noFill/>
              <a:round/>
              <a:headEnd/>
              <a:tailEnd/>
            </a:ln>
            <a:effectLst/>
          </p:spPr>
        </p:pic>
        <p:pic>
          <p:nvPicPr>
            <p:cNvPr id="42" name="Picture 47"/>
            <p:cNvPicPr>
              <a:picLocks noChangeAspect="1" noChangeArrowheads="1"/>
            </p:cNvPicPr>
            <p:nvPr/>
          </p:nvPicPr>
          <p:blipFill>
            <a:blip r:embed="rId5" cstate="print"/>
            <a:srcRect l="69675"/>
            <a:stretch>
              <a:fillRect/>
            </a:stretch>
          </p:blipFill>
          <p:spPr bwMode="auto">
            <a:xfrm>
              <a:off x="3362919" y="5497736"/>
              <a:ext cx="906463" cy="1082675"/>
            </a:xfrm>
            <a:prstGeom prst="rect">
              <a:avLst/>
            </a:prstGeom>
            <a:noFill/>
            <a:ln w="9525">
              <a:noFill/>
              <a:round/>
              <a:headEnd/>
              <a:tailEnd/>
            </a:ln>
            <a:effectLst/>
          </p:spPr>
        </p:pic>
      </p:grpSp>
      <p:sp>
        <p:nvSpPr>
          <p:cNvPr id="51" name="Text Box 25">
            <a:extLst>
              <a:ext uri="{FF2B5EF4-FFF2-40B4-BE49-F238E27FC236}">
                <a16:creationId xmlns:a16="http://schemas.microsoft.com/office/drawing/2014/main" id="{AF6C6751-F9D5-4754-9A1C-E1AF0E3F5652}"/>
              </a:ext>
            </a:extLst>
          </p:cNvPr>
          <p:cNvSpPr txBox="1">
            <a:spLocks noChangeArrowheads="1"/>
          </p:cNvSpPr>
          <p:nvPr/>
        </p:nvSpPr>
        <p:spPr bwMode="auto">
          <a:xfrm>
            <a:off x="809673" y="4644341"/>
            <a:ext cx="2808287" cy="37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a:spcBef>
                <a:spcPts val="8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3200">
                <a:solidFill>
                  <a:srgbClr val="000000"/>
                </a:solidFill>
                <a:latin typeface="Calibri" panose="020F0502020204030204" pitchFamily="34" charset="0"/>
                <a:cs typeface="Droid Sans Fallback" charset="0"/>
              </a:defRPr>
            </a:lvl1pPr>
            <a:lvl2pPr>
              <a:spcBef>
                <a:spcPts val="7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800">
                <a:solidFill>
                  <a:srgbClr val="000000"/>
                </a:solidFill>
                <a:latin typeface="Calibri" panose="020F0502020204030204" pitchFamily="34" charset="0"/>
                <a:cs typeface="Droid Sans Fallback" charset="0"/>
              </a:defRPr>
            </a:lvl2pPr>
            <a:lvl3pPr>
              <a:spcBef>
                <a:spcPts val="6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rgbClr val="000000"/>
                </a:solidFill>
                <a:latin typeface="Calibri" panose="020F0502020204030204" pitchFamily="34" charset="0"/>
                <a:cs typeface="Droid Sans Fallback" charset="0"/>
              </a:defRPr>
            </a:lvl3pPr>
            <a:lvl4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4pPr>
            <a:lvl5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9pPr>
          </a:lstStyle>
          <a:p>
            <a:pPr eaLnBrk="1" hangingPunct="1">
              <a:spcBef>
                <a:spcPct val="0"/>
              </a:spcBef>
              <a:buClrTx/>
              <a:buSzTx/>
              <a:buFontTx/>
              <a:buNone/>
            </a:pPr>
            <a:r>
              <a:rPr lang="fr-FR" altLang="fr-FR" sz="1800" b="1" dirty="0">
                <a:latin typeface="Arial" panose="020B0604020202020204" pitchFamily="34" charset="0"/>
                <a:ea typeface="Microsoft YaHei" panose="020B0503020204020204" pitchFamily="34" charset="-122"/>
              </a:rPr>
              <a:t>Séquençage</a:t>
            </a:r>
          </a:p>
        </p:txBody>
      </p:sp>
      <p:sp>
        <p:nvSpPr>
          <p:cNvPr id="53" name="Text Box 25">
            <a:extLst>
              <a:ext uri="{FF2B5EF4-FFF2-40B4-BE49-F238E27FC236}">
                <a16:creationId xmlns:a16="http://schemas.microsoft.com/office/drawing/2014/main" id="{AF6C6751-F9D5-4754-9A1C-E1AF0E3F5652}"/>
              </a:ext>
            </a:extLst>
          </p:cNvPr>
          <p:cNvSpPr txBox="1">
            <a:spLocks noChangeArrowheads="1"/>
          </p:cNvSpPr>
          <p:nvPr/>
        </p:nvSpPr>
        <p:spPr bwMode="auto">
          <a:xfrm>
            <a:off x="827741" y="3404657"/>
            <a:ext cx="3148852" cy="37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a:spcBef>
                <a:spcPts val="8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3200">
                <a:solidFill>
                  <a:srgbClr val="000000"/>
                </a:solidFill>
                <a:latin typeface="Calibri" panose="020F0502020204030204" pitchFamily="34" charset="0"/>
                <a:cs typeface="Droid Sans Fallback" charset="0"/>
              </a:defRPr>
            </a:lvl1pPr>
            <a:lvl2pPr>
              <a:spcBef>
                <a:spcPts val="7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800">
                <a:solidFill>
                  <a:srgbClr val="000000"/>
                </a:solidFill>
                <a:latin typeface="Calibri" panose="020F0502020204030204" pitchFamily="34" charset="0"/>
                <a:cs typeface="Droid Sans Fallback" charset="0"/>
              </a:defRPr>
            </a:lvl2pPr>
            <a:lvl3pPr>
              <a:spcBef>
                <a:spcPts val="6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rgbClr val="000000"/>
                </a:solidFill>
                <a:latin typeface="Calibri" panose="020F0502020204030204" pitchFamily="34" charset="0"/>
                <a:cs typeface="Droid Sans Fallback" charset="0"/>
              </a:defRPr>
            </a:lvl3pPr>
            <a:lvl4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4pPr>
            <a:lvl5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9pPr>
          </a:lstStyle>
          <a:p>
            <a:pPr>
              <a:lnSpc>
                <a:spcPct val="100000"/>
              </a:lnSpc>
              <a:buNone/>
            </a:pPr>
            <a:r>
              <a:rPr lang="fr-FR" sz="1800" b="1" dirty="0">
                <a:latin typeface="Arial"/>
                <a:ea typeface="Microsoft YaHei"/>
              </a:rPr>
              <a:t>Enrichissement des régions cibles</a:t>
            </a:r>
            <a:endParaRPr lang="fr-FR" sz="1800" dirty="0"/>
          </a:p>
        </p:txBody>
      </p:sp>
      <p:sp>
        <p:nvSpPr>
          <p:cNvPr id="29" name="Text Box 24">
            <a:extLst>
              <a:ext uri="{FF2B5EF4-FFF2-40B4-BE49-F238E27FC236}">
                <a16:creationId xmlns:a16="http://schemas.microsoft.com/office/drawing/2014/main" id="{DCE6FC16-35B8-4CDE-9BD4-319901790F47}"/>
              </a:ext>
            </a:extLst>
          </p:cNvPr>
          <p:cNvSpPr txBox="1">
            <a:spLocks noChangeArrowheads="1"/>
          </p:cNvSpPr>
          <p:nvPr/>
        </p:nvSpPr>
        <p:spPr bwMode="auto">
          <a:xfrm>
            <a:off x="827741" y="2475220"/>
            <a:ext cx="3008569"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a:spcBef>
                <a:spcPts val="8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3200">
                <a:solidFill>
                  <a:srgbClr val="000000"/>
                </a:solidFill>
                <a:latin typeface="Calibri" panose="020F0502020204030204" pitchFamily="34" charset="0"/>
                <a:cs typeface="Droid Sans Fallback" charset="0"/>
              </a:defRPr>
            </a:lvl1pPr>
            <a:lvl2pPr>
              <a:spcBef>
                <a:spcPts val="7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800">
                <a:solidFill>
                  <a:srgbClr val="000000"/>
                </a:solidFill>
                <a:latin typeface="Calibri" panose="020F0502020204030204" pitchFamily="34" charset="0"/>
                <a:cs typeface="Droid Sans Fallback" charset="0"/>
              </a:defRPr>
            </a:lvl2pPr>
            <a:lvl3pPr>
              <a:spcBef>
                <a:spcPts val="6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rgbClr val="000000"/>
                </a:solidFill>
                <a:latin typeface="Calibri" panose="020F0502020204030204" pitchFamily="34" charset="0"/>
                <a:cs typeface="Droid Sans Fallback" charset="0"/>
              </a:defRPr>
            </a:lvl3pPr>
            <a:lvl4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4pPr>
            <a:lvl5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9pPr>
          </a:lstStyle>
          <a:p>
            <a:pPr eaLnBrk="1" hangingPunct="1">
              <a:spcBef>
                <a:spcPct val="0"/>
              </a:spcBef>
              <a:buClrTx/>
              <a:buSzTx/>
              <a:buFontTx/>
              <a:buNone/>
            </a:pPr>
            <a:r>
              <a:rPr lang="fr-FR" altLang="fr-FR" sz="1800" b="1" dirty="0">
                <a:latin typeface="Arial" panose="020B0604020202020204" pitchFamily="34" charset="0"/>
                <a:ea typeface="Microsoft YaHei" panose="020B0503020204020204" pitchFamily="34" charset="-122"/>
              </a:rPr>
              <a:t>Préparation des librairies</a:t>
            </a:r>
          </a:p>
        </p:txBody>
      </p:sp>
      <p:grpSp>
        <p:nvGrpSpPr>
          <p:cNvPr id="91" name="Groupe 90"/>
          <p:cNvGrpSpPr/>
          <p:nvPr/>
        </p:nvGrpSpPr>
        <p:grpSpPr>
          <a:xfrm>
            <a:off x="4243058" y="2249126"/>
            <a:ext cx="5581222" cy="956521"/>
            <a:chOff x="4821799" y="2249126"/>
            <a:chExt cx="5581222" cy="956521"/>
          </a:xfrm>
        </p:grpSpPr>
        <p:grpSp>
          <p:nvGrpSpPr>
            <p:cNvPr id="74" name="Groupe 73"/>
            <p:cNvGrpSpPr/>
            <p:nvPr/>
          </p:nvGrpSpPr>
          <p:grpSpPr>
            <a:xfrm>
              <a:off x="4904613" y="2428574"/>
              <a:ext cx="5400913" cy="749382"/>
              <a:chOff x="5217131" y="2428574"/>
              <a:chExt cx="5400913" cy="749382"/>
            </a:xfrm>
          </p:grpSpPr>
          <p:grpSp>
            <p:nvGrpSpPr>
              <p:cNvPr id="72" name="Groupe 71"/>
              <p:cNvGrpSpPr/>
              <p:nvPr/>
            </p:nvGrpSpPr>
            <p:grpSpPr>
              <a:xfrm>
                <a:off x="5294278" y="2428574"/>
                <a:ext cx="5246620" cy="146613"/>
                <a:chOff x="4965539" y="3264061"/>
                <a:chExt cx="5246620" cy="146613"/>
              </a:xfrm>
            </p:grpSpPr>
            <p:grpSp>
              <p:nvGrpSpPr>
                <p:cNvPr id="60" name="Groupe 59"/>
                <p:cNvGrpSpPr/>
                <p:nvPr/>
              </p:nvGrpSpPr>
              <p:grpSpPr>
                <a:xfrm>
                  <a:off x="4965539" y="3264061"/>
                  <a:ext cx="1234633" cy="0"/>
                  <a:chOff x="4965539" y="3264061"/>
                  <a:chExt cx="1234633" cy="0"/>
                </a:xfrm>
              </p:grpSpPr>
              <p:cxnSp>
                <p:nvCxnSpPr>
                  <p:cNvPr id="57" name="Connecteur droit 56"/>
                  <p:cNvCxnSpPr/>
                  <p:nvPr/>
                </p:nvCxnSpPr>
                <p:spPr>
                  <a:xfrm>
                    <a:off x="4965539" y="3264061"/>
                    <a:ext cx="41668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5783483" y="3264061"/>
                    <a:ext cx="4166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5382228" y="3264061"/>
                    <a:ext cx="41668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63" name="Connecteur droit 62"/>
                <p:cNvCxnSpPr/>
                <p:nvPr/>
              </p:nvCxnSpPr>
              <p:spPr>
                <a:xfrm>
                  <a:off x="8962092" y="3410674"/>
                  <a:ext cx="4166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9367328" y="3264061"/>
                  <a:ext cx="41668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a:off x="9378781" y="3410674"/>
                  <a:ext cx="41668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a:off x="4965539" y="3404886"/>
                  <a:ext cx="41668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a:off x="5783483" y="3404886"/>
                  <a:ext cx="4166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a:off x="5382228" y="3404886"/>
                  <a:ext cx="416689"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6200172" y="3264061"/>
                  <a:ext cx="276192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6200172" y="3404886"/>
                  <a:ext cx="2761920"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8962092" y="3264061"/>
                  <a:ext cx="4166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a:off x="9784017" y="3264061"/>
                  <a:ext cx="416689"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a:off x="9795470" y="3410674"/>
                  <a:ext cx="416689"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73" name="Accolade ouvrante 72"/>
              <p:cNvSpPr/>
              <p:nvPr/>
            </p:nvSpPr>
            <p:spPr>
              <a:xfrm rot="16200000">
                <a:off x="5872373" y="2124652"/>
                <a:ext cx="70966" cy="124211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7" name="Accolade ouvrante 86"/>
              <p:cNvSpPr/>
              <p:nvPr/>
            </p:nvSpPr>
            <p:spPr>
              <a:xfrm rot="16200000">
                <a:off x="9895945" y="2124652"/>
                <a:ext cx="70966" cy="124211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8" name="CustomShape 11"/>
              <p:cNvSpPr/>
              <p:nvPr/>
            </p:nvSpPr>
            <p:spPr>
              <a:xfrm>
                <a:off x="5217131" y="2888876"/>
                <a:ext cx="1404360" cy="289080"/>
              </a:xfrm>
              <a:prstGeom prst="rect">
                <a:avLst/>
              </a:prstGeom>
              <a:noFill/>
              <a:ln w="9360">
                <a:noFill/>
              </a:ln>
            </p:spPr>
            <p:txBody>
              <a:bodyPr wrap="none" lIns="90000" tIns="46800" rIns="90000" bIns="46800"/>
              <a:lstStyle/>
              <a:p>
                <a:pPr algn="ctr">
                  <a:lnSpc>
                    <a:spcPct val="100000"/>
                  </a:lnSpc>
                </a:pPr>
                <a:r>
                  <a:rPr lang="fr-FR" sz="1300" b="1" dirty="0">
                    <a:solidFill>
                      <a:srgbClr val="000000"/>
                    </a:solidFill>
                    <a:latin typeface="Arial"/>
                    <a:ea typeface="Microsoft YaHei"/>
                  </a:rPr>
                  <a:t>Adaptateurs</a:t>
                </a:r>
                <a:endParaRPr dirty="0"/>
              </a:p>
            </p:txBody>
          </p:sp>
          <p:sp>
            <p:nvSpPr>
              <p:cNvPr id="89" name="CustomShape 11"/>
              <p:cNvSpPr/>
              <p:nvPr/>
            </p:nvSpPr>
            <p:spPr>
              <a:xfrm>
                <a:off x="9213684" y="2868871"/>
                <a:ext cx="1404360" cy="289080"/>
              </a:xfrm>
              <a:prstGeom prst="rect">
                <a:avLst/>
              </a:prstGeom>
              <a:noFill/>
              <a:ln w="9360">
                <a:noFill/>
              </a:ln>
            </p:spPr>
            <p:txBody>
              <a:bodyPr wrap="none" lIns="90000" tIns="46800" rIns="90000" bIns="46800"/>
              <a:lstStyle/>
              <a:p>
                <a:pPr algn="ctr">
                  <a:lnSpc>
                    <a:spcPct val="100000"/>
                  </a:lnSpc>
                </a:pPr>
                <a:r>
                  <a:rPr lang="fr-FR" sz="1300" b="1" dirty="0">
                    <a:solidFill>
                      <a:srgbClr val="000000"/>
                    </a:solidFill>
                    <a:latin typeface="Arial"/>
                    <a:ea typeface="Microsoft YaHei"/>
                  </a:rPr>
                  <a:t>Adaptateurs</a:t>
                </a:r>
                <a:endParaRPr dirty="0"/>
              </a:p>
            </p:txBody>
          </p:sp>
          <p:sp>
            <p:nvSpPr>
              <p:cNvPr id="90" name="CustomShape 11"/>
              <p:cNvSpPr/>
              <p:nvPr/>
            </p:nvSpPr>
            <p:spPr>
              <a:xfrm>
                <a:off x="7247113" y="2646181"/>
                <a:ext cx="1404360" cy="289080"/>
              </a:xfrm>
              <a:prstGeom prst="rect">
                <a:avLst/>
              </a:prstGeom>
              <a:noFill/>
              <a:ln w="9360">
                <a:noFill/>
              </a:ln>
            </p:spPr>
            <p:txBody>
              <a:bodyPr wrap="none" lIns="90000" tIns="46800" rIns="90000" bIns="46800"/>
              <a:lstStyle/>
              <a:p>
                <a:pPr algn="ctr">
                  <a:lnSpc>
                    <a:spcPct val="100000"/>
                  </a:lnSpc>
                </a:pPr>
                <a:r>
                  <a:rPr lang="fr-FR" sz="1300" b="1" dirty="0">
                    <a:solidFill>
                      <a:srgbClr val="000000"/>
                    </a:solidFill>
                    <a:latin typeface="Arial"/>
                    <a:ea typeface="Microsoft YaHei"/>
                  </a:rPr>
                  <a:t>Fragment ADN (insert)</a:t>
                </a:r>
                <a:endParaRPr dirty="0"/>
              </a:p>
            </p:txBody>
          </p:sp>
        </p:grpSp>
        <p:sp>
          <p:nvSpPr>
            <p:cNvPr id="92" name="CustomShape 30"/>
            <p:cNvSpPr/>
            <p:nvPr/>
          </p:nvSpPr>
          <p:spPr>
            <a:xfrm>
              <a:off x="4821799" y="2249126"/>
              <a:ext cx="5581222" cy="956521"/>
            </a:xfrm>
            <a:prstGeom prst="flowChartAlternateProcess">
              <a:avLst/>
            </a:prstGeom>
            <a:noFill/>
            <a:ln w="9360">
              <a:solidFill>
                <a:srgbClr val="000000"/>
              </a:solidFill>
              <a:round/>
            </a:ln>
          </p:spPr>
          <p:txBody>
            <a:bodyPr wrap="none" lIns="90000" tIns="46800" rIns="90000" bIns="46800" anchor="ctr"/>
            <a:lstStyle/>
            <a:p>
              <a:pPr>
                <a:lnSpc>
                  <a:spcPct val="100000"/>
                </a:lnSpc>
              </a:pPr>
              <a:r>
                <a:rPr lang="fr-FR">
                  <a:solidFill>
                    <a:srgbClr val="000000"/>
                  </a:solidFill>
                  <a:latin typeface="Arial"/>
                  <a:ea typeface="Microsoft YaHei"/>
                </a:rPr>
                <a:t> </a:t>
              </a:r>
              <a:endParaRPr/>
            </a:p>
          </p:txBody>
        </p:sp>
      </p:grpSp>
      <p:grpSp>
        <p:nvGrpSpPr>
          <p:cNvPr id="107" name="Groupe 106"/>
          <p:cNvGrpSpPr/>
          <p:nvPr/>
        </p:nvGrpSpPr>
        <p:grpSpPr>
          <a:xfrm>
            <a:off x="4780289" y="3273630"/>
            <a:ext cx="4489581" cy="1074129"/>
            <a:chOff x="5391984" y="3261403"/>
            <a:chExt cx="4489581" cy="1074129"/>
          </a:xfrm>
        </p:grpSpPr>
        <p:pic>
          <p:nvPicPr>
            <p:cNvPr id="102" name="Picture 54"/>
            <p:cNvPicPr/>
            <p:nvPr/>
          </p:nvPicPr>
          <p:blipFill>
            <a:blip r:embed="rId6" cstate="print"/>
            <a:stretch>
              <a:fillRect/>
            </a:stretch>
          </p:blipFill>
          <p:spPr>
            <a:xfrm>
              <a:off x="7004734" y="3297186"/>
              <a:ext cx="713520" cy="1016640"/>
            </a:xfrm>
            <a:prstGeom prst="rect">
              <a:avLst/>
            </a:prstGeom>
            <a:ln w="9360">
              <a:noFill/>
            </a:ln>
          </p:spPr>
        </p:pic>
        <p:sp>
          <p:nvSpPr>
            <p:cNvPr id="104" name="CustomShape 4"/>
            <p:cNvSpPr/>
            <p:nvPr/>
          </p:nvSpPr>
          <p:spPr>
            <a:xfrm>
              <a:off x="5391984" y="3261403"/>
              <a:ext cx="4489581" cy="1074129"/>
            </a:xfrm>
            <a:prstGeom prst="flowChartAlternateProcess">
              <a:avLst/>
            </a:prstGeom>
            <a:noFill/>
            <a:ln w="9360">
              <a:solidFill>
                <a:srgbClr val="000000"/>
              </a:solidFill>
              <a:round/>
            </a:ln>
          </p:spPr>
        </p:sp>
      </p:grpSp>
      <p:grpSp>
        <p:nvGrpSpPr>
          <p:cNvPr id="108" name="Groupe 107"/>
          <p:cNvGrpSpPr/>
          <p:nvPr/>
        </p:nvGrpSpPr>
        <p:grpSpPr>
          <a:xfrm>
            <a:off x="10319907" y="2428574"/>
            <a:ext cx="1747854" cy="1803409"/>
            <a:chOff x="10409068" y="2488065"/>
            <a:chExt cx="1747854" cy="1803409"/>
          </a:xfrm>
        </p:grpSpPr>
        <p:sp>
          <p:nvSpPr>
            <p:cNvPr id="105" name="CustomShape 14"/>
            <p:cNvSpPr/>
            <p:nvPr/>
          </p:nvSpPr>
          <p:spPr>
            <a:xfrm>
              <a:off x="10409068" y="2522230"/>
              <a:ext cx="1747854" cy="1769244"/>
            </a:xfrm>
            <a:prstGeom prst="rect">
              <a:avLst/>
            </a:prstGeom>
            <a:noFill/>
            <a:ln w="9360">
              <a:noFill/>
            </a:ln>
          </p:spPr>
          <p:txBody>
            <a:bodyPr wrap="none" lIns="90000" tIns="46800" rIns="90000" bIns="46800"/>
            <a:lstStyle/>
            <a:p>
              <a:pPr algn="ctr">
                <a:lnSpc>
                  <a:spcPct val="100000"/>
                </a:lnSpc>
              </a:pPr>
              <a:r>
                <a:rPr lang="fr-FR" sz="1300" b="1" dirty="0">
                  <a:solidFill>
                    <a:srgbClr val="000000"/>
                  </a:solidFill>
                  <a:latin typeface="Arial"/>
                  <a:ea typeface="Microsoft YaHei"/>
                </a:rPr>
                <a:t>Amplification  ADN</a:t>
              </a:r>
            </a:p>
            <a:p>
              <a:pPr algn="ctr">
                <a:lnSpc>
                  <a:spcPct val="100000"/>
                </a:lnSpc>
              </a:pPr>
              <a:r>
                <a:rPr lang="fr-FR" sz="1300" b="1" dirty="0">
                  <a:solidFill>
                    <a:srgbClr val="000000"/>
                  </a:solidFill>
                  <a:latin typeface="Arial"/>
                  <a:ea typeface="Microsoft YaHei"/>
                </a:rPr>
                <a:t>par PCR + </a:t>
              </a:r>
            </a:p>
            <a:p>
              <a:pPr algn="ctr">
                <a:lnSpc>
                  <a:spcPct val="100000"/>
                </a:lnSpc>
              </a:pPr>
              <a:r>
                <a:rPr lang="fr-FR" sz="1300" b="1" dirty="0">
                  <a:solidFill>
                    <a:srgbClr val="000000"/>
                  </a:solidFill>
                  <a:latin typeface="Arial"/>
                  <a:ea typeface="Microsoft YaHei"/>
                </a:rPr>
                <a:t>ligation adaptateurs</a:t>
              </a:r>
            </a:p>
            <a:p>
              <a:pPr algn="ctr">
                <a:lnSpc>
                  <a:spcPct val="100000"/>
                </a:lnSpc>
              </a:pPr>
              <a:r>
                <a:rPr lang="fr-FR" sz="1300" b="1" dirty="0">
                  <a:solidFill>
                    <a:srgbClr val="000000"/>
                  </a:solidFill>
                  <a:latin typeface="Arial"/>
                  <a:ea typeface="Microsoft YaHei"/>
                </a:rPr>
                <a:t>Ou</a:t>
              </a:r>
            </a:p>
            <a:p>
              <a:pPr algn="ctr">
                <a:lnSpc>
                  <a:spcPct val="100000"/>
                </a:lnSpc>
              </a:pPr>
              <a:endParaRPr lang="fr-FR" sz="1300" b="1" dirty="0">
                <a:solidFill>
                  <a:srgbClr val="000000"/>
                </a:solidFill>
                <a:latin typeface="Arial"/>
                <a:ea typeface="Microsoft YaHei"/>
              </a:endParaRPr>
            </a:p>
            <a:p>
              <a:pPr algn="ctr">
                <a:lnSpc>
                  <a:spcPct val="100000"/>
                </a:lnSpc>
              </a:pPr>
              <a:r>
                <a:rPr lang="fr-FR" sz="1300" b="1" dirty="0">
                  <a:solidFill>
                    <a:srgbClr val="000000"/>
                  </a:solidFill>
                  <a:latin typeface="Arial"/>
                  <a:ea typeface="Microsoft YaHei"/>
                </a:rPr>
                <a:t>Rajout des</a:t>
              </a:r>
            </a:p>
            <a:p>
              <a:pPr algn="ctr">
                <a:lnSpc>
                  <a:spcPct val="100000"/>
                </a:lnSpc>
              </a:pPr>
              <a:r>
                <a:rPr lang="fr-FR" sz="1300" b="1" dirty="0">
                  <a:solidFill>
                    <a:srgbClr val="000000"/>
                  </a:solidFill>
                  <a:latin typeface="Arial"/>
                  <a:ea typeface="Microsoft YaHei"/>
                </a:rPr>
                <a:t>Adaptateurs</a:t>
              </a:r>
            </a:p>
            <a:p>
              <a:pPr algn="ctr">
                <a:lnSpc>
                  <a:spcPct val="100000"/>
                </a:lnSpc>
              </a:pPr>
              <a:r>
                <a:rPr lang="fr-FR" sz="1300" b="1" dirty="0">
                  <a:solidFill>
                    <a:srgbClr val="000000"/>
                  </a:solidFill>
                  <a:latin typeface="Arial"/>
                  <a:ea typeface="Microsoft YaHei"/>
                </a:rPr>
                <a:t>par Amplification </a:t>
              </a:r>
            </a:p>
          </p:txBody>
        </p:sp>
        <p:sp>
          <p:nvSpPr>
            <p:cNvPr id="110" name="CustomShape 4"/>
            <p:cNvSpPr/>
            <p:nvPr/>
          </p:nvSpPr>
          <p:spPr>
            <a:xfrm>
              <a:off x="10465487" y="2488065"/>
              <a:ext cx="1660868" cy="1803409"/>
            </a:xfrm>
            <a:prstGeom prst="flowChartAlternateProcess">
              <a:avLst/>
            </a:prstGeom>
            <a:noFill/>
            <a:ln w="9360">
              <a:solidFill>
                <a:srgbClr val="000000"/>
              </a:solidFill>
              <a:round/>
            </a:ln>
          </p:spPr>
        </p:sp>
      </p:grpSp>
      <p:sp>
        <p:nvSpPr>
          <p:cNvPr id="113" name="Accolade fermante 112"/>
          <p:cNvSpPr/>
          <p:nvPr/>
        </p:nvSpPr>
        <p:spPr>
          <a:xfrm>
            <a:off x="9815839" y="2172635"/>
            <a:ext cx="196275" cy="215341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4" name="CustomShape 14"/>
          <p:cNvSpPr/>
          <p:nvPr/>
        </p:nvSpPr>
        <p:spPr>
          <a:xfrm>
            <a:off x="9867722" y="2985598"/>
            <a:ext cx="504056" cy="288032"/>
          </a:xfrm>
          <a:prstGeom prst="rect">
            <a:avLst/>
          </a:prstGeom>
          <a:noFill/>
          <a:ln w="9360">
            <a:noFill/>
          </a:ln>
        </p:spPr>
        <p:txBody>
          <a:bodyPr wrap="none" lIns="90000" tIns="46800" rIns="90000" bIns="46800"/>
          <a:lstStyle/>
          <a:p>
            <a:pPr algn="ctr">
              <a:lnSpc>
                <a:spcPct val="100000"/>
              </a:lnSpc>
            </a:pPr>
            <a:r>
              <a:rPr lang="fr-FR" sz="1300" b="1" dirty="0">
                <a:solidFill>
                  <a:srgbClr val="FF0000"/>
                </a:solidFill>
                <a:latin typeface="Arial"/>
                <a:ea typeface="Microsoft YaHei"/>
              </a:rPr>
              <a:t>OU</a:t>
            </a:r>
            <a:endParaRPr dirty="0">
              <a:solidFill>
                <a:srgbClr val="FF0000"/>
              </a:solidFill>
            </a:endParaRPr>
          </a:p>
        </p:txBody>
      </p:sp>
      <p:sp>
        <p:nvSpPr>
          <p:cNvPr id="115" name="CustomShape 11"/>
          <p:cNvSpPr/>
          <p:nvPr/>
        </p:nvSpPr>
        <p:spPr>
          <a:xfrm>
            <a:off x="7284212" y="3585020"/>
            <a:ext cx="1404360" cy="490017"/>
          </a:xfrm>
          <a:prstGeom prst="rect">
            <a:avLst/>
          </a:prstGeom>
          <a:noFill/>
          <a:ln w="9360">
            <a:noFill/>
          </a:ln>
        </p:spPr>
        <p:txBody>
          <a:bodyPr wrap="none" lIns="90000" tIns="46800" rIns="90000" bIns="46800"/>
          <a:lstStyle/>
          <a:p>
            <a:pPr algn="ctr">
              <a:lnSpc>
                <a:spcPct val="100000"/>
              </a:lnSpc>
            </a:pPr>
            <a:r>
              <a:rPr lang="fr-FR" sz="1300" b="1" dirty="0">
                <a:solidFill>
                  <a:srgbClr val="000000"/>
                </a:solidFill>
                <a:latin typeface="Arial"/>
                <a:ea typeface="Microsoft YaHei"/>
              </a:rPr>
              <a:t>Capture par hybridation</a:t>
            </a:r>
            <a:endParaRPr dirty="0"/>
          </a:p>
        </p:txBody>
      </p:sp>
    </p:spTree>
    <p:extLst>
      <p:ext uri="{BB962C8B-B14F-4D97-AF65-F5344CB8AC3E}">
        <p14:creationId xmlns:p14="http://schemas.microsoft.com/office/powerpoint/2010/main" val="782949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19</a:t>
            </a:fld>
            <a:endParaRPr lang="fr-FR" altLang="fr-FR" b="1"/>
          </a:p>
        </p:txBody>
      </p:sp>
      <p:pic>
        <p:nvPicPr>
          <p:cNvPr id="3" name="Image 2">
            <a:extLst>
              <a:ext uri="{FF2B5EF4-FFF2-40B4-BE49-F238E27FC236}">
                <a16:creationId xmlns:a16="http://schemas.microsoft.com/office/drawing/2014/main" id="{B3B830C0-3F45-425E-A269-884A06044878}"/>
              </a:ext>
            </a:extLst>
          </p:cNvPr>
          <p:cNvPicPr>
            <a:picLocks noChangeAspect="1"/>
          </p:cNvPicPr>
          <p:nvPr/>
        </p:nvPicPr>
        <p:blipFill rotWithShape="1">
          <a:blip r:embed="rId2">
            <a:extLst>
              <a:ext uri="{28A0092B-C50C-407E-A947-70E740481C1C}">
                <a14:useLocalDpi xmlns:a14="http://schemas.microsoft.com/office/drawing/2010/main" val="0"/>
              </a:ext>
            </a:extLst>
          </a:blip>
          <a:srcRect l="33594" t="21525"/>
          <a:stretch/>
        </p:blipFill>
        <p:spPr>
          <a:xfrm>
            <a:off x="5413894" y="1035073"/>
            <a:ext cx="5479011" cy="4856116"/>
          </a:xfrm>
          <a:prstGeom prst="rect">
            <a:avLst/>
          </a:prstGeom>
        </p:spPr>
      </p:pic>
      <p:sp>
        <p:nvSpPr>
          <p:cNvPr id="8" name="ZoneTexte 7">
            <a:extLst>
              <a:ext uri="{FF2B5EF4-FFF2-40B4-BE49-F238E27FC236}">
                <a16:creationId xmlns:a16="http://schemas.microsoft.com/office/drawing/2014/main" id="{8579234D-FF54-4724-B1B8-E3CAF3F5FA5A}"/>
              </a:ext>
            </a:extLst>
          </p:cNvPr>
          <p:cNvSpPr txBox="1"/>
          <p:nvPr/>
        </p:nvSpPr>
        <p:spPr>
          <a:xfrm>
            <a:off x="114153" y="6188527"/>
            <a:ext cx="2224098" cy="369332"/>
          </a:xfrm>
          <a:prstGeom prst="rect">
            <a:avLst/>
          </a:prstGeom>
          <a:noFill/>
        </p:spPr>
        <p:txBody>
          <a:bodyPr wrap="square" rtlCol="0">
            <a:spAutoFit/>
          </a:bodyPr>
          <a:lstStyle/>
          <a:p>
            <a:r>
              <a:rPr lang="fr-FR" dirty="0"/>
              <a:t>Life Technologies</a:t>
            </a:r>
          </a:p>
        </p:txBody>
      </p:sp>
      <p:grpSp>
        <p:nvGrpSpPr>
          <p:cNvPr id="10" name="Groupe 5"/>
          <p:cNvGrpSpPr>
            <a:grpSpLocks/>
          </p:cNvGrpSpPr>
          <p:nvPr/>
        </p:nvGrpSpPr>
        <p:grpSpPr bwMode="auto">
          <a:xfrm>
            <a:off x="0" y="-28575"/>
            <a:ext cx="12192000" cy="598488"/>
            <a:chOff x="0" y="-28905"/>
            <a:chExt cx="12192000" cy="598920"/>
          </a:xfrm>
        </p:grpSpPr>
        <p:sp>
          <p:nvSpPr>
            <p:cNvPr id="11" name="Rectangle 10"/>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Principe général </a:t>
              </a:r>
            </a:p>
          </p:txBody>
        </p:sp>
        <p:pic>
          <p:nvPicPr>
            <p:cNvPr id="12"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Image 4">
            <a:extLst>
              <a:ext uri="{FF2B5EF4-FFF2-40B4-BE49-F238E27FC236}">
                <a16:creationId xmlns:a16="http://schemas.microsoft.com/office/drawing/2014/main" id="{CA94762A-6361-4F00-A6C8-2FE3183B11D7}"/>
              </a:ext>
            </a:extLst>
          </p:cNvPr>
          <p:cNvPicPr>
            <a:picLocks noChangeAspect="1"/>
          </p:cNvPicPr>
          <p:nvPr/>
        </p:nvPicPr>
        <p:blipFill>
          <a:blip r:embed="rId4"/>
          <a:stretch>
            <a:fillRect/>
          </a:stretch>
        </p:blipFill>
        <p:spPr>
          <a:xfrm>
            <a:off x="1226202" y="1135589"/>
            <a:ext cx="3204424" cy="4655084"/>
          </a:xfrm>
          <a:prstGeom prst="rect">
            <a:avLst/>
          </a:prstGeom>
        </p:spPr>
      </p:pic>
    </p:spTree>
    <p:extLst>
      <p:ext uri="{BB962C8B-B14F-4D97-AF65-F5344CB8AC3E}">
        <p14:creationId xmlns:p14="http://schemas.microsoft.com/office/powerpoint/2010/main" val="3148635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D7EE">
            <a:alpha val="67842"/>
          </a:srgbClr>
        </a:solidFill>
        <a:effectLst/>
      </p:bgPr>
    </p:bg>
    <p:spTree>
      <p:nvGrpSpPr>
        <p:cNvPr id="1" name=""/>
        <p:cNvGrpSpPr/>
        <p:nvPr/>
      </p:nvGrpSpPr>
      <p:grpSpPr>
        <a:xfrm>
          <a:off x="0" y="0"/>
          <a:ext cx="0" cy="0"/>
          <a:chOff x="0" y="0"/>
          <a:chExt cx="0" cy="0"/>
        </a:xfrm>
      </p:grpSpPr>
      <p:grpSp>
        <p:nvGrpSpPr>
          <p:cNvPr id="4098" name="Groupe 11"/>
          <p:cNvGrpSpPr>
            <a:grpSpLocks/>
          </p:cNvGrpSpPr>
          <p:nvPr/>
        </p:nvGrpSpPr>
        <p:grpSpPr bwMode="auto">
          <a:xfrm>
            <a:off x="0" y="-28575"/>
            <a:ext cx="12192000" cy="598488"/>
            <a:chOff x="0" y="-28905"/>
            <a:chExt cx="12192000" cy="598920"/>
          </a:xfrm>
        </p:grpSpPr>
        <p:sp>
          <p:nvSpPr>
            <p:cNvPr id="8" name="Rectangle 7"/>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1600" b="1" kern="0" dirty="0">
                  <a:solidFill>
                    <a:srgbClr val="C01662">
                      <a:lumMod val="50000"/>
                    </a:srgbClr>
                  </a:solidFill>
                  <a:latin typeface="+mn-lt"/>
                </a:rPr>
                <a:t>XVII Journée Professionnelle de l’AFTLM</a:t>
              </a:r>
            </a:p>
            <a:p>
              <a:pPr algn="ctr" eaLnBrk="1" fontAlgn="auto" hangingPunct="1">
                <a:spcBef>
                  <a:spcPts val="0"/>
                </a:spcBef>
                <a:spcAft>
                  <a:spcPts val="0"/>
                </a:spcAft>
                <a:defRPr/>
              </a:pPr>
              <a:r>
                <a:rPr lang="fr-FR" sz="1600" b="1" kern="0" dirty="0">
                  <a:solidFill>
                    <a:srgbClr val="C01662">
                      <a:lumMod val="50000"/>
                    </a:srgbClr>
                  </a:solidFill>
                  <a:latin typeface="+mn-lt"/>
                </a:rPr>
                <a:t>vendredi 19 novembre 2021</a:t>
              </a:r>
            </a:p>
          </p:txBody>
        </p:sp>
        <p:pic>
          <p:nvPicPr>
            <p:cNvPr id="4101"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ZoneTexte 9"/>
          <p:cNvSpPr txBox="1"/>
          <p:nvPr/>
        </p:nvSpPr>
        <p:spPr>
          <a:xfrm>
            <a:off x="1295400" y="1148939"/>
            <a:ext cx="9601200" cy="4370427"/>
          </a:xfrm>
          <a:prstGeom prst="rect">
            <a:avLst/>
          </a:prstGeom>
          <a:noFill/>
        </p:spPr>
        <p:txBody>
          <a:bodyPr>
            <a:spAutoFit/>
          </a:bodyPr>
          <a:lstStyle/>
          <a:p>
            <a:pPr algn="ctr" eaLnBrk="1" fontAlgn="auto" hangingPunct="1">
              <a:spcBef>
                <a:spcPts val="0"/>
              </a:spcBef>
              <a:spcAft>
                <a:spcPts val="0"/>
              </a:spcAft>
              <a:defRPr/>
            </a:pPr>
            <a:r>
              <a:rPr lang="fr-FR" sz="4400" b="1" u="sng" kern="0" dirty="0">
                <a:solidFill>
                  <a:srgbClr val="C01662">
                    <a:lumMod val="50000"/>
                  </a:srgbClr>
                </a:solidFill>
                <a:latin typeface="+mn-lt"/>
              </a:rPr>
              <a:t>PLAN</a:t>
            </a:r>
          </a:p>
          <a:p>
            <a:pPr eaLnBrk="1" fontAlgn="auto" hangingPunct="1">
              <a:spcBef>
                <a:spcPts val="0"/>
              </a:spcBef>
              <a:spcAft>
                <a:spcPts val="0"/>
              </a:spcAft>
              <a:defRPr/>
            </a:pPr>
            <a:endParaRPr lang="fr-FR" sz="1000" b="1" kern="0" dirty="0">
              <a:solidFill>
                <a:srgbClr val="C01662">
                  <a:lumMod val="50000"/>
                </a:srgbClr>
              </a:solidFill>
              <a:latin typeface="+mn-lt"/>
            </a:endParaRPr>
          </a:p>
          <a:p>
            <a:pPr marL="571500" indent="-571500" eaLnBrk="1" fontAlgn="auto" hangingPunct="1">
              <a:spcBef>
                <a:spcPts val="0"/>
              </a:spcBef>
              <a:spcAft>
                <a:spcPts val="0"/>
              </a:spcAft>
              <a:buFont typeface="Wingdings" panose="05000000000000000000" pitchFamily="2" charset="2"/>
              <a:buChar char="Ø"/>
              <a:defRPr/>
            </a:pPr>
            <a:r>
              <a:rPr lang="fr-FR" sz="2800" b="1" kern="0" dirty="0">
                <a:solidFill>
                  <a:srgbClr val="C01662">
                    <a:lumMod val="50000"/>
                  </a:srgbClr>
                </a:solidFill>
                <a:latin typeface="+mn-lt"/>
              </a:rPr>
              <a:t>Structure de l’ADN</a:t>
            </a:r>
          </a:p>
          <a:p>
            <a:pPr marL="1371600" lvl="2" indent="-457200" eaLnBrk="1" fontAlgn="auto" hangingPunct="1">
              <a:spcBef>
                <a:spcPts val="0"/>
              </a:spcBef>
              <a:spcAft>
                <a:spcPts val="0"/>
              </a:spcAft>
              <a:buFont typeface="Wingdings" panose="05000000000000000000" pitchFamily="2" charset="2"/>
              <a:buChar char="ü"/>
              <a:defRPr/>
            </a:pPr>
            <a:r>
              <a:rPr lang="fr-FR" sz="2800" b="1" kern="0" dirty="0">
                <a:solidFill>
                  <a:srgbClr val="C01662">
                    <a:lumMod val="50000"/>
                  </a:srgbClr>
                </a:solidFill>
                <a:latin typeface="+mn-lt"/>
              </a:rPr>
              <a:t>Structure chimique</a:t>
            </a:r>
          </a:p>
          <a:p>
            <a:pPr marL="1371600" lvl="2" indent="-457200" eaLnBrk="1" fontAlgn="auto" hangingPunct="1">
              <a:spcBef>
                <a:spcPts val="0"/>
              </a:spcBef>
              <a:spcAft>
                <a:spcPts val="0"/>
              </a:spcAft>
              <a:buFont typeface="Wingdings" panose="05000000000000000000" pitchFamily="2" charset="2"/>
              <a:buChar char="ü"/>
              <a:defRPr/>
            </a:pPr>
            <a:r>
              <a:rPr lang="fr-FR" sz="2800" b="1" kern="0" dirty="0">
                <a:solidFill>
                  <a:srgbClr val="C01662">
                    <a:lumMod val="50000"/>
                  </a:srgbClr>
                </a:solidFill>
                <a:latin typeface="+mn-lt"/>
              </a:rPr>
              <a:t>Structure des gènes</a:t>
            </a:r>
          </a:p>
          <a:p>
            <a:pPr marL="1371600" lvl="2" indent="-457200" eaLnBrk="1" fontAlgn="auto" hangingPunct="1">
              <a:spcBef>
                <a:spcPts val="0"/>
              </a:spcBef>
              <a:spcAft>
                <a:spcPts val="0"/>
              </a:spcAft>
              <a:buFont typeface="Wingdings" panose="05000000000000000000" pitchFamily="2" charset="2"/>
              <a:buChar char="ü"/>
              <a:defRPr/>
            </a:pPr>
            <a:r>
              <a:rPr lang="fr-FR" sz="2800" b="1" kern="0" dirty="0">
                <a:solidFill>
                  <a:srgbClr val="C01662">
                    <a:lumMod val="50000"/>
                  </a:srgbClr>
                </a:solidFill>
              </a:rPr>
              <a:t>Code génétique</a:t>
            </a:r>
            <a:endParaRPr lang="fr-FR" sz="2800" b="1" kern="0" dirty="0">
              <a:solidFill>
                <a:srgbClr val="C01662">
                  <a:lumMod val="50000"/>
                </a:srgbClr>
              </a:solidFill>
              <a:latin typeface="+mn-lt"/>
            </a:endParaRPr>
          </a:p>
          <a:p>
            <a:pPr marL="571500" indent="-571500" eaLnBrk="1" fontAlgn="auto" hangingPunct="1">
              <a:spcBef>
                <a:spcPts val="0"/>
              </a:spcBef>
              <a:spcAft>
                <a:spcPts val="0"/>
              </a:spcAft>
              <a:buFont typeface="Wingdings" panose="05000000000000000000" pitchFamily="2" charset="2"/>
              <a:buChar char="Ø"/>
              <a:defRPr/>
            </a:pPr>
            <a:r>
              <a:rPr lang="fr-FR" sz="2800" b="1" kern="0" dirty="0">
                <a:solidFill>
                  <a:srgbClr val="C01662">
                    <a:lumMod val="50000"/>
                  </a:srgbClr>
                </a:solidFill>
                <a:latin typeface="+mn-lt"/>
              </a:rPr>
              <a:t>PCR (</a:t>
            </a:r>
            <a:r>
              <a:rPr lang="fr-FR" sz="2800" b="1" kern="0" dirty="0" err="1">
                <a:solidFill>
                  <a:srgbClr val="C01662">
                    <a:lumMod val="50000"/>
                  </a:srgbClr>
                </a:solidFill>
                <a:latin typeface="+mn-lt"/>
              </a:rPr>
              <a:t>Polymerase</a:t>
            </a:r>
            <a:r>
              <a:rPr lang="fr-FR" sz="2800" b="1" kern="0" dirty="0">
                <a:solidFill>
                  <a:srgbClr val="C01662">
                    <a:lumMod val="50000"/>
                  </a:srgbClr>
                </a:solidFill>
                <a:latin typeface="+mn-lt"/>
              </a:rPr>
              <a:t> Chain </a:t>
            </a:r>
            <a:r>
              <a:rPr lang="fr-FR" sz="2800" b="1" kern="0" dirty="0" err="1">
                <a:solidFill>
                  <a:srgbClr val="C01662">
                    <a:lumMod val="50000"/>
                  </a:srgbClr>
                </a:solidFill>
                <a:latin typeface="+mn-lt"/>
              </a:rPr>
              <a:t>Reaction</a:t>
            </a:r>
            <a:r>
              <a:rPr lang="fr-FR" sz="2800" b="1" kern="0" dirty="0">
                <a:solidFill>
                  <a:srgbClr val="C01662">
                    <a:lumMod val="50000"/>
                  </a:srgbClr>
                </a:solidFill>
                <a:latin typeface="+mn-lt"/>
              </a:rPr>
              <a:t>)</a:t>
            </a:r>
          </a:p>
          <a:p>
            <a:pPr marL="1371600" lvl="2" indent="-457200" eaLnBrk="1" fontAlgn="auto" hangingPunct="1">
              <a:spcBef>
                <a:spcPts val="0"/>
              </a:spcBef>
              <a:spcAft>
                <a:spcPts val="0"/>
              </a:spcAft>
              <a:buFont typeface="Wingdings" panose="05000000000000000000" pitchFamily="2" charset="2"/>
              <a:buChar char="ü"/>
              <a:defRPr/>
            </a:pPr>
            <a:r>
              <a:rPr lang="fr-FR" sz="2800" b="1" kern="0" dirty="0">
                <a:solidFill>
                  <a:srgbClr val="C01662">
                    <a:lumMod val="50000"/>
                  </a:srgbClr>
                </a:solidFill>
                <a:latin typeface="+mn-lt"/>
              </a:rPr>
              <a:t>Principe</a:t>
            </a:r>
          </a:p>
          <a:p>
            <a:pPr marL="1371600" lvl="2" indent="-457200" eaLnBrk="1" fontAlgn="auto" hangingPunct="1">
              <a:spcBef>
                <a:spcPts val="0"/>
              </a:spcBef>
              <a:spcAft>
                <a:spcPts val="0"/>
              </a:spcAft>
              <a:buFont typeface="Wingdings" panose="05000000000000000000" pitchFamily="2" charset="2"/>
              <a:buChar char="ü"/>
              <a:defRPr/>
            </a:pPr>
            <a:r>
              <a:rPr lang="fr-FR" sz="2800" b="1" kern="0" dirty="0">
                <a:solidFill>
                  <a:srgbClr val="C01662">
                    <a:lumMod val="50000"/>
                  </a:srgbClr>
                </a:solidFill>
              </a:rPr>
              <a:t>PCR quantitative (</a:t>
            </a:r>
            <a:r>
              <a:rPr lang="fr-FR" sz="2800" b="1" kern="0" dirty="0" err="1">
                <a:solidFill>
                  <a:srgbClr val="C01662">
                    <a:lumMod val="50000"/>
                  </a:srgbClr>
                </a:solidFill>
              </a:rPr>
              <a:t>qPCR</a:t>
            </a:r>
            <a:r>
              <a:rPr lang="fr-FR" sz="2800" b="1" kern="0" dirty="0">
                <a:solidFill>
                  <a:srgbClr val="C01662">
                    <a:lumMod val="50000"/>
                  </a:srgbClr>
                </a:solidFill>
              </a:rPr>
              <a:t>)</a:t>
            </a:r>
            <a:endParaRPr lang="fr-FR" sz="2800" b="1" kern="0" dirty="0">
              <a:solidFill>
                <a:srgbClr val="C01662">
                  <a:lumMod val="50000"/>
                </a:srgbClr>
              </a:solidFill>
              <a:latin typeface="+mn-lt"/>
            </a:endParaRPr>
          </a:p>
          <a:p>
            <a:pPr marL="571500" indent="-571500" eaLnBrk="1" fontAlgn="auto" hangingPunct="1">
              <a:spcBef>
                <a:spcPts val="0"/>
              </a:spcBef>
              <a:spcAft>
                <a:spcPts val="0"/>
              </a:spcAft>
              <a:buFont typeface="Wingdings" panose="05000000000000000000" pitchFamily="2" charset="2"/>
              <a:buChar char="Ø"/>
              <a:defRPr/>
            </a:pPr>
            <a:r>
              <a:rPr kumimoji="0" lang="fr-FR" sz="2800" b="1" i="0" u="none" strike="noStrike" kern="0" cap="none" spc="0" normalizeH="0" baseline="0" noProof="0" dirty="0">
                <a:ln>
                  <a:noFill/>
                </a:ln>
                <a:solidFill>
                  <a:srgbClr val="C01662">
                    <a:lumMod val="50000"/>
                  </a:srgbClr>
                </a:solidFill>
                <a:effectLst/>
                <a:uLnTx/>
                <a:uFillTx/>
                <a:latin typeface="Calibri" panose="020F0502020204030204"/>
                <a:ea typeface="+mn-ea"/>
                <a:cs typeface="+mn-cs"/>
              </a:rPr>
              <a:t>Séquençage Sanger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20</a:t>
            </a:fld>
            <a:endParaRPr lang="fr-FR" altLang="fr-FR" b="1"/>
          </a:p>
        </p:txBody>
      </p:sp>
      <p:sp>
        <p:nvSpPr>
          <p:cNvPr id="8" name="ZoneTexte 7">
            <a:extLst>
              <a:ext uri="{FF2B5EF4-FFF2-40B4-BE49-F238E27FC236}">
                <a16:creationId xmlns:a16="http://schemas.microsoft.com/office/drawing/2014/main" id="{8579234D-FF54-4724-B1B8-E3CAF3F5FA5A}"/>
              </a:ext>
            </a:extLst>
          </p:cNvPr>
          <p:cNvSpPr txBox="1"/>
          <p:nvPr/>
        </p:nvSpPr>
        <p:spPr>
          <a:xfrm>
            <a:off x="3430145" y="754579"/>
            <a:ext cx="2224098" cy="369332"/>
          </a:xfrm>
          <a:prstGeom prst="rect">
            <a:avLst/>
          </a:prstGeom>
          <a:noFill/>
        </p:spPr>
        <p:txBody>
          <a:bodyPr wrap="square" rtlCol="0">
            <a:spAutoFit/>
          </a:bodyPr>
          <a:lstStyle/>
          <a:p>
            <a:r>
              <a:rPr lang="fr-FR" b="1" dirty="0"/>
              <a:t>Séquençage </a:t>
            </a:r>
            <a:r>
              <a:rPr lang="fr-FR" b="1" dirty="0" err="1"/>
              <a:t>random</a:t>
            </a:r>
            <a:endParaRPr lang="fr-FR" b="1" dirty="0"/>
          </a:p>
        </p:txBody>
      </p:sp>
      <p:pic>
        <p:nvPicPr>
          <p:cNvPr id="2" name="Image 1"/>
          <p:cNvPicPr>
            <a:picLocks noChangeAspect="1"/>
          </p:cNvPicPr>
          <p:nvPr/>
        </p:nvPicPr>
        <p:blipFill>
          <a:blip r:embed="rId2"/>
          <a:stretch>
            <a:fillRect/>
          </a:stretch>
        </p:blipFill>
        <p:spPr>
          <a:xfrm>
            <a:off x="3448469" y="1227826"/>
            <a:ext cx="5783784" cy="2373004"/>
          </a:xfrm>
          <a:prstGeom prst="rect">
            <a:avLst/>
          </a:prstGeom>
        </p:spPr>
      </p:pic>
      <p:sp>
        <p:nvSpPr>
          <p:cNvPr id="10" name="ZoneTexte 9">
            <a:extLst>
              <a:ext uri="{FF2B5EF4-FFF2-40B4-BE49-F238E27FC236}">
                <a16:creationId xmlns:a16="http://schemas.microsoft.com/office/drawing/2014/main" id="{8579234D-FF54-4724-B1B8-E3CAF3F5FA5A}"/>
              </a:ext>
            </a:extLst>
          </p:cNvPr>
          <p:cNvSpPr txBox="1"/>
          <p:nvPr/>
        </p:nvSpPr>
        <p:spPr>
          <a:xfrm>
            <a:off x="7008155" y="755101"/>
            <a:ext cx="2224098" cy="369332"/>
          </a:xfrm>
          <a:prstGeom prst="rect">
            <a:avLst/>
          </a:prstGeom>
          <a:noFill/>
        </p:spPr>
        <p:txBody>
          <a:bodyPr wrap="square" rtlCol="0">
            <a:spAutoFit/>
          </a:bodyPr>
          <a:lstStyle/>
          <a:p>
            <a:r>
              <a:rPr lang="fr-FR" b="1" dirty="0"/>
              <a:t>Séquençage ordonné</a:t>
            </a:r>
          </a:p>
        </p:txBody>
      </p:sp>
      <p:grpSp>
        <p:nvGrpSpPr>
          <p:cNvPr id="11" name="Groupe 5"/>
          <p:cNvGrpSpPr>
            <a:grpSpLocks/>
          </p:cNvGrpSpPr>
          <p:nvPr/>
        </p:nvGrpSpPr>
        <p:grpSpPr bwMode="auto">
          <a:xfrm>
            <a:off x="0" y="-28575"/>
            <a:ext cx="12192000" cy="598488"/>
            <a:chOff x="0" y="-28905"/>
            <a:chExt cx="12192000" cy="598920"/>
          </a:xfrm>
        </p:grpSpPr>
        <p:sp>
          <p:nvSpPr>
            <p:cNvPr id="12" name="Rectangle 11"/>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Principe général </a:t>
              </a:r>
            </a:p>
          </p:txBody>
        </p:sp>
        <p:pic>
          <p:nvPicPr>
            <p:cNvPr id="1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ZoneTexte 13">
            <a:extLst>
              <a:ext uri="{FF2B5EF4-FFF2-40B4-BE49-F238E27FC236}">
                <a16:creationId xmlns:a16="http://schemas.microsoft.com/office/drawing/2014/main" id="{8579234D-FF54-4724-B1B8-E3CAF3F5FA5A}"/>
              </a:ext>
            </a:extLst>
          </p:cNvPr>
          <p:cNvSpPr txBox="1"/>
          <p:nvPr/>
        </p:nvSpPr>
        <p:spPr>
          <a:xfrm>
            <a:off x="1173245" y="3785236"/>
            <a:ext cx="4411549" cy="369332"/>
          </a:xfrm>
          <a:prstGeom prst="rect">
            <a:avLst/>
          </a:prstGeom>
          <a:noFill/>
        </p:spPr>
        <p:txBody>
          <a:bodyPr wrap="square" rtlCol="0">
            <a:spAutoFit/>
          </a:bodyPr>
          <a:lstStyle/>
          <a:p>
            <a:pPr algn="ctr"/>
            <a:r>
              <a:rPr lang="fr-FR" b="1" u="sng" dirty="0"/>
              <a:t>Nucléotides avec fluorescences spécifiques</a:t>
            </a:r>
          </a:p>
        </p:txBody>
      </p:sp>
      <p:sp>
        <p:nvSpPr>
          <p:cNvPr id="15" name="ZoneTexte 14">
            <a:extLst>
              <a:ext uri="{FF2B5EF4-FFF2-40B4-BE49-F238E27FC236}">
                <a16:creationId xmlns:a16="http://schemas.microsoft.com/office/drawing/2014/main" id="{8579234D-FF54-4724-B1B8-E3CAF3F5FA5A}"/>
              </a:ext>
            </a:extLst>
          </p:cNvPr>
          <p:cNvSpPr txBox="1"/>
          <p:nvPr/>
        </p:nvSpPr>
        <p:spPr>
          <a:xfrm>
            <a:off x="7350256" y="3696252"/>
            <a:ext cx="3233497" cy="369332"/>
          </a:xfrm>
          <a:prstGeom prst="rect">
            <a:avLst/>
          </a:prstGeom>
          <a:noFill/>
        </p:spPr>
        <p:txBody>
          <a:bodyPr wrap="square" rtlCol="0">
            <a:spAutoFit/>
          </a:bodyPr>
          <a:lstStyle/>
          <a:p>
            <a:pPr algn="ctr"/>
            <a:r>
              <a:rPr lang="fr-FR" b="1" u="sng" dirty="0"/>
              <a:t>Mesure de pH (libération de H</a:t>
            </a:r>
            <a:r>
              <a:rPr lang="fr-FR" b="1" u="sng" baseline="30000" dirty="0"/>
              <a:t>+</a:t>
            </a:r>
            <a:r>
              <a:rPr lang="fr-FR" b="1" u="sng" dirty="0"/>
              <a:t>)</a:t>
            </a:r>
          </a:p>
        </p:txBody>
      </p:sp>
      <p:grpSp>
        <p:nvGrpSpPr>
          <p:cNvPr id="6" name="Groupe 5"/>
          <p:cNvGrpSpPr/>
          <p:nvPr/>
        </p:nvGrpSpPr>
        <p:grpSpPr>
          <a:xfrm>
            <a:off x="6466558" y="4200868"/>
            <a:ext cx="5000895" cy="2097607"/>
            <a:chOff x="6825378" y="4258743"/>
            <a:chExt cx="5000895" cy="2097607"/>
          </a:xfrm>
        </p:grpSpPr>
        <p:pic>
          <p:nvPicPr>
            <p:cNvPr id="16" name="Image 15">
              <a:extLst>
                <a:ext uri="{FF2B5EF4-FFF2-40B4-BE49-F238E27FC236}">
                  <a16:creationId xmlns:a16="http://schemas.microsoft.com/office/drawing/2014/main" id="{04B8DBDB-7195-49B1-B589-2F9AC6FF5C6C}"/>
                </a:ext>
              </a:extLst>
            </p:cNvPr>
            <p:cNvPicPr>
              <a:picLocks noChangeAspect="1"/>
            </p:cNvPicPr>
            <p:nvPr/>
          </p:nvPicPr>
          <p:blipFill rotWithShape="1">
            <a:blip r:embed="rId4">
              <a:extLst>
                <a:ext uri="{28A0092B-C50C-407E-A947-70E740481C1C}">
                  <a14:useLocalDpi xmlns:a14="http://schemas.microsoft.com/office/drawing/2010/main" val="0"/>
                </a:ext>
              </a:extLst>
            </a:blip>
            <a:srcRect l="38380" t="65538"/>
            <a:stretch/>
          </p:blipFill>
          <p:spPr>
            <a:xfrm>
              <a:off x="6825378" y="4258743"/>
              <a:ext cx="5000895" cy="2097607"/>
            </a:xfrm>
            <a:prstGeom prst="rect">
              <a:avLst/>
            </a:prstGeom>
          </p:spPr>
        </p:pic>
        <p:sp>
          <p:nvSpPr>
            <p:cNvPr id="5" name="Rectangle 4"/>
            <p:cNvSpPr/>
            <p:nvPr/>
          </p:nvSpPr>
          <p:spPr>
            <a:xfrm>
              <a:off x="7957510" y="4258743"/>
              <a:ext cx="3530278" cy="25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llipse 16"/>
          <p:cNvSpPr/>
          <p:nvPr/>
        </p:nvSpPr>
        <p:spPr>
          <a:xfrm>
            <a:off x="3738622" y="4282260"/>
            <a:ext cx="324091" cy="31288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3738622" y="4717971"/>
            <a:ext cx="324091" cy="3128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3738622" y="5197952"/>
            <a:ext cx="324091" cy="3128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a:off x="3738622" y="5655152"/>
            <a:ext cx="324091" cy="312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8579234D-FF54-4724-B1B8-E3CAF3F5FA5A}"/>
              </a:ext>
            </a:extLst>
          </p:cNvPr>
          <p:cNvSpPr txBox="1"/>
          <p:nvPr/>
        </p:nvSpPr>
        <p:spPr>
          <a:xfrm>
            <a:off x="2996093" y="4248594"/>
            <a:ext cx="729205" cy="369332"/>
          </a:xfrm>
          <a:prstGeom prst="rect">
            <a:avLst/>
          </a:prstGeom>
          <a:noFill/>
        </p:spPr>
        <p:txBody>
          <a:bodyPr wrap="square" rtlCol="0">
            <a:spAutoFit/>
          </a:bodyPr>
          <a:lstStyle/>
          <a:p>
            <a:pPr algn="ctr"/>
            <a:r>
              <a:rPr lang="fr-FR" b="1" dirty="0"/>
              <a:t>ATP =</a:t>
            </a:r>
          </a:p>
        </p:txBody>
      </p:sp>
      <p:sp>
        <p:nvSpPr>
          <p:cNvPr id="26" name="ZoneTexte 25">
            <a:extLst>
              <a:ext uri="{FF2B5EF4-FFF2-40B4-BE49-F238E27FC236}">
                <a16:creationId xmlns:a16="http://schemas.microsoft.com/office/drawing/2014/main" id="{8579234D-FF54-4724-B1B8-E3CAF3F5FA5A}"/>
              </a:ext>
            </a:extLst>
          </p:cNvPr>
          <p:cNvSpPr txBox="1"/>
          <p:nvPr/>
        </p:nvSpPr>
        <p:spPr>
          <a:xfrm>
            <a:off x="2990483" y="4689749"/>
            <a:ext cx="729205" cy="369332"/>
          </a:xfrm>
          <a:prstGeom prst="rect">
            <a:avLst/>
          </a:prstGeom>
          <a:noFill/>
        </p:spPr>
        <p:txBody>
          <a:bodyPr wrap="square" rtlCol="0">
            <a:spAutoFit/>
          </a:bodyPr>
          <a:lstStyle/>
          <a:p>
            <a:pPr algn="ctr"/>
            <a:r>
              <a:rPr lang="fr-FR" b="1" dirty="0"/>
              <a:t>TTP =</a:t>
            </a:r>
          </a:p>
        </p:txBody>
      </p:sp>
      <p:sp>
        <p:nvSpPr>
          <p:cNvPr id="27" name="ZoneTexte 26">
            <a:extLst>
              <a:ext uri="{FF2B5EF4-FFF2-40B4-BE49-F238E27FC236}">
                <a16:creationId xmlns:a16="http://schemas.microsoft.com/office/drawing/2014/main" id="{8579234D-FF54-4724-B1B8-E3CAF3F5FA5A}"/>
              </a:ext>
            </a:extLst>
          </p:cNvPr>
          <p:cNvSpPr txBox="1"/>
          <p:nvPr/>
        </p:nvSpPr>
        <p:spPr>
          <a:xfrm>
            <a:off x="2982768" y="5169724"/>
            <a:ext cx="736922" cy="369332"/>
          </a:xfrm>
          <a:prstGeom prst="rect">
            <a:avLst/>
          </a:prstGeom>
          <a:noFill/>
        </p:spPr>
        <p:txBody>
          <a:bodyPr wrap="square" rtlCol="0">
            <a:spAutoFit/>
          </a:bodyPr>
          <a:lstStyle/>
          <a:p>
            <a:pPr algn="ctr"/>
            <a:r>
              <a:rPr lang="fr-FR" b="1" dirty="0"/>
              <a:t>GTP =</a:t>
            </a:r>
          </a:p>
        </p:txBody>
      </p:sp>
      <p:sp>
        <p:nvSpPr>
          <p:cNvPr id="28" name="ZoneTexte 27">
            <a:extLst>
              <a:ext uri="{FF2B5EF4-FFF2-40B4-BE49-F238E27FC236}">
                <a16:creationId xmlns:a16="http://schemas.microsoft.com/office/drawing/2014/main" id="{8579234D-FF54-4724-B1B8-E3CAF3F5FA5A}"/>
              </a:ext>
            </a:extLst>
          </p:cNvPr>
          <p:cNvSpPr txBox="1"/>
          <p:nvPr/>
        </p:nvSpPr>
        <p:spPr>
          <a:xfrm>
            <a:off x="2996092" y="5626929"/>
            <a:ext cx="729205" cy="369332"/>
          </a:xfrm>
          <a:prstGeom prst="rect">
            <a:avLst/>
          </a:prstGeom>
          <a:noFill/>
        </p:spPr>
        <p:txBody>
          <a:bodyPr wrap="square" rtlCol="0">
            <a:spAutoFit/>
          </a:bodyPr>
          <a:lstStyle/>
          <a:p>
            <a:pPr algn="ctr"/>
            <a:r>
              <a:rPr lang="fr-FR" b="1" dirty="0"/>
              <a:t>CTP =</a:t>
            </a:r>
          </a:p>
        </p:txBody>
      </p:sp>
    </p:spTree>
    <p:extLst>
      <p:ext uri="{BB962C8B-B14F-4D97-AF65-F5344CB8AC3E}">
        <p14:creationId xmlns:p14="http://schemas.microsoft.com/office/powerpoint/2010/main" val="358341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DD7EE"/>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C01662">
                    <a:lumMod val="50000"/>
                  </a:srgbClr>
                </a:solidFill>
                <a:effectLst/>
                <a:uLnTx/>
                <a:uFillTx/>
                <a:latin typeface="Calibri" panose="020F0502020204030204"/>
                <a:ea typeface="+mn-ea"/>
                <a:cs typeface="+mn-cs"/>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3B1115-CC9E-4A15-B7AB-5F0581DC49D6}" type="slidenum">
              <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77" name="Groupe 76">
            <a:extLst>
              <a:ext uri="{FF2B5EF4-FFF2-40B4-BE49-F238E27FC236}">
                <a16:creationId xmlns:a16="http://schemas.microsoft.com/office/drawing/2014/main" id="{B4899FA7-0B9E-48EE-B9C3-E4AEA803D21F}"/>
              </a:ext>
            </a:extLst>
          </p:cNvPr>
          <p:cNvGrpSpPr/>
          <p:nvPr/>
        </p:nvGrpSpPr>
        <p:grpSpPr>
          <a:xfrm>
            <a:off x="1777711" y="915390"/>
            <a:ext cx="9168963" cy="5174187"/>
            <a:chOff x="142875" y="773113"/>
            <a:chExt cx="8999538" cy="5942012"/>
          </a:xfrm>
        </p:grpSpPr>
        <p:pic>
          <p:nvPicPr>
            <p:cNvPr id="42" name="Image 68" descr="NOVASEQ.jpg">
              <a:extLst>
                <a:ext uri="{FF2B5EF4-FFF2-40B4-BE49-F238E27FC236}">
                  <a16:creationId xmlns:a16="http://schemas.microsoft.com/office/drawing/2014/main" id="{74D300BE-1F79-4615-A471-EE3F60E5AD17}"/>
                </a:ext>
              </a:extLst>
            </p:cNvPr>
            <p:cNvPicPr>
              <a:picLocks noChangeAspect="1"/>
            </p:cNvPicPr>
            <p:nvPr/>
          </p:nvPicPr>
          <p:blipFill>
            <a:blip r:embed="rId2" cstate="print">
              <a:extLst>
                <a:ext uri="{28A0092B-C50C-407E-A947-70E740481C1C}">
                  <a14:useLocalDpi xmlns:a14="http://schemas.microsoft.com/office/drawing/2010/main" val="0"/>
                </a:ext>
              </a:extLst>
            </a:blip>
            <a:srcRect l="15790" t="2632" r="21053"/>
            <a:stretch>
              <a:fillRect/>
            </a:stretch>
          </p:blipFill>
          <p:spPr bwMode="auto">
            <a:xfrm>
              <a:off x="6929438" y="857250"/>
              <a:ext cx="17145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 descr="Afficher l'image d'origine">
              <a:extLst>
                <a:ext uri="{FF2B5EF4-FFF2-40B4-BE49-F238E27FC236}">
                  <a16:creationId xmlns:a16="http://schemas.microsoft.com/office/drawing/2014/main" id="{1C8B23B0-3BEE-49CE-87FA-82ADC9EB0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483" y="1872324"/>
              <a:ext cx="2071687"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0" descr="http://dna.med.monash.edu.au/images/miseq.png">
              <a:extLst>
                <a:ext uri="{FF2B5EF4-FFF2-40B4-BE49-F238E27FC236}">
                  <a16:creationId xmlns:a16="http://schemas.microsoft.com/office/drawing/2014/main" id="{507C24A2-1997-4999-BB37-6DEDCAF860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034" y="2461712"/>
              <a:ext cx="1500187" cy="9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 69" descr="HISEQ2500.jpg">
              <a:extLst>
                <a:ext uri="{FF2B5EF4-FFF2-40B4-BE49-F238E27FC236}">
                  <a16:creationId xmlns:a16="http://schemas.microsoft.com/office/drawing/2014/main" id="{E65A426A-FFF2-4AF0-9120-B0AA853A2919}"/>
                </a:ext>
              </a:extLst>
            </p:cNvPr>
            <p:cNvPicPr>
              <a:picLocks noChangeAspect="1"/>
            </p:cNvPicPr>
            <p:nvPr/>
          </p:nvPicPr>
          <p:blipFill>
            <a:blip r:embed="rId5" cstate="print">
              <a:extLst>
                <a:ext uri="{28A0092B-C50C-407E-A947-70E740481C1C}">
                  <a14:useLocalDpi xmlns:a14="http://schemas.microsoft.com/office/drawing/2010/main" val="0"/>
                </a:ext>
              </a:extLst>
            </a:blip>
            <a:srcRect r="5016" b="9393"/>
            <a:stretch>
              <a:fillRect/>
            </a:stretch>
          </p:blipFill>
          <p:spPr bwMode="auto">
            <a:xfrm>
              <a:off x="3929063" y="1565275"/>
              <a:ext cx="2786062"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ZoneTexte 70">
              <a:extLst>
                <a:ext uri="{FF2B5EF4-FFF2-40B4-BE49-F238E27FC236}">
                  <a16:creationId xmlns:a16="http://schemas.microsoft.com/office/drawing/2014/main" id="{57FB7516-0071-4E31-85D7-D167B06A4B53}"/>
                </a:ext>
              </a:extLst>
            </p:cNvPr>
            <p:cNvSpPr txBox="1">
              <a:spLocks noChangeArrowheads="1"/>
            </p:cNvSpPr>
            <p:nvPr/>
          </p:nvSpPr>
          <p:spPr bwMode="auto">
            <a:xfrm>
              <a:off x="285750" y="3487738"/>
              <a:ext cx="92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rgbClr val="C00000"/>
                  </a:solidFill>
                </a:rPr>
                <a:t>MISEQ</a:t>
              </a:r>
            </a:p>
          </p:txBody>
        </p:sp>
        <p:sp>
          <p:nvSpPr>
            <p:cNvPr id="47" name="ZoneTexte 71">
              <a:extLst>
                <a:ext uri="{FF2B5EF4-FFF2-40B4-BE49-F238E27FC236}">
                  <a16:creationId xmlns:a16="http://schemas.microsoft.com/office/drawing/2014/main" id="{608D1209-4E33-43B3-873A-CB121E8EE030}"/>
                </a:ext>
              </a:extLst>
            </p:cNvPr>
            <p:cNvSpPr txBox="1">
              <a:spLocks noChangeArrowheads="1"/>
            </p:cNvSpPr>
            <p:nvPr/>
          </p:nvSpPr>
          <p:spPr bwMode="auto">
            <a:xfrm>
              <a:off x="2286000" y="3487738"/>
              <a:ext cx="1671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rgbClr val="C00000"/>
                  </a:solidFill>
                </a:rPr>
                <a:t>NEXTSEQ500</a:t>
              </a:r>
            </a:p>
          </p:txBody>
        </p:sp>
        <p:sp>
          <p:nvSpPr>
            <p:cNvPr id="48" name="ZoneTexte 72">
              <a:extLst>
                <a:ext uri="{FF2B5EF4-FFF2-40B4-BE49-F238E27FC236}">
                  <a16:creationId xmlns:a16="http://schemas.microsoft.com/office/drawing/2014/main" id="{34693C76-CF7A-4949-9CA3-FA2D0C329AD4}"/>
                </a:ext>
              </a:extLst>
            </p:cNvPr>
            <p:cNvSpPr txBox="1">
              <a:spLocks noChangeArrowheads="1"/>
            </p:cNvSpPr>
            <p:nvPr/>
          </p:nvSpPr>
          <p:spPr bwMode="auto">
            <a:xfrm>
              <a:off x="4286250" y="348773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rgbClr val="C00000"/>
                  </a:solidFill>
                </a:rPr>
                <a:t>HISEQ 2500</a:t>
              </a:r>
            </a:p>
          </p:txBody>
        </p:sp>
        <p:sp>
          <p:nvSpPr>
            <p:cNvPr id="49" name="ZoneTexte 73">
              <a:extLst>
                <a:ext uri="{FF2B5EF4-FFF2-40B4-BE49-F238E27FC236}">
                  <a16:creationId xmlns:a16="http://schemas.microsoft.com/office/drawing/2014/main" id="{97986C96-E9AB-4FB2-A5DC-62D67F89FEC6}"/>
                </a:ext>
              </a:extLst>
            </p:cNvPr>
            <p:cNvSpPr txBox="1">
              <a:spLocks noChangeArrowheads="1"/>
            </p:cNvSpPr>
            <p:nvPr/>
          </p:nvSpPr>
          <p:spPr bwMode="auto">
            <a:xfrm>
              <a:off x="7037388" y="3487738"/>
              <a:ext cx="189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rgbClr val="C00000"/>
                  </a:solidFill>
                </a:rPr>
                <a:t>NOVASEQ 6000</a:t>
              </a:r>
            </a:p>
          </p:txBody>
        </p:sp>
        <p:cxnSp>
          <p:nvCxnSpPr>
            <p:cNvPr id="51" name="Connecteur droit avec flèche 75">
              <a:extLst>
                <a:ext uri="{FF2B5EF4-FFF2-40B4-BE49-F238E27FC236}">
                  <a16:creationId xmlns:a16="http://schemas.microsoft.com/office/drawing/2014/main" id="{F86CCA32-B58D-4BA8-AE63-5EB060C729FA}"/>
                </a:ext>
              </a:extLst>
            </p:cNvPr>
            <p:cNvCxnSpPr>
              <a:cxnSpLocks noChangeShapeType="1"/>
            </p:cNvCxnSpPr>
            <p:nvPr/>
          </p:nvCxnSpPr>
          <p:spPr bwMode="auto">
            <a:xfrm flipV="1">
              <a:off x="500063" y="857250"/>
              <a:ext cx="7500937" cy="1285875"/>
            </a:xfrm>
            <a:prstGeom prst="straightConnector1">
              <a:avLst/>
            </a:prstGeom>
            <a:noFill/>
            <a:ln w="508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52" name="ZoneTexte 79">
              <a:extLst>
                <a:ext uri="{FF2B5EF4-FFF2-40B4-BE49-F238E27FC236}">
                  <a16:creationId xmlns:a16="http://schemas.microsoft.com/office/drawing/2014/main" id="{FDB89583-0013-498F-A338-23B183C49EC4}"/>
                </a:ext>
              </a:extLst>
            </p:cNvPr>
            <p:cNvSpPr txBox="1">
              <a:spLocks noChangeArrowheads="1"/>
            </p:cNvSpPr>
            <p:nvPr/>
          </p:nvSpPr>
          <p:spPr bwMode="auto">
            <a:xfrm>
              <a:off x="285750" y="3854450"/>
              <a:ext cx="2178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48 patients</a:t>
              </a:r>
            </a:p>
            <a:p>
              <a:pPr eaLnBrk="1" hangingPunct="1"/>
              <a:r>
                <a:rPr lang="fr-FR" altLang="fr-FR" b="1">
                  <a:solidFill>
                    <a:srgbClr val="C00000"/>
                  </a:solidFill>
                </a:rPr>
                <a:t>Panel</a:t>
              </a:r>
              <a:r>
                <a:rPr lang="fr-FR" altLang="fr-FR" b="1">
                  <a:solidFill>
                    <a:schemeClr val="tx1"/>
                  </a:solidFill>
                </a:rPr>
                <a:t> ~ 100 gènes</a:t>
              </a:r>
            </a:p>
          </p:txBody>
        </p:sp>
        <p:sp>
          <p:nvSpPr>
            <p:cNvPr id="53" name="ZoneTexte 80">
              <a:extLst>
                <a:ext uri="{FF2B5EF4-FFF2-40B4-BE49-F238E27FC236}">
                  <a16:creationId xmlns:a16="http://schemas.microsoft.com/office/drawing/2014/main" id="{E6B03157-58AA-4558-A6DD-537513A126E2}"/>
                </a:ext>
              </a:extLst>
            </p:cNvPr>
            <p:cNvSpPr txBox="1">
              <a:spLocks noChangeArrowheads="1"/>
            </p:cNvSpPr>
            <p:nvPr/>
          </p:nvSpPr>
          <p:spPr bwMode="auto">
            <a:xfrm>
              <a:off x="2357438" y="3854450"/>
              <a:ext cx="139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12 </a:t>
              </a:r>
              <a:r>
                <a:rPr lang="fr-FR" altLang="fr-FR" b="1">
                  <a:solidFill>
                    <a:srgbClr val="C00000"/>
                  </a:solidFill>
                </a:rPr>
                <a:t>Exomes</a:t>
              </a:r>
            </a:p>
          </p:txBody>
        </p:sp>
        <p:sp>
          <p:nvSpPr>
            <p:cNvPr id="54" name="ZoneTexte 81">
              <a:extLst>
                <a:ext uri="{FF2B5EF4-FFF2-40B4-BE49-F238E27FC236}">
                  <a16:creationId xmlns:a16="http://schemas.microsoft.com/office/drawing/2014/main" id="{6AEE152F-9E16-4825-9F0E-202C8F67160D}"/>
                </a:ext>
              </a:extLst>
            </p:cNvPr>
            <p:cNvSpPr txBox="1">
              <a:spLocks noChangeArrowheads="1"/>
            </p:cNvSpPr>
            <p:nvPr/>
          </p:nvSpPr>
          <p:spPr bwMode="auto">
            <a:xfrm>
              <a:off x="4000500" y="3854450"/>
              <a:ext cx="257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10 </a:t>
              </a:r>
              <a:r>
                <a:rPr lang="fr-FR" altLang="fr-FR" b="1">
                  <a:solidFill>
                    <a:srgbClr val="C00000"/>
                  </a:solidFill>
                </a:rPr>
                <a:t>Génomes humains</a:t>
              </a:r>
            </a:p>
          </p:txBody>
        </p:sp>
        <p:sp>
          <p:nvSpPr>
            <p:cNvPr id="55" name="ZoneTexte 82">
              <a:extLst>
                <a:ext uri="{FF2B5EF4-FFF2-40B4-BE49-F238E27FC236}">
                  <a16:creationId xmlns:a16="http://schemas.microsoft.com/office/drawing/2014/main" id="{5D38356F-F235-420D-A26D-B1FFB115BF59}"/>
                </a:ext>
              </a:extLst>
            </p:cNvPr>
            <p:cNvSpPr txBox="1">
              <a:spLocks noChangeArrowheads="1"/>
            </p:cNvSpPr>
            <p:nvPr/>
          </p:nvSpPr>
          <p:spPr bwMode="auto">
            <a:xfrm>
              <a:off x="6572250" y="3854450"/>
              <a:ext cx="2570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48 </a:t>
              </a:r>
              <a:r>
                <a:rPr lang="fr-FR" altLang="fr-FR" b="1">
                  <a:solidFill>
                    <a:srgbClr val="C00000"/>
                  </a:solidFill>
                </a:rPr>
                <a:t>Génomes humains</a:t>
              </a:r>
            </a:p>
          </p:txBody>
        </p:sp>
        <p:sp>
          <p:nvSpPr>
            <p:cNvPr id="56" name="ZoneTexte 84">
              <a:extLst>
                <a:ext uri="{FF2B5EF4-FFF2-40B4-BE49-F238E27FC236}">
                  <a16:creationId xmlns:a16="http://schemas.microsoft.com/office/drawing/2014/main" id="{16906FC8-66AC-4122-AE09-52C465F6A381}"/>
                </a:ext>
              </a:extLst>
            </p:cNvPr>
            <p:cNvSpPr txBox="1">
              <a:spLocks noChangeArrowheads="1"/>
            </p:cNvSpPr>
            <p:nvPr/>
          </p:nvSpPr>
          <p:spPr bwMode="auto">
            <a:xfrm>
              <a:off x="357188" y="4714875"/>
              <a:ext cx="633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25M</a:t>
              </a:r>
            </a:p>
          </p:txBody>
        </p:sp>
        <p:cxnSp>
          <p:nvCxnSpPr>
            <p:cNvPr id="57" name="Connecteur droit 87">
              <a:extLst>
                <a:ext uri="{FF2B5EF4-FFF2-40B4-BE49-F238E27FC236}">
                  <a16:creationId xmlns:a16="http://schemas.microsoft.com/office/drawing/2014/main" id="{AEA78849-FFD5-49E3-ABBE-39C3A08AB09C}"/>
                </a:ext>
              </a:extLst>
            </p:cNvPr>
            <p:cNvCxnSpPr>
              <a:cxnSpLocks noChangeShapeType="1"/>
            </p:cNvCxnSpPr>
            <p:nvPr/>
          </p:nvCxnSpPr>
          <p:spPr bwMode="auto">
            <a:xfrm>
              <a:off x="428625" y="4513263"/>
              <a:ext cx="8358188" cy="1587"/>
            </a:xfrm>
            <a:prstGeom prst="line">
              <a:avLst/>
            </a:prstGeom>
            <a:noFill/>
            <a:ln w="9525" algn="ctr">
              <a:solidFill>
                <a:schemeClr val="bg2"/>
              </a:solidFill>
              <a:prstDash val="sysDash"/>
              <a:round/>
              <a:headEnd/>
              <a:tailEnd/>
            </a:ln>
            <a:extLst>
              <a:ext uri="{909E8E84-426E-40DD-AFC4-6F175D3DCCD1}">
                <a14:hiddenFill xmlns:a14="http://schemas.microsoft.com/office/drawing/2010/main">
                  <a:noFill/>
                </a14:hiddenFill>
              </a:ext>
            </a:extLst>
          </p:spPr>
        </p:cxnSp>
        <p:sp>
          <p:nvSpPr>
            <p:cNvPr id="58" name="ZoneTexte 85">
              <a:extLst>
                <a:ext uri="{FF2B5EF4-FFF2-40B4-BE49-F238E27FC236}">
                  <a16:creationId xmlns:a16="http://schemas.microsoft.com/office/drawing/2014/main" id="{A0F31E17-E8DE-4C27-BD15-CF3D10E8BE8D}"/>
                </a:ext>
              </a:extLst>
            </p:cNvPr>
            <p:cNvSpPr txBox="1">
              <a:spLocks noChangeArrowheads="1"/>
            </p:cNvSpPr>
            <p:nvPr/>
          </p:nvSpPr>
          <p:spPr bwMode="auto">
            <a:xfrm>
              <a:off x="2424113" y="4357688"/>
              <a:ext cx="5148262"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a:solidFill>
                    <a:schemeClr val="tx1"/>
                  </a:solidFill>
                </a:rPr>
                <a:t>Nombre maximal de séquences (reads, clusters)</a:t>
              </a:r>
            </a:p>
          </p:txBody>
        </p:sp>
        <p:sp>
          <p:nvSpPr>
            <p:cNvPr id="59" name="ZoneTexte 88">
              <a:extLst>
                <a:ext uri="{FF2B5EF4-FFF2-40B4-BE49-F238E27FC236}">
                  <a16:creationId xmlns:a16="http://schemas.microsoft.com/office/drawing/2014/main" id="{31E7D504-01DD-4626-8366-52606DF61E83}"/>
                </a:ext>
              </a:extLst>
            </p:cNvPr>
            <p:cNvSpPr txBox="1">
              <a:spLocks noChangeArrowheads="1"/>
            </p:cNvSpPr>
            <p:nvPr/>
          </p:nvSpPr>
          <p:spPr bwMode="auto">
            <a:xfrm>
              <a:off x="2286000" y="4714875"/>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400M</a:t>
              </a:r>
            </a:p>
          </p:txBody>
        </p:sp>
        <p:sp>
          <p:nvSpPr>
            <p:cNvPr id="60" name="ZoneTexte 89">
              <a:extLst>
                <a:ext uri="{FF2B5EF4-FFF2-40B4-BE49-F238E27FC236}">
                  <a16:creationId xmlns:a16="http://schemas.microsoft.com/office/drawing/2014/main" id="{F7579663-0D44-4880-A789-2CA7E6399BDD}"/>
                </a:ext>
              </a:extLst>
            </p:cNvPr>
            <p:cNvSpPr txBox="1">
              <a:spLocks noChangeArrowheads="1"/>
            </p:cNvSpPr>
            <p:nvPr/>
          </p:nvSpPr>
          <p:spPr bwMode="auto">
            <a:xfrm>
              <a:off x="4510088" y="4714875"/>
              <a:ext cx="89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4000M</a:t>
              </a:r>
            </a:p>
          </p:txBody>
        </p:sp>
        <p:sp>
          <p:nvSpPr>
            <p:cNvPr id="61" name="ZoneTexte 90">
              <a:extLst>
                <a:ext uri="{FF2B5EF4-FFF2-40B4-BE49-F238E27FC236}">
                  <a16:creationId xmlns:a16="http://schemas.microsoft.com/office/drawing/2014/main" id="{E23D4E89-17CF-461A-9BEC-6F174EEAD6AE}"/>
                </a:ext>
              </a:extLst>
            </p:cNvPr>
            <p:cNvSpPr txBox="1">
              <a:spLocks noChangeArrowheads="1"/>
            </p:cNvSpPr>
            <p:nvPr/>
          </p:nvSpPr>
          <p:spPr bwMode="auto">
            <a:xfrm>
              <a:off x="7467600" y="4714875"/>
              <a:ext cx="1082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10.000M</a:t>
              </a:r>
            </a:p>
          </p:txBody>
        </p:sp>
        <p:sp>
          <p:nvSpPr>
            <p:cNvPr id="62" name="ZoneTexte 91">
              <a:extLst>
                <a:ext uri="{FF2B5EF4-FFF2-40B4-BE49-F238E27FC236}">
                  <a16:creationId xmlns:a16="http://schemas.microsoft.com/office/drawing/2014/main" id="{46717888-31CD-456D-A50A-4E05F599B3AB}"/>
                </a:ext>
              </a:extLst>
            </p:cNvPr>
            <p:cNvSpPr txBox="1">
              <a:spLocks noChangeArrowheads="1"/>
            </p:cNvSpPr>
            <p:nvPr/>
          </p:nvSpPr>
          <p:spPr bwMode="auto">
            <a:xfrm>
              <a:off x="357188" y="550068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2x300bp</a:t>
              </a:r>
            </a:p>
          </p:txBody>
        </p:sp>
        <p:cxnSp>
          <p:nvCxnSpPr>
            <p:cNvPr id="63" name="Connecteur droit 92">
              <a:extLst>
                <a:ext uri="{FF2B5EF4-FFF2-40B4-BE49-F238E27FC236}">
                  <a16:creationId xmlns:a16="http://schemas.microsoft.com/office/drawing/2014/main" id="{67C9A73B-E8D0-4CD7-AF25-9644D85185F7}"/>
                </a:ext>
              </a:extLst>
            </p:cNvPr>
            <p:cNvCxnSpPr>
              <a:cxnSpLocks noChangeShapeType="1"/>
            </p:cNvCxnSpPr>
            <p:nvPr/>
          </p:nvCxnSpPr>
          <p:spPr bwMode="auto">
            <a:xfrm>
              <a:off x="428625" y="5299075"/>
              <a:ext cx="8358188" cy="1588"/>
            </a:xfrm>
            <a:prstGeom prst="line">
              <a:avLst/>
            </a:prstGeom>
            <a:noFill/>
            <a:ln w="9525" algn="ctr">
              <a:solidFill>
                <a:schemeClr val="bg2"/>
              </a:solidFill>
              <a:prstDash val="sysDash"/>
              <a:round/>
              <a:headEnd/>
              <a:tailEnd/>
            </a:ln>
            <a:extLst>
              <a:ext uri="{909E8E84-426E-40DD-AFC4-6F175D3DCCD1}">
                <a14:hiddenFill xmlns:a14="http://schemas.microsoft.com/office/drawing/2010/main">
                  <a:noFill/>
                </a14:hiddenFill>
              </a:ext>
            </a:extLst>
          </p:spPr>
        </p:cxnSp>
        <p:sp>
          <p:nvSpPr>
            <p:cNvPr id="64" name="ZoneTexte 93">
              <a:extLst>
                <a:ext uri="{FF2B5EF4-FFF2-40B4-BE49-F238E27FC236}">
                  <a16:creationId xmlns:a16="http://schemas.microsoft.com/office/drawing/2014/main" id="{508C5650-1846-433E-8EB8-79A7B31C4C84}"/>
                </a:ext>
              </a:extLst>
            </p:cNvPr>
            <p:cNvSpPr txBox="1">
              <a:spLocks noChangeArrowheads="1"/>
            </p:cNvSpPr>
            <p:nvPr/>
          </p:nvSpPr>
          <p:spPr bwMode="auto">
            <a:xfrm>
              <a:off x="3143250" y="5143500"/>
              <a:ext cx="31591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a:solidFill>
                    <a:schemeClr val="tx1"/>
                  </a:solidFill>
                </a:rPr>
                <a:t>Longueur maximal des reads</a:t>
              </a:r>
            </a:p>
          </p:txBody>
        </p:sp>
        <p:sp>
          <p:nvSpPr>
            <p:cNvPr id="65" name="ZoneTexte 94">
              <a:extLst>
                <a:ext uri="{FF2B5EF4-FFF2-40B4-BE49-F238E27FC236}">
                  <a16:creationId xmlns:a16="http://schemas.microsoft.com/office/drawing/2014/main" id="{972518C5-1691-4948-B2AA-64076852C47B}"/>
                </a:ext>
              </a:extLst>
            </p:cNvPr>
            <p:cNvSpPr txBox="1">
              <a:spLocks noChangeArrowheads="1"/>
            </p:cNvSpPr>
            <p:nvPr/>
          </p:nvSpPr>
          <p:spPr bwMode="auto">
            <a:xfrm>
              <a:off x="2286000" y="550068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2x150bp</a:t>
              </a:r>
            </a:p>
          </p:txBody>
        </p:sp>
        <p:sp>
          <p:nvSpPr>
            <p:cNvPr id="66" name="ZoneTexte 95">
              <a:extLst>
                <a:ext uri="{FF2B5EF4-FFF2-40B4-BE49-F238E27FC236}">
                  <a16:creationId xmlns:a16="http://schemas.microsoft.com/office/drawing/2014/main" id="{F8AB3F25-452B-430F-AF5C-D704792ADFA3}"/>
                </a:ext>
              </a:extLst>
            </p:cNvPr>
            <p:cNvSpPr txBox="1">
              <a:spLocks noChangeArrowheads="1"/>
            </p:cNvSpPr>
            <p:nvPr/>
          </p:nvSpPr>
          <p:spPr bwMode="auto">
            <a:xfrm>
              <a:off x="4510088" y="550068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2x150bp</a:t>
              </a:r>
            </a:p>
          </p:txBody>
        </p:sp>
        <p:sp>
          <p:nvSpPr>
            <p:cNvPr id="67" name="ZoneTexte 96">
              <a:extLst>
                <a:ext uri="{FF2B5EF4-FFF2-40B4-BE49-F238E27FC236}">
                  <a16:creationId xmlns:a16="http://schemas.microsoft.com/office/drawing/2014/main" id="{C301CCE1-F6AC-4B5E-BF85-73501B890CF6}"/>
                </a:ext>
              </a:extLst>
            </p:cNvPr>
            <p:cNvSpPr txBox="1">
              <a:spLocks noChangeArrowheads="1"/>
            </p:cNvSpPr>
            <p:nvPr/>
          </p:nvSpPr>
          <p:spPr bwMode="auto">
            <a:xfrm>
              <a:off x="7467600" y="550068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dirty="0">
                  <a:solidFill>
                    <a:schemeClr val="tx1"/>
                  </a:solidFill>
                </a:rPr>
                <a:t>2x150bp</a:t>
              </a:r>
            </a:p>
          </p:txBody>
        </p:sp>
        <p:sp>
          <p:nvSpPr>
            <p:cNvPr id="68" name="ZoneTexte 97">
              <a:extLst>
                <a:ext uri="{FF2B5EF4-FFF2-40B4-BE49-F238E27FC236}">
                  <a16:creationId xmlns:a16="http://schemas.microsoft.com/office/drawing/2014/main" id="{EFDEBC3E-63B1-4D12-A6B8-3DE9AA72A3C0}"/>
                </a:ext>
              </a:extLst>
            </p:cNvPr>
            <p:cNvSpPr txBox="1">
              <a:spLocks noChangeArrowheads="1"/>
            </p:cNvSpPr>
            <p:nvPr/>
          </p:nvSpPr>
          <p:spPr bwMode="auto">
            <a:xfrm>
              <a:off x="285750" y="6345238"/>
              <a:ext cx="966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15 G</a:t>
              </a:r>
              <a:r>
                <a:rPr lang="fr-FR" altLang="fr-FR" i="1">
                  <a:solidFill>
                    <a:schemeClr val="tx1"/>
                  </a:solidFill>
                </a:rPr>
                <a:t>bp</a:t>
              </a:r>
            </a:p>
          </p:txBody>
        </p:sp>
        <p:cxnSp>
          <p:nvCxnSpPr>
            <p:cNvPr id="69" name="Connecteur droit 98">
              <a:extLst>
                <a:ext uri="{FF2B5EF4-FFF2-40B4-BE49-F238E27FC236}">
                  <a16:creationId xmlns:a16="http://schemas.microsoft.com/office/drawing/2014/main" id="{A35F059C-6CAB-4187-8A7F-2A744F29CC07}"/>
                </a:ext>
              </a:extLst>
            </p:cNvPr>
            <p:cNvCxnSpPr>
              <a:cxnSpLocks noChangeShapeType="1"/>
            </p:cNvCxnSpPr>
            <p:nvPr/>
          </p:nvCxnSpPr>
          <p:spPr bwMode="auto">
            <a:xfrm>
              <a:off x="357188" y="6143625"/>
              <a:ext cx="8358187" cy="1588"/>
            </a:xfrm>
            <a:prstGeom prst="line">
              <a:avLst/>
            </a:prstGeom>
            <a:noFill/>
            <a:ln w="9525" algn="ctr">
              <a:solidFill>
                <a:schemeClr val="bg2"/>
              </a:solidFill>
              <a:prstDash val="sysDash"/>
              <a:round/>
              <a:headEnd/>
              <a:tailEnd/>
            </a:ln>
            <a:extLst>
              <a:ext uri="{909E8E84-426E-40DD-AFC4-6F175D3DCCD1}">
                <a14:hiddenFill xmlns:a14="http://schemas.microsoft.com/office/drawing/2010/main">
                  <a:noFill/>
                </a14:hiddenFill>
              </a:ext>
            </a:extLst>
          </p:spPr>
        </p:cxnSp>
        <p:sp>
          <p:nvSpPr>
            <p:cNvPr id="70" name="ZoneTexte 99">
              <a:extLst>
                <a:ext uri="{FF2B5EF4-FFF2-40B4-BE49-F238E27FC236}">
                  <a16:creationId xmlns:a16="http://schemas.microsoft.com/office/drawing/2014/main" id="{E0CA42D7-C238-492B-B4B9-200682D59C1D}"/>
                </a:ext>
              </a:extLst>
            </p:cNvPr>
            <p:cNvSpPr txBox="1">
              <a:spLocks noChangeArrowheads="1"/>
            </p:cNvSpPr>
            <p:nvPr/>
          </p:nvSpPr>
          <p:spPr bwMode="auto">
            <a:xfrm>
              <a:off x="3614738" y="5988050"/>
              <a:ext cx="21717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dirty="0">
                  <a:solidFill>
                    <a:schemeClr val="tx1"/>
                  </a:solidFill>
                </a:rPr>
                <a:t>Débit Maximal / </a:t>
              </a:r>
              <a:r>
                <a:rPr lang="fr-FR" altLang="fr-FR" dirty="0" err="1">
                  <a:solidFill>
                    <a:schemeClr val="tx1"/>
                  </a:solidFill>
                </a:rPr>
                <a:t>run</a:t>
              </a:r>
              <a:endParaRPr lang="fr-FR" altLang="fr-FR" dirty="0">
                <a:solidFill>
                  <a:schemeClr val="tx1"/>
                </a:solidFill>
              </a:endParaRPr>
            </a:p>
          </p:txBody>
        </p:sp>
        <p:sp>
          <p:nvSpPr>
            <p:cNvPr id="71" name="ZoneTexte 100">
              <a:extLst>
                <a:ext uri="{FF2B5EF4-FFF2-40B4-BE49-F238E27FC236}">
                  <a16:creationId xmlns:a16="http://schemas.microsoft.com/office/drawing/2014/main" id="{343EE3AF-DFC5-4347-99A0-64FDFB94D95D}"/>
                </a:ext>
              </a:extLst>
            </p:cNvPr>
            <p:cNvSpPr txBox="1">
              <a:spLocks noChangeArrowheads="1"/>
            </p:cNvSpPr>
            <p:nvPr/>
          </p:nvSpPr>
          <p:spPr bwMode="auto">
            <a:xfrm>
              <a:off x="2214563" y="6345238"/>
              <a:ext cx="1095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120 G</a:t>
              </a:r>
              <a:r>
                <a:rPr lang="fr-FR" altLang="fr-FR" i="1">
                  <a:solidFill>
                    <a:schemeClr val="tx1"/>
                  </a:solidFill>
                </a:rPr>
                <a:t>bp</a:t>
              </a:r>
            </a:p>
          </p:txBody>
        </p:sp>
        <p:sp>
          <p:nvSpPr>
            <p:cNvPr id="72" name="ZoneTexte 101">
              <a:extLst>
                <a:ext uri="{FF2B5EF4-FFF2-40B4-BE49-F238E27FC236}">
                  <a16:creationId xmlns:a16="http://schemas.microsoft.com/office/drawing/2014/main" id="{905ED057-251D-4B67-B4A3-ED4CD3FF1F6A}"/>
                </a:ext>
              </a:extLst>
            </p:cNvPr>
            <p:cNvSpPr txBox="1">
              <a:spLocks noChangeArrowheads="1"/>
            </p:cNvSpPr>
            <p:nvPr/>
          </p:nvSpPr>
          <p:spPr bwMode="auto">
            <a:xfrm>
              <a:off x="4419600" y="6345238"/>
              <a:ext cx="1223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1000 Gbp</a:t>
              </a:r>
            </a:p>
          </p:txBody>
        </p:sp>
        <p:sp>
          <p:nvSpPr>
            <p:cNvPr id="73" name="ZoneTexte 102">
              <a:extLst>
                <a:ext uri="{FF2B5EF4-FFF2-40B4-BE49-F238E27FC236}">
                  <a16:creationId xmlns:a16="http://schemas.microsoft.com/office/drawing/2014/main" id="{A0F11C0B-0FA3-4C24-8873-E6EE249576C8}"/>
                </a:ext>
              </a:extLst>
            </p:cNvPr>
            <p:cNvSpPr txBox="1">
              <a:spLocks noChangeArrowheads="1"/>
            </p:cNvSpPr>
            <p:nvPr/>
          </p:nvSpPr>
          <p:spPr bwMode="auto">
            <a:xfrm>
              <a:off x="7396163" y="6345238"/>
              <a:ext cx="1223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a:solidFill>
                    <a:schemeClr val="tx1"/>
                  </a:solidFill>
                </a:rPr>
                <a:t>3000 G</a:t>
              </a:r>
              <a:r>
                <a:rPr lang="fr-FR" altLang="fr-FR" i="1">
                  <a:solidFill>
                    <a:schemeClr val="tx1"/>
                  </a:solidFill>
                </a:rPr>
                <a:t>bp</a:t>
              </a:r>
            </a:p>
          </p:txBody>
        </p:sp>
        <p:sp>
          <p:nvSpPr>
            <p:cNvPr id="74" name="ZoneTexte 103">
              <a:extLst>
                <a:ext uri="{FF2B5EF4-FFF2-40B4-BE49-F238E27FC236}">
                  <a16:creationId xmlns:a16="http://schemas.microsoft.com/office/drawing/2014/main" id="{A0686296-F5C4-450C-BDC4-C225F9A9351C}"/>
                </a:ext>
              </a:extLst>
            </p:cNvPr>
            <p:cNvSpPr txBox="1">
              <a:spLocks noChangeArrowheads="1"/>
            </p:cNvSpPr>
            <p:nvPr/>
          </p:nvSpPr>
          <p:spPr bwMode="auto">
            <a:xfrm>
              <a:off x="142875" y="773113"/>
              <a:ext cx="3367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sz="2000" b="1" i="1">
                  <a:solidFill>
                    <a:schemeClr val="tx1"/>
                  </a:solidFill>
                </a:rPr>
                <a:t>Technologie</a:t>
              </a:r>
              <a:r>
                <a:rPr lang="fr-FR" altLang="fr-FR" b="1" i="1">
                  <a:solidFill>
                    <a:schemeClr val="tx1"/>
                  </a:solidFill>
                </a:rPr>
                <a:t> validé par FDA</a:t>
              </a:r>
            </a:p>
          </p:txBody>
        </p:sp>
      </p:grpSp>
      <p:grpSp>
        <p:nvGrpSpPr>
          <p:cNvPr id="76" name="Groupe 5"/>
          <p:cNvGrpSpPr>
            <a:grpSpLocks/>
          </p:cNvGrpSpPr>
          <p:nvPr/>
        </p:nvGrpSpPr>
        <p:grpSpPr bwMode="auto">
          <a:xfrm>
            <a:off x="0" y="-28575"/>
            <a:ext cx="12192000" cy="598488"/>
            <a:chOff x="0" y="-28905"/>
            <a:chExt cx="12192000" cy="598920"/>
          </a:xfrm>
        </p:grpSpPr>
        <p:sp>
          <p:nvSpPr>
            <p:cNvPr id="78" name="Rectangle 77"/>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lvl="0"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Principe général </a:t>
              </a:r>
              <a:endParaRPr kumimoji="0" lang="fr-FR" sz="3200" b="1" i="0" u="none" strike="noStrike" kern="0" cap="none" spc="0" normalizeH="0" baseline="0" noProof="0" dirty="0">
                <a:ln>
                  <a:noFill/>
                </a:ln>
                <a:solidFill>
                  <a:srgbClr val="C01662">
                    <a:lumMod val="50000"/>
                  </a:srgbClr>
                </a:solidFill>
                <a:effectLst/>
                <a:uLnTx/>
                <a:uFillTx/>
                <a:latin typeface="Calibri" panose="020F0502020204030204"/>
              </a:endParaRPr>
            </a:p>
          </p:txBody>
        </p:sp>
        <p:pic>
          <p:nvPicPr>
            <p:cNvPr id="79" name="Imag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05940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6" name="Rectangle 35"/>
          <p:cNvSpPr/>
          <p:nvPr/>
        </p:nvSpPr>
        <p:spPr>
          <a:xfrm>
            <a:off x="5682707" y="2692694"/>
            <a:ext cx="4192813" cy="142289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12" name="Picture 6">
            <a:extLst>
              <a:ext uri="{FF2B5EF4-FFF2-40B4-BE49-F238E27FC236}">
                <a16:creationId xmlns:a16="http://schemas.microsoft.com/office/drawing/2014/main" id="{C85B3414-F5C0-483C-9169-CBABCBFF7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21" t="29875" r="35056" b="39827"/>
          <a:stretch>
            <a:fillRect/>
          </a:stretch>
        </p:blipFill>
        <p:spPr bwMode="auto">
          <a:xfrm>
            <a:off x="5741854" y="2728118"/>
            <a:ext cx="40417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1"/>
          <p:cNvSpPr/>
          <p:nvPr/>
        </p:nvSpPr>
        <p:spPr>
          <a:xfrm>
            <a:off x="6492241" y="1055755"/>
            <a:ext cx="2586446" cy="1640976"/>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7" name="Rectangle 36"/>
          <p:cNvSpPr/>
          <p:nvPr/>
        </p:nvSpPr>
        <p:spPr>
          <a:xfrm>
            <a:off x="4932269" y="4155780"/>
            <a:ext cx="5635581" cy="214977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22</a:t>
            </a:fld>
            <a:endParaRPr lang="fr-FR" altLang="fr-FR" b="1"/>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Principe Illumina</a:t>
              </a:r>
            </a:p>
          </p:txBody>
        </p:sp>
        <p:pic>
          <p:nvPicPr>
            <p:cNvPr id="5126"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AutoShape 1">
            <a:extLst>
              <a:ext uri="{FF2B5EF4-FFF2-40B4-BE49-F238E27FC236}">
                <a16:creationId xmlns:a16="http://schemas.microsoft.com/office/drawing/2014/main" id="{C4E3F587-0D62-4565-A456-F7E690598C49}"/>
              </a:ext>
            </a:extLst>
          </p:cNvPr>
          <p:cNvSpPr>
            <a:spLocks noChangeArrowheads="1"/>
          </p:cNvSpPr>
          <p:nvPr/>
        </p:nvSpPr>
        <p:spPr bwMode="auto">
          <a:xfrm>
            <a:off x="-3175" y="177800"/>
            <a:ext cx="5546725" cy="342900"/>
          </a:xfrm>
          <a:prstGeom prst="roundRect">
            <a:avLst>
              <a:gd name="adj" fmla="val 41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ctr"/>
          <a:lstStyle/>
          <a:p>
            <a:pPr eaLnBrk="1" hangingPunct="1"/>
            <a:endParaRPr lang="fr-FR" altLang="fr-FR"/>
          </a:p>
        </p:txBody>
      </p:sp>
      <p:grpSp>
        <p:nvGrpSpPr>
          <p:cNvPr id="9" name="Group 3">
            <a:extLst>
              <a:ext uri="{FF2B5EF4-FFF2-40B4-BE49-F238E27FC236}">
                <a16:creationId xmlns:a16="http://schemas.microsoft.com/office/drawing/2014/main" id="{392FF281-7AC7-4E15-99BF-A2D0DE7876F8}"/>
              </a:ext>
            </a:extLst>
          </p:cNvPr>
          <p:cNvGrpSpPr>
            <a:grpSpLocks/>
          </p:cNvGrpSpPr>
          <p:nvPr/>
        </p:nvGrpSpPr>
        <p:grpSpPr bwMode="auto">
          <a:xfrm>
            <a:off x="5113204" y="4164806"/>
            <a:ext cx="5421313" cy="2000250"/>
            <a:chOff x="2245" y="2767"/>
            <a:chExt cx="3764" cy="1389"/>
          </a:xfrm>
        </p:grpSpPr>
        <p:pic>
          <p:nvPicPr>
            <p:cNvPr id="10" name="Picture 4">
              <a:extLst>
                <a:ext uri="{FF2B5EF4-FFF2-40B4-BE49-F238E27FC236}">
                  <a16:creationId xmlns:a16="http://schemas.microsoft.com/office/drawing/2014/main" id="{782D874E-34E2-4812-BA73-57C469DEE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21" t="59740" r="35056" b="9956"/>
            <a:stretch>
              <a:fillRect/>
            </a:stretch>
          </p:blipFill>
          <p:spPr bwMode="auto">
            <a:xfrm>
              <a:off x="2245" y="2767"/>
              <a:ext cx="3764"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Text Box 5">
              <a:extLst>
                <a:ext uri="{FF2B5EF4-FFF2-40B4-BE49-F238E27FC236}">
                  <a16:creationId xmlns:a16="http://schemas.microsoft.com/office/drawing/2014/main" id="{72F32E40-EFD2-4A0F-91A4-897032E5FDFB}"/>
                </a:ext>
              </a:extLst>
            </p:cNvPr>
            <p:cNvSpPr txBox="1">
              <a:spLocks noChangeArrowheads="1"/>
            </p:cNvSpPr>
            <p:nvPr/>
          </p:nvSpPr>
          <p:spPr bwMode="auto">
            <a:xfrm>
              <a:off x="3711" y="3615"/>
              <a:ext cx="537" cy="344"/>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endParaRPr lang="fr-FR" altLang="fr-FR"/>
            </a:p>
          </p:txBody>
        </p:sp>
      </p:grpSp>
      <p:pic>
        <p:nvPicPr>
          <p:cNvPr id="13" name="Picture 7">
            <a:extLst>
              <a:ext uri="{FF2B5EF4-FFF2-40B4-BE49-F238E27FC236}">
                <a16:creationId xmlns:a16="http://schemas.microsoft.com/office/drawing/2014/main" id="{251DBBD1-82BD-4632-A970-C6B0809922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0153" t="10040" r="10782" b="75475"/>
          <a:stretch>
            <a:fillRect/>
          </a:stretch>
        </p:blipFill>
        <p:spPr bwMode="auto">
          <a:xfrm>
            <a:off x="6890933" y="1824105"/>
            <a:ext cx="2889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8">
            <a:extLst>
              <a:ext uri="{FF2B5EF4-FFF2-40B4-BE49-F238E27FC236}">
                <a16:creationId xmlns:a16="http://schemas.microsoft.com/office/drawing/2014/main" id="{E25551F7-684B-430D-88E5-9B556D9E8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019" r="65094" b="90977"/>
          <a:stretch>
            <a:fillRect/>
          </a:stretch>
        </p:blipFill>
        <p:spPr bwMode="auto">
          <a:xfrm>
            <a:off x="7279871" y="1109730"/>
            <a:ext cx="13970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15" name="Group 9">
            <a:extLst>
              <a:ext uri="{FF2B5EF4-FFF2-40B4-BE49-F238E27FC236}">
                <a16:creationId xmlns:a16="http://schemas.microsoft.com/office/drawing/2014/main" id="{91EC27D3-D769-461C-916E-DF9D9359ADB0}"/>
              </a:ext>
            </a:extLst>
          </p:cNvPr>
          <p:cNvGrpSpPr>
            <a:grpSpLocks/>
          </p:cNvGrpSpPr>
          <p:nvPr/>
        </p:nvGrpSpPr>
        <p:grpSpPr bwMode="auto">
          <a:xfrm>
            <a:off x="6890933" y="1384367"/>
            <a:ext cx="1857375" cy="544513"/>
            <a:chOff x="3407" y="854"/>
            <a:chExt cx="1289" cy="379"/>
          </a:xfrm>
        </p:grpSpPr>
        <p:pic>
          <p:nvPicPr>
            <p:cNvPr id="16" name="Picture 10">
              <a:extLst>
                <a:ext uri="{FF2B5EF4-FFF2-40B4-BE49-F238E27FC236}">
                  <a16:creationId xmlns:a16="http://schemas.microsoft.com/office/drawing/2014/main" id="{E3C27C7D-7B96-42C1-9E03-7D9831958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0153" t="10040" r="7704" b="75475"/>
            <a:stretch>
              <a:fillRect/>
            </a:stretch>
          </p:blipFill>
          <p:spPr bwMode="auto">
            <a:xfrm>
              <a:off x="3583" y="854"/>
              <a:ext cx="566"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 name="Picture 11">
              <a:extLst>
                <a:ext uri="{FF2B5EF4-FFF2-40B4-BE49-F238E27FC236}">
                  <a16:creationId xmlns:a16="http://schemas.microsoft.com/office/drawing/2014/main" id="{8F21698C-615E-4C26-A1DE-F2942CEC9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0153" t="10040" r="7704" b="75475"/>
            <a:stretch>
              <a:fillRect/>
            </a:stretch>
          </p:blipFill>
          <p:spPr bwMode="auto">
            <a:xfrm>
              <a:off x="4134" y="854"/>
              <a:ext cx="562"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 name="Picture 12">
              <a:extLst>
                <a:ext uri="{FF2B5EF4-FFF2-40B4-BE49-F238E27FC236}">
                  <a16:creationId xmlns:a16="http://schemas.microsoft.com/office/drawing/2014/main" id="{10A94F2D-C3A5-4F29-A71B-12DF3C676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0153" t="10040" r="7704" b="75475"/>
            <a:stretch>
              <a:fillRect/>
            </a:stretch>
          </p:blipFill>
          <p:spPr bwMode="auto">
            <a:xfrm>
              <a:off x="3407" y="854"/>
              <a:ext cx="562"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19" name="Picture 13">
            <a:extLst>
              <a:ext uri="{FF2B5EF4-FFF2-40B4-BE49-F238E27FC236}">
                <a16:creationId xmlns:a16="http://schemas.microsoft.com/office/drawing/2014/main" id="{9AC39D0A-4FAF-4610-B663-E7312CCFE0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0153" t="10040" r="10782" b="75475"/>
          <a:stretch>
            <a:fillRect/>
          </a:stretch>
        </p:blipFill>
        <p:spPr bwMode="auto">
          <a:xfrm>
            <a:off x="8229196" y="1755842"/>
            <a:ext cx="288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 name="Picture 14">
            <a:extLst>
              <a:ext uri="{FF2B5EF4-FFF2-40B4-BE49-F238E27FC236}">
                <a16:creationId xmlns:a16="http://schemas.microsoft.com/office/drawing/2014/main" id="{63A44655-F1C4-4603-B04A-A9AE63EE03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0153" t="10040" r="10782" b="75475"/>
          <a:stretch>
            <a:fillRect/>
          </a:stretch>
        </p:blipFill>
        <p:spPr bwMode="auto">
          <a:xfrm>
            <a:off x="7179858" y="2105091"/>
            <a:ext cx="269084" cy="53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 name="Picture 15">
            <a:extLst>
              <a:ext uri="{FF2B5EF4-FFF2-40B4-BE49-F238E27FC236}">
                <a16:creationId xmlns:a16="http://schemas.microsoft.com/office/drawing/2014/main" id="{8B10148C-35F8-4DC9-8520-10BBC12DC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0153" t="10040" r="10782" b="75475"/>
          <a:stretch>
            <a:fillRect/>
          </a:stretch>
        </p:blipFill>
        <p:spPr bwMode="auto">
          <a:xfrm>
            <a:off x="7570611" y="2060323"/>
            <a:ext cx="2873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 name="Picture 17">
            <a:extLst>
              <a:ext uri="{FF2B5EF4-FFF2-40B4-BE49-F238E27FC236}">
                <a16:creationId xmlns:a16="http://schemas.microsoft.com/office/drawing/2014/main" id="{220A042F-B063-4CC4-AEB8-51B0B1291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0102" t="30145" r="18491" b="60721"/>
          <a:stretch>
            <a:fillRect/>
          </a:stretch>
        </p:blipFill>
        <p:spPr bwMode="auto">
          <a:xfrm>
            <a:off x="7360833" y="1776480"/>
            <a:ext cx="7826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 name="Picture 18">
            <a:extLst>
              <a:ext uri="{FF2B5EF4-FFF2-40B4-BE49-F238E27FC236}">
                <a16:creationId xmlns:a16="http://schemas.microsoft.com/office/drawing/2014/main" id="{0D4B5792-9967-4F8F-93E0-E75B63BFAA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0153" t="10040" r="10782" b="75475"/>
          <a:stretch>
            <a:fillRect/>
          </a:stretch>
        </p:blipFill>
        <p:spPr bwMode="auto">
          <a:xfrm>
            <a:off x="7922944" y="1969536"/>
            <a:ext cx="306571" cy="60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 name="Picture 19">
            <a:extLst>
              <a:ext uri="{FF2B5EF4-FFF2-40B4-BE49-F238E27FC236}">
                <a16:creationId xmlns:a16="http://schemas.microsoft.com/office/drawing/2014/main" id="{F6E35D8B-FB62-4562-95C6-9A44A5A04F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0102" t="30145" r="18491" b="60306"/>
          <a:stretch>
            <a:fillRect/>
          </a:stretch>
        </p:blipFill>
        <p:spPr bwMode="auto">
          <a:xfrm>
            <a:off x="7267442" y="2713831"/>
            <a:ext cx="782637"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 name="Picture 20">
            <a:extLst>
              <a:ext uri="{FF2B5EF4-FFF2-40B4-BE49-F238E27FC236}">
                <a16:creationId xmlns:a16="http://schemas.microsoft.com/office/drawing/2014/main" id="{08118980-74FA-4725-A13F-91001A8C5F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0153" t="10040" r="10782" b="75475"/>
          <a:stretch>
            <a:fillRect/>
          </a:stretch>
        </p:blipFill>
        <p:spPr bwMode="auto">
          <a:xfrm>
            <a:off x="8373658" y="2084455"/>
            <a:ext cx="287338"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 name="Picture 21">
            <a:extLst>
              <a:ext uri="{FF2B5EF4-FFF2-40B4-BE49-F238E27FC236}">
                <a16:creationId xmlns:a16="http://schemas.microsoft.com/office/drawing/2014/main" id="{4D45F377-BA72-4E20-833B-A920262ED3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0153" t="10040" r="10782" b="75475"/>
          <a:stretch>
            <a:fillRect/>
          </a:stretch>
        </p:blipFill>
        <p:spPr bwMode="auto">
          <a:xfrm>
            <a:off x="6746472" y="2138430"/>
            <a:ext cx="265536" cy="52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 name="Text Box 23">
            <a:extLst>
              <a:ext uri="{FF2B5EF4-FFF2-40B4-BE49-F238E27FC236}">
                <a16:creationId xmlns:a16="http://schemas.microsoft.com/office/drawing/2014/main" id="{CAD96ACD-3CCB-47BB-B184-4D98016CFE27}"/>
              </a:ext>
            </a:extLst>
          </p:cNvPr>
          <p:cNvSpPr txBox="1">
            <a:spLocks noChangeArrowheads="1"/>
          </p:cNvSpPr>
          <p:nvPr/>
        </p:nvSpPr>
        <p:spPr bwMode="auto">
          <a:xfrm>
            <a:off x="2430145" y="1354931"/>
            <a:ext cx="33305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a:spcBef>
                <a:spcPts val="8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3200">
                <a:solidFill>
                  <a:srgbClr val="000000"/>
                </a:solidFill>
                <a:latin typeface="Calibri" panose="020F0502020204030204" pitchFamily="34" charset="0"/>
                <a:cs typeface="Droid Sans Fallback" charset="0"/>
              </a:defRPr>
            </a:lvl1pPr>
            <a:lvl2pPr>
              <a:spcBef>
                <a:spcPts val="7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800">
                <a:solidFill>
                  <a:srgbClr val="000000"/>
                </a:solidFill>
                <a:latin typeface="Calibri" panose="020F0502020204030204" pitchFamily="34" charset="0"/>
                <a:cs typeface="Droid Sans Fallback" charset="0"/>
              </a:defRPr>
            </a:lvl2pPr>
            <a:lvl3pPr>
              <a:spcBef>
                <a:spcPts val="6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rgbClr val="000000"/>
                </a:solidFill>
                <a:latin typeface="Calibri" panose="020F0502020204030204" pitchFamily="34" charset="0"/>
                <a:cs typeface="Droid Sans Fallback" charset="0"/>
              </a:defRPr>
            </a:lvl3pPr>
            <a:lvl4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4pPr>
            <a:lvl5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9pPr>
          </a:lstStyle>
          <a:p>
            <a:pPr eaLnBrk="1" hangingPunct="1">
              <a:spcBef>
                <a:spcPct val="0"/>
              </a:spcBef>
              <a:buClrTx/>
              <a:buSzTx/>
              <a:buFontTx/>
              <a:buNone/>
            </a:pPr>
            <a:r>
              <a:rPr lang="fr-FR" altLang="fr-FR" sz="1800" b="1">
                <a:latin typeface="Arial" panose="020B0604020202020204" pitchFamily="34" charset="0"/>
                <a:ea typeface="Microsoft YaHei" panose="020B0503020204020204" pitchFamily="34" charset="-122"/>
              </a:rPr>
              <a:t>Extraction d'ADN génomique</a:t>
            </a:r>
          </a:p>
        </p:txBody>
      </p:sp>
      <p:sp>
        <p:nvSpPr>
          <p:cNvPr id="29" name="Text Box 24">
            <a:extLst>
              <a:ext uri="{FF2B5EF4-FFF2-40B4-BE49-F238E27FC236}">
                <a16:creationId xmlns:a16="http://schemas.microsoft.com/office/drawing/2014/main" id="{DCE6FC16-35B8-4CDE-9BD4-319901790F47}"/>
              </a:ext>
            </a:extLst>
          </p:cNvPr>
          <p:cNvSpPr txBox="1">
            <a:spLocks noChangeArrowheads="1"/>
          </p:cNvSpPr>
          <p:nvPr/>
        </p:nvSpPr>
        <p:spPr bwMode="auto">
          <a:xfrm>
            <a:off x="2396808" y="2074068"/>
            <a:ext cx="28082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a:spcBef>
                <a:spcPts val="8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3200">
                <a:solidFill>
                  <a:srgbClr val="000000"/>
                </a:solidFill>
                <a:latin typeface="Calibri" panose="020F0502020204030204" pitchFamily="34" charset="0"/>
                <a:cs typeface="Droid Sans Fallback" charset="0"/>
              </a:defRPr>
            </a:lvl1pPr>
            <a:lvl2pPr>
              <a:spcBef>
                <a:spcPts val="7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800">
                <a:solidFill>
                  <a:srgbClr val="000000"/>
                </a:solidFill>
                <a:latin typeface="Calibri" panose="020F0502020204030204" pitchFamily="34" charset="0"/>
                <a:cs typeface="Droid Sans Fallback" charset="0"/>
              </a:defRPr>
            </a:lvl2pPr>
            <a:lvl3pPr>
              <a:spcBef>
                <a:spcPts val="6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rgbClr val="000000"/>
                </a:solidFill>
                <a:latin typeface="Calibri" panose="020F0502020204030204" pitchFamily="34" charset="0"/>
                <a:cs typeface="Droid Sans Fallback" charset="0"/>
              </a:defRPr>
            </a:lvl3pPr>
            <a:lvl4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4pPr>
            <a:lvl5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9pPr>
          </a:lstStyle>
          <a:p>
            <a:pPr eaLnBrk="1" hangingPunct="1">
              <a:spcBef>
                <a:spcPct val="0"/>
              </a:spcBef>
              <a:buClrTx/>
              <a:buSzTx/>
              <a:buFontTx/>
              <a:buNone/>
            </a:pPr>
            <a:r>
              <a:rPr lang="fr-FR" altLang="fr-FR" sz="1800" b="1" dirty="0">
                <a:latin typeface="Arial" panose="020B0604020202020204" pitchFamily="34" charset="0"/>
                <a:ea typeface="Microsoft YaHei" panose="020B0503020204020204" pitchFamily="34" charset="-122"/>
              </a:rPr>
              <a:t>Fragmentation de l'ADN</a:t>
            </a:r>
          </a:p>
        </p:txBody>
      </p:sp>
      <p:sp>
        <p:nvSpPr>
          <p:cNvPr id="30" name="Text Box 25">
            <a:extLst>
              <a:ext uri="{FF2B5EF4-FFF2-40B4-BE49-F238E27FC236}">
                <a16:creationId xmlns:a16="http://schemas.microsoft.com/office/drawing/2014/main" id="{AF6C6751-F9D5-4754-9A1C-E1AF0E3F5652}"/>
              </a:ext>
            </a:extLst>
          </p:cNvPr>
          <p:cNvSpPr txBox="1">
            <a:spLocks noChangeArrowheads="1"/>
          </p:cNvSpPr>
          <p:nvPr/>
        </p:nvSpPr>
        <p:spPr bwMode="auto">
          <a:xfrm>
            <a:off x="2396807" y="2982119"/>
            <a:ext cx="28082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a:spcBef>
                <a:spcPts val="8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3200">
                <a:solidFill>
                  <a:srgbClr val="000000"/>
                </a:solidFill>
                <a:latin typeface="Calibri" panose="020F0502020204030204" pitchFamily="34" charset="0"/>
                <a:cs typeface="Droid Sans Fallback" charset="0"/>
              </a:defRPr>
            </a:lvl1pPr>
            <a:lvl2pPr>
              <a:spcBef>
                <a:spcPts val="7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800">
                <a:solidFill>
                  <a:srgbClr val="000000"/>
                </a:solidFill>
                <a:latin typeface="Calibri" panose="020F0502020204030204" pitchFamily="34" charset="0"/>
                <a:cs typeface="Droid Sans Fallback" charset="0"/>
              </a:defRPr>
            </a:lvl2pPr>
            <a:lvl3pPr>
              <a:spcBef>
                <a:spcPts val="6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rgbClr val="000000"/>
                </a:solidFill>
                <a:latin typeface="Calibri" panose="020F0502020204030204" pitchFamily="34" charset="0"/>
                <a:cs typeface="Droid Sans Fallback" charset="0"/>
              </a:defRPr>
            </a:lvl3pPr>
            <a:lvl4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4pPr>
            <a:lvl5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9pPr>
          </a:lstStyle>
          <a:p>
            <a:pPr eaLnBrk="1" hangingPunct="1">
              <a:spcBef>
                <a:spcPct val="0"/>
              </a:spcBef>
              <a:buClrTx/>
              <a:buSzTx/>
              <a:buFontTx/>
              <a:buNone/>
            </a:pPr>
            <a:r>
              <a:rPr lang="fr-FR" altLang="fr-FR" sz="1800" b="1" dirty="0">
                <a:latin typeface="Arial" panose="020B0604020202020204" pitchFamily="34" charset="0"/>
                <a:ea typeface="Microsoft YaHei" panose="020B0503020204020204" pitchFamily="34" charset="-122"/>
              </a:rPr>
              <a:t>Ligation des adaptateurs</a:t>
            </a:r>
          </a:p>
        </p:txBody>
      </p:sp>
      <p:sp>
        <p:nvSpPr>
          <p:cNvPr id="31" name="Text Box 26">
            <a:extLst>
              <a:ext uri="{FF2B5EF4-FFF2-40B4-BE49-F238E27FC236}">
                <a16:creationId xmlns:a16="http://schemas.microsoft.com/office/drawing/2014/main" id="{6169B4F1-BB0F-4F64-9F7D-D4386DD90FAD}"/>
              </a:ext>
            </a:extLst>
          </p:cNvPr>
          <p:cNvSpPr txBox="1">
            <a:spLocks noChangeArrowheads="1"/>
          </p:cNvSpPr>
          <p:nvPr/>
        </p:nvSpPr>
        <p:spPr bwMode="auto">
          <a:xfrm>
            <a:off x="2396808" y="4883943"/>
            <a:ext cx="28082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a:spcBef>
                <a:spcPts val="8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3200">
                <a:solidFill>
                  <a:srgbClr val="000000"/>
                </a:solidFill>
                <a:latin typeface="Calibri" panose="020F0502020204030204" pitchFamily="34" charset="0"/>
                <a:cs typeface="Droid Sans Fallback" charset="0"/>
              </a:defRPr>
            </a:lvl1pPr>
            <a:lvl2pPr>
              <a:spcBef>
                <a:spcPts val="7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800">
                <a:solidFill>
                  <a:srgbClr val="000000"/>
                </a:solidFill>
                <a:latin typeface="Calibri" panose="020F0502020204030204" pitchFamily="34" charset="0"/>
                <a:cs typeface="Droid Sans Fallback" charset="0"/>
              </a:defRPr>
            </a:lvl2pPr>
            <a:lvl3pPr>
              <a:spcBef>
                <a:spcPts val="6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rgbClr val="000000"/>
                </a:solidFill>
                <a:latin typeface="Calibri" panose="020F0502020204030204" pitchFamily="34" charset="0"/>
                <a:cs typeface="Droid Sans Fallback" charset="0"/>
              </a:defRPr>
            </a:lvl3pPr>
            <a:lvl4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4pPr>
            <a:lvl5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9pPr>
          </a:lstStyle>
          <a:p>
            <a:pPr eaLnBrk="1" hangingPunct="1">
              <a:spcBef>
                <a:spcPct val="0"/>
              </a:spcBef>
              <a:buClrTx/>
              <a:buSzTx/>
              <a:buFontTx/>
              <a:buNone/>
            </a:pPr>
            <a:r>
              <a:rPr lang="fr-FR" altLang="fr-FR" sz="1800" b="1">
                <a:solidFill>
                  <a:srgbClr val="C5000B"/>
                </a:solidFill>
                <a:latin typeface="Arial" panose="020B0604020202020204" pitchFamily="34" charset="0"/>
                <a:ea typeface="Microsoft YaHei" panose="020B0503020204020204" pitchFamily="34" charset="-122"/>
              </a:rPr>
              <a:t>Banque d'ADN finale</a:t>
            </a:r>
          </a:p>
        </p:txBody>
      </p:sp>
      <p:sp>
        <p:nvSpPr>
          <p:cNvPr id="32" name="Line 27">
            <a:extLst>
              <a:ext uri="{FF2B5EF4-FFF2-40B4-BE49-F238E27FC236}">
                <a16:creationId xmlns:a16="http://schemas.microsoft.com/office/drawing/2014/main" id="{E10D5886-D80D-4D77-927F-8FF188912E2E}"/>
              </a:ext>
            </a:extLst>
          </p:cNvPr>
          <p:cNvSpPr>
            <a:spLocks noChangeShapeType="1"/>
          </p:cNvSpPr>
          <p:nvPr/>
        </p:nvSpPr>
        <p:spPr bwMode="auto">
          <a:xfrm>
            <a:off x="1645920" y="1354931"/>
            <a:ext cx="0" cy="4441825"/>
          </a:xfrm>
          <a:prstGeom prst="line">
            <a:avLst/>
          </a:prstGeom>
          <a:noFill/>
          <a:ln w="72000">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lIns="82945" tIns="41473" rIns="82945" bIns="41473"/>
          <a:lstStyle/>
          <a:p>
            <a:endParaRPr lang="fr-FR"/>
          </a:p>
        </p:txBody>
      </p:sp>
      <p:sp>
        <p:nvSpPr>
          <p:cNvPr id="34" name="CustomShape 3">
            <a:extLst>
              <a:ext uri="{FF2B5EF4-FFF2-40B4-BE49-F238E27FC236}">
                <a16:creationId xmlns:a16="http://schemas.microsoft.com/office/drawing/2014/main" id="{1C2152CD-5B42-42AF-8D65-86B9F58EB925}"/>
              </a:ext>
            </a:extLst>
          </p:cNvPr>
          <p:cNvSpPr>
            <a:spLocks noChangeArrowheads="1"/>
          </p:cNvSpPr>
          <p:nvPr/>
        </p:nvSpPr>
        <p:spPr bwMode="auto">
          <a:xfrm>
            <a:off x="1388745" y="761206"/>
            <a:ext cx="88122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81639" tIns="42452" rIns="81639" bIns="42452"/>
          <a:lstStyle/>
          <a:p>
            <a:pPr algn="ctr" eaLnBrk="1" hangingPunct="1"/>
            <a:r>
              <a:rPr lang="fr-FR" altLang="fr-FR" b="1" u="sng" dirty="0">
                <a:solidFill>
                  <a:srgbClr val="000080"/>
                </a:solidFill>
                <a:latin typeface="Calibri" panose="020F0502020204030204" pitchFamily="34" charset="0"/>
                <a:ea typeface="Microsoft YaHei" panose="020B0503020204020204" pitchFamily="34" charset="-122"/>
              </a:rPr>
              <a:t>Construction d'une banque </a:t>
            </a:r>
            <a:r>
              <a:rPr lang="fr-FR" altLang="fr-FR" b="1" u="sng" dirty="0">
                <a:solidFill>
                  <a:srgbClr val="000080"/>
                </a:solidFill>
                <a:ea typeface="Microsoft YaHei" panose="020B0503020204020204" pitchFamily="34" charset="-122"/>
              </a:rPr>
              <a:t>Illumina (Méthode de référence </a:t>
            </a:r>
            <a:r>
              <a:rPr lang="fr-FR" altLang="fr-FR" b="1" u="sng" dirty="0" err="1">
                <a:solidFill>
                  <a:srgbClr val="000080"/>
                </a:solidFill>
                <a:ea typeface="Microsoft YaHei" panose="020B0503020204020204" pitchFamily="34" charset="-122"/>
              </a:rPr>
              <a:t>Illumina</a:t>
            </a:r>
            <a:r>
              <a:rPr lang="fr-FR" altLang="fr-FR" b="1" u="sng" baseline="30000" dirty="0" err="1">
                <a:solidFill>
                  <a:srgbClr val="000080"/>
                </a:solidFill>
                <a:ea typeface="Microsoft YaHei" panose="020B0503020204020204" pitchFamily="34" charset="-122"/>
              </a:rPr>
              <a:t>TM</a:t>
            </a:r>
            <a:r>
              <a:rPr lang="fr-FR" altLang="fr-FR" b="1" u="sng" dirty="0">
                <a:solidFill>
                  <a:srgbClr val="000080"/>
                </a:solidFill>
                <a:ea typeface="Microsoft YaHei" panose="020B0503020204020204" pitchFamily="34" charset="-122"/>
              </a:rPr>
              <a:t>)</a:t>
            </a:r>
            <a:endParaRPr lang="fr-FR" altLang="fr-FR" dirty="0"/>
          </a:p>
        </p:txBody>
      </p:sp>
    </p:spTree>
    <p:extLst>
      <p:ext uri="{BB962C8B-B14F-4D97-AF65-F5344CB8AC3E}">
        <p14:creationId xmlns:p14="http://schemas.microsoft.com/office/powerpoint/2010/main" val="376712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23</a:t>
            </a:fld>
            <a:endParaRPr lang="fr-FR" altLang="fr-FR" b="1"/>
          </a:p>
        </p:txBody>
      </p:sp>
      <p:pic>
        <p:nvPicPr>
          <p:cNvPr id="3" name="Image 2"/>
          <p:cNvPicPr>
            <a:picLocks noChangeAspect="1"/>
          </p:cNvPicPr>
          <p:nvPr/>
        </p:nvPicPr>
        <p:blipFill>
          <a:blip r:embed="rId2"/>
          <a:stretch>
            <a:fillRect/>
          </a:stretch>
        </p:blipFill>
        <p:spPr>
          <a:xfrm>
            <a:off x="1119187" y="2161381"/>
            <a:ext cx="9953625" cy="2933700"/>
          </a:xfrm>
          <a:prstGeom prst="rect">
            <a:avLst/>
          </a:prstGeom>
        </p:spPr>
      </p:pic>
      <p:grpSp>
        <p:nvGrpSpPr>
          <p:cNvPr id="13" name="Groupe 5"/>
          <p:cNvGrpSpPr>
            <a:grpSpLocks/>
          </p:cNvGrpSpPr>
          <p:nvPr/>
        </p:nvGrpSpPr>
        <p:grpSpPr bwMode="auto">
          <a:xfrm>
            <a:off x="0" y="-28575"/>
            <a:ext cx="12192000" cy="598488"/>
            <a:chOff x="0" y="-28905"/>
            <a:chExt cx="12192000" cy="598920"/>
          </a:xfrm>
        </p:grpSpPr>
        <p:sp>
          <p:nvSpPr>
            <p:cNvPr id="14" name="Rectangle 13"/>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Principe Illumina</a:t>
              </a:r>
            </a:p>
          </p:txBody>
        </p:sp>
        <p:pic>
          <p:nvPicPr>
            <p:cNvPr id="15"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01239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967695" y="5467745"/>
            <a:ext cx="8617101" cy="923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24</a:t>
            </a:fld>
            <a:endParaRPr lang="fr-FR" altLang="fr-FR" b="1"/>
          </a:p>
        </p:txBody>
      </p:sp>
      <p:pic>
        <p:nvPicPr>
          <p:cNvPr id="8" name="Picture 3">
            <a:extLst>
              <a:ext uri="{FF2B5EF4-FFF2-40B4-BE49-F238E27FC236}">
                <a16:creationId xmlns:a16="http://schemas.microsoft.com/office/drawing/2014/main" id="{C8E4BB2D-960D-40EA-871F-6AC142F59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941"/>
          <a:stretch>
            <a:fillRect/>
          </a:stretch>
        </p:blipFill>
        <p:spPr bwMode="auto">
          <a:xfrm>
            <a:off x="1967695" y="692643"/>
            <a:ext cx="8617101" cy="541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3">
            <a:extLst>
              <a:ext uri="{FF2B5EF4-FFF2-40B4-BE49-F238E27FC236}">
                <a16:creationId xmlns:a16="http://schemas.microsoft.com/office/drawing/2014/main" id="{511CBC78-D4A3-4632-BE95-6B8029DF4A09}"/>
              </a:ext>
            </a:extLst>
          </p:cNvPr>
          <p:cNvSpPr txBox="1">
            <a:spLocks noChangeArrowheads="1"/>
          </p:cNvSpPr>
          <p:nvPr/>
        </p:nvSpPr>
        <p:spPr bwMode="auto">
          <a:xfrm>
            <a:off x="1967695" y="5433020"/>
            <a:ext cx="7864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fr-FR" altLang="fr-FR" b="1" dirty="0">
                <a:solidFill>
                  <a:srgbClr val="C00000"/>
                </a:solidFill>
              </a:rPr>
              <a:t>Avantages de cette méthode :</a:t>
            </a:r>
          </a:p>
          <a:p>
            <a:pPr eaLnBrk="1" hangingPunct="1">
              <a:buFontTx/>
              <a:buChar char="-"/>
            </a:pPr>
            <a:r>
              <a:rPr lang="fr-FR" altLang="fr-FR" dirty="0">
                <a:solidFill>
                  <a:srgbClr val="C00000"/>
                </a:solidFill>
              </a:rPr>
              <a:t> Couplage de l’amplification clonale avec le séquençage (pas de PCR en </a:t>
            </a:r>
            <a:r>
              <a:rPr lang="fr-FR" altLang="fr-FR" dirty="0" err="1">
                <a:solidFill>
                  <a:srgbClr val="C00000"/>
                </a:solidFill>
              </a:rPr>
              <a:t>emulsion</a:t>
            </a:r>
            <a:r>
              <a:rPr lang="fr-FR" altLang="fr-FR" dirty="0">
                <a:solidFill>
                  <a:srgbClr val="C00000"/>
                </a:solidFill>
              </a:rPr>
              <a:t>)</a:t>
            </a:r>
          </a:p>
          <a:p>
            <a:pPr eaLnBrk="1" hangingPunct="1">
              <a:buFontTx/>
              <a:buChar char="-"/>
            </a:pPr>
            <a:r>
              <a:rPr lang="fr-FR" altLang="fr-FR" dirty="0">
                <a:solidFill>
                  <a:srgbClr val="C00000"/>
                </a:solidFill>
              </a:rPr>
              <a:t> Séquençage </a:t>
            </a:r>
            <a:r>
              <a:rPr lang="fr-FR" altLang="fr-FR" dirty="0" err="1">
                <a:solidFill>
                  <a:srgbClr val="C00000"/>
                </a:solidFill>
              </a:rPr>
              <a:t>Paired</a:t>
            </a:r>
            <a:r>
              <a:rPr lang="fr-FR" altLang="fr-FR" dirty="0">
                <a:solidFill>
                  <a:srgbClr val="C00000"/>
                </a:solidFill>
              </a:rPr>
              <a:t>-End.</a:t>
            </a:r>
          </a:p>
        </p:txBody>
      </p:sp>
      <p:grpSp>
        <p:nvGrpSpPr>
          <p:cNvPr id="12" name="Groupe 5"/>
          <p:cNvGrpSpPr>
            <a:grpSpLocks/>
          </p:cNvGrpSpPr>
          <p:nvPr/>
        </p:nvGrpSpPr>
        <p:grpSpPr bwMode="auto">
          <a:xfrm>
            <a:off x="0" y="-28575"/>
            <a:ext cx="12192000" cy="598488"/>
            <a:chOff x="0" y="-28905"/>
            <a:chExt cx="12192000" cy="598920"/>
          </a:xfrm>
        </p:grpSpPr>
        <p:sp>
          <p:nvSpPr>
            <p:cNvPr id="13" name="Rectangle 12"/>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Principe Illumina</a:t>
              </a:r>
            </a:p>
          </p:txBody>
        </p:sp>
        <p:pic>
          <p:nvPicPr>
            <p:cNvPr id="14"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6878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25</a:t>
            </a:fld>
            <a:endParaRPr lang="fr-FR" altLang="fr-FR" b="1"/>
          </a:p>
        </p:txBody>
      </p:sp>
      <p:pic>
        <p:nvPicPr>
          <p:cNvPr id="3" name="Image 2"/>
          <p:cNvPicPr>
            <a:picLocks noChangeAspect="1"/>
          </p:cNvPicPr>
          <p:nvPr/>
        </p:nvPicPr>
        <p:blipFill>
          <a:blip r:embed="rId2"/>
          <a:stretch>
            <a:fillRect/>
          </a:stretch>
        </p:blipFill>
        <p:spPr>
          <a:xfrm>
            <a:off x="3576576" y="802476"/>
            <a:ext cx="5382229" cy="3220266"/>
          </a:xfrm>
          <a:prstGeom prst="rect">
            <a:avLst/>
          </a:prstGeom>
        </p:spPr>
      </p:pic>
      <p:grpSp>
        <p:nvGrpSpPr>
          <p:cNvPr id="13" name="Groupe 5"/>
          <p:cNvGrpSpPr>
            <a:grpSpLocks/>
          </p:cNvGrpSpPr>
          <p:nvPr/>
        </p:nvGrpSpPr>
        <p:grpSpPr bwMode="auto">
          <a:xfrm>
            <a:off x="0" y="-28575"/>
            <a:ext cx="12192000" cy="598488"/>
            <a:chOff x="0" y="-28905"/>
            <a:chExt cx="12192000" cy="598920"/>
          </a:xfrm>
        </p:grpSpPr>
        <p:sp>
          <p:nvSpPr>
            <p:cNvPr id="14" name="Rectangle 13"/>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Principe Illumina</a:t>
              </a:r>
            </a:p>
          </p:txBody>
        </p:sp>
        <p:pic>
          <p:nvPicPr>
            <p:cNvPr id="15"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
          <p:cNvGrpSpPr>
            <a:grpSpLocks/>
          </p:cNvGrpSpPr>
          <p:nvPr/>
        </p:nvGrpSpPr>
        <p:grpSpPr bwMode="auto">
          <a:xfrm>
            <a:off x="2430683" y="4083051"/>
            <a:ext cx="2586701" cy="2225936"/>
            <a:chOff x="200" y="2962"/>
            <a:chExt cx="2020" cy="1662"/>
          </a:xfrm>
        </p:grpSpPr>
        <p:pic>
          <p:nvPicPr>
            <p:cNvPr id="17" name="Picture 2"/>
            <p:cNvPicPr>
              <a:picLocks noChangeAspect="1" noChangeArrowheads="1"/>
            </p:cNvPicPr>
            <p:nvPr/>
          </p:nvPicPr>
          <p:blipFill>
            <a:blip r:embed="rId4" cstate="print"/>
            <a:srcRect t="65172" r="64871"/>
            <a:stretch>
              <a:fillRect/>
            </a:stretch>
          </p:blipFill>
          <p:spPr bwMode="auto">
            <a:xfrm>
              <a:off x="200" y="2962"/>
              <a:ext cx="2020" cy="1662"/>
            </a:xfrm>
            <a:prstGeom prst="rect">
              <a:avLst/>
            </a:prstGeom>
            <a:noFill/>
            <a:ln w="9525">
              <a:noFill/>
              <a:round/>
              <a:headEnd/>
              <a:tailEnd/>
            </a:ln>
            <a:effectLst/>
          </p:spPr>
        </p:pic>
        <p:sp>
          <p:nvSpPr>
            <p:cNvPr id="18" name="AutoShape 3"/>
            <p:cNvSpPr>
              <a:spLocks noChangeArrowheads="1"/>
            </p:cNvSpPr>
            <p:nvPr/>
          </p:nvSpPr>
          <p:spPr bwMode="auto">
            <a:xfrm>
              <a:off x="200" y="2962"/>
              <a:ext cx="224" cy="210"/>
            </a:xfrm>
            <a:prstGeom prst="flowChartProcess">
              <a:avLst/>
            </a:prstGeom>
            <a:solidFill>
              <a:srgbClr val="FFFFFF"/>
            </a:solidFill>
            <a:ln w="9360">
              <a:solidFill>
                <a:srgbClr val="FFFFFF"/>
              </a:solidFill>
              <a:round/>
              <a:headEnd/>
              <a:tailEnd/>
            </a:ln>
            <a:effectLst/>
          </p:spPr>
          <p:txBody>
            <a:bodyPr wrap="none" anchor="ctr"/>
            <a:lstStyle/>
            <a:p>
              <a:endParaRPr lang="fr-FR"/>
            </a:p>
          </p:txBody>
        </p:sp>
      </p:grpSp>
      <p:pic>
        <p:nvPicPr>
          <p:cNvPr id="19" name="Picture 8"/>
          <p:cNvPicPr>
            <a:picLocks noChangeAspect="1" noChangeArrowheads="1"/>
          </p:cNvPicPr>
          <p:nvPr/>
        </p:nvPicPr>
        <p:blipFill>
          <a:blip r:embed="rId5" cstate="print"/>
          <a:srcRect r="5710"/>
          <a:stretch>
            <a:fillRect/>
          </a:stretch>
        </p:blipFill>
        <p:spPr bwMode="auto">
          <a:xfrm>
            <a:off x="5176195" y="4083051"/>
            <a:ext cx="4806005" cy="2225936"/>
          </a:xfrm>
          <a:prstGeom prst="rect">
            <a:avLst/>
          </a:prstGeom>
          <a:noFill/>
          <a:ln w="9525">
            <a:noFill/>
            <a:round/>
            <a:headEnd/>
            <a:tailEnd/>
          </a:ln>
          <a:effectLst/>
        </p:spPr>
      </p:pic>
    </p:spTree>
    <p:extLst>
      <p:ext uri="{BB962C8B-B14F-4D97-AF65-F5344CB8AC3E}">
        <p14:creationId xmlns:p14="http://schemas.microsoft.com/office/powerpoint/2010/main" val="221360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26</a:t>
            </a:fld>
            <a:endParaRPr lang="fr-FR" altLang="fr-FR" b="1"/>
          </a:p>
        </p:txBody>
      </p:sp>
      <p:grpSp>
        <p:nvGrpSpPr>
          <p:cNvPr id="13" name="Groupe 5"/>
          <p:cNvGrpSpPr>
            <a:grpSpLocks/>
          </p:cNvGrpSpPr>
          <p:nvPr/>
        </p:nvGrpSpPr>
        <p:grpSpPr bwMode="auto">
          <a:xfrm>
            <a:off x="0" y="-28575"/>
            <a:ext cx="12192000" cy="598488"/>
            <a:chOff x="0" y="-28905"/>
            <a:chExt cx="12192000" cy="598920"/>
          </a:xfrm>
        </p:grpSpPr>
        <p:sp>
          <p:nvSpPr>
            <p:cNvPr id="14" name="Rectangle 13"/>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Principe Illumina</a:t>
              </a:r>
            </a:p>
          </p:txBody>
        </p:sp>
        <p:pic>
          <p:nvPicPr>
            <p:cNvPr id="15"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Image 1"/>
          <p:cNvPicPr>
            <a:picLocks noChangeAspect="1"/>
          </p:cNvPicPr>
          <p:nvPr/>
        </p:nvPicPr>
        <p:blipFill>
          <a:blip r:embed="rId3"/>
          <a:stretch>
            <a:fillRect/>
          </a:stretch>
        </p:blipFill>
        <p:spPr>
          <a:xfrm>
            <a:off x="1771054" y="823229"/>
            <a:ext cx="8649892" cy="5279804"/>
          </a:xfrm>
          <a:prstGeom prst="rect">
            <a:avLst/>
          </a:prstGeom>
        </p:spPr>
      </p:pic>
    </p:spTree>
    <p:extLst>
      <p:ext uri="{BB962C8B-B14F-4D97-AF65-F5344CB8AC3E}">
        <p14:creationId xmlns:p14="http://schemas.microsoft.com/office/powerpoint/2010/main" val="3765888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27</a:t>
            </a:fld>
            <a:endParaRPr lang="fr-FR" altLang="fr-FR" b="1"/>
          </a:p>
        </p:txBody>
      </p:sp>
      <p:grpSp>
        <p:nvGrpSpPr>
          <p:cNvPr id="13" name="Groupe 5"/>
          <p:cNvGrpSpPr>
            <a:grpSpLocks/>
          </p:cNvGrpSpPr>
          <p:nvPr/>
        </p:nvGrpSpPr>
        <p:grpSpPr bwMode="auto">
          <a:xfrm>
            <a:off x="0" y="-28575"/>
            <a:ext cx="12192000" cy="598488"/>
            <a:chOff x="0" y="-28905"/>
            <a:chExt cx="12192000" cy="598920"/>
          </a:xfrm>
        </p:grpSpPr>
        <p:sp>
          <p:nvSpPr>
            <p:cNvPr id="14" name="Rectangle 13"/>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Principe Illumina</a:t>
              </a:r>
            </a:p>
          </p:txBody>
        </p:sp>
        <p:pic>
          <p:nvPicPr>
            <p:cNvPr id="15"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Image 1"/>
          <p:cNvPicPr>
            <a:picLocks noChangeAspect="1"/>
          </p:cNvPicPr>
          <p:nvPr/>
        </p:nvPicPr>
        <p:blipFill>
          <a:blip r:embed="rId3"/>
          <a:stretch>
            <a:fillRect/>
          </a:stretch>
        </p:blipFill>
        <p:spPr>
          <a:xfrm>
            <a:off x="4038600" y="1165989"/>
            <a:ext cx="3926636" cy="4933869"/>
          </a:xfrm>
          <a:prstGeom prst="rect">
            <a:avLst/>
          </a:prstGeom>
        </p:spPr>
      </p:pic>
      <p:sp>
        <p:nvSpPr>
          <p:cNvPr id="20" name="Text Box 24">
            <a:extLst>
              <a:ext uri="{FF2B5EF4-FFF2-40B4-BE49-F238E27FC236}">
                <a16:creationId xmlns:a16="http://schemas.microsoft.com/office/drawing/2014/main" id="{DCE6FC16-35B8-4CDE-9BD4-319901790F47}"/>
              </a:ext>
            </a:extLst>
          </p:cNvPr>
          <p:cNvSpPr txBox="1">
            <a:spLocks noChangeArrowheads="1"/>
          </p:cNvSpPr>
          <p:nvPr/>
        </p:nvSpPr>
        <p:spPr bwMode="auto">
          <a:xfrm>
            <a:off x="4429073" y="749159"/>
            <a:ext cx="3145689"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a:spcBef>
                <a:spcPts val="8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3200">
                <a:solidFill>
                  <a:srgbClr val="000000"/>
                </a:solidFill>
                <a:latin typeface="Calibri" panose="020F0502020204030204" pitchFamily="34" charset="0"/>
                <a:cs typeface="Droid Sans Fallback" charset="0"/>
              </a:defRPr>
            </a:lvl1pPr>
            <a:lvl2pPr>
              <a:spcBef>
                <a:spcPts val="7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800">
                <a:solidFill>
                  <a:srgbClr val="000000"/>
                </a:solidFill>
                <a:latin typeface="Calibri" panose="020F0502020204030204" pitchFamily="34" charset="0"/>
                <a:cs typeface="Droid Sans Fallback" charset="0"/>
              </a:defRPr>
            </a:lvl2pPr>
            <a:lvl3pPr>
              <a:spcBef>
                <a:spcPts val="6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rgbClr val="000000"/>
                </a:solidFill>
                <a:latin typeface="Calibri" panose="020F0502020204030204" pitchFamily="34" charset="0"/>
                <a:cs typeface="Droid Sans Fallback" charset="0"/>
              </a:defRPr>
            </a:lvl3pPr>
            <a:lvl4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4pPr>
            <a:lvl5pPr>
              <a:spcBef>
                <a:spcPts val="500"/>
              </a:spcBef>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000">
                <a:solidFill>
                  <a:srgbClr val="000000"/>
                </a:solidFill>
                <a:latin typeface="Calibri" panose="020F0502020204030204" pitchFamily="34" charset="0"/>
                <a:cs typeface="Droid Sans Fallback" charset="0"/>
              </a:defRPr>
            </a:lvl9pPr>
          </a:lstStyle>
          <a:p>
            <a:pPr algn="ctr" eaLnBrk="1" hangingPunct="1">
              <a:spcBef>
                <a:spcPct val="0"/>
              </a:spcBef>
              <a:buClrTx/>
              <a:buSzTx/>
              <a:buFontTx/>
              <a:buNone/>
            </a:pPr>
            <a:r>
              <a:rPr lang="fr-FR" altLang="fr-FR" sz="1800" b="1" dirty="0">
                <a:latin typeface="Arial" panose="020B0604020202020204" pitchFamily="34" charset="0"/>
                <a:ea typeface="Microsoft YaHei" panose="020B0503020204020204" pitchFamily="34" charset="-122"/>
              </a:rPr>
              <a:t>Principe lecture 2 couleurs</a:t>
            </a:r>
          </a:p>
        </p:txBody>
      </p:sp>
    </p:spTree>
    <p:extLst>
      <p:ext uri="{BB962C8B-B14F-4D97-AF65-F5344CB8AC3E}">
        <p14:creationId xmlns:p14="http://schemas.microsoft.com/office/powerpoint/2010/main" val="2671821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28</a:t>
            </a:fld>
            <a:endParaRPr lang="fr-FR" altLang="fr-FR" b="1" dirty="0"/>
          </a:p>
        </p:txBody>
      </p:sp>
      <p:sp>
        <p:nvSpPr>
          <p:cNvPr id="10" name="ZoneTexte 5">
            <a:extLst>
              <a:ext uri="{FF2B5EF4-FFF2-40B4-BE49-F238E27FC236}">
                <a16:creationId xmlns:a16="http://schemas.microsoft.com/office/drawing/2014/main" id="{72D1544A-BCA6-4AEE-B917-68993937E692}"/>
              </a:ext>
            </a:extLst>
          </p:cNvPr>
          <p:cNvSpPr txBox="1">
            <a:spLocks noChangeArrowheads="1"/>
          </p:cNvSpPr>
          <p:nvPr/>
        </p:nvSpPr>
        <p:spPr bwMode="auto">
          <a:xfrm>
            <a:off x="335448" y="1342539"/>
            <a:ext cx="11521103" cy="5201424"/>
          </a:xfrm>
          <a:prstGeom prst="rect">
            <a:avLst/>
          </a:prstGeom>
          <a:noFill/>
          <a:ln w="9525">
            <a:noFill/>
            <a:miter lim="800000"/>
            <a:headEnd/>
            <a:tailEnd/>
          </a:ln>
        </p:spPr>
        <p:txBody>
          <a:bodyPr wrap="none">
            <a:spAutoFit/>
          </a:bodyPr>
          <a:lstStyle/>
          <a:p>
            <a:pPr marL="457200" indent="-457200" eaLnBrk="1" hangingPunct="1">
              <a:buClr>
                <a:srgbClr val="000000"/>
              </a:buClr>
              <a:buSzPct val="100000"/>
              <a:buFont typeface="Times New Roman" pitchFamily="18" charset="0"/>
              <a:buAutoNum type="arabicParenR"/>
              <a:defRPr/>
            </a:pPr>
            <a:r>
              <a:rPr lang="fr-FR" sz="2400" b="1" dirty="0">
                <a:solidFill>
                  <a:srgbClr val="C00000"/>
                </a:solidFill>
                <a:latin typeface="Arial" charset="0"/>
              </a:rPr>
              <a:t>Détection de mutations ponctuelles</a:t>
            </a:r>
          </a:p>
          <a:p>
            <a:pPr marL="457200" indent="-457200" eaLnBrk="1" hangingPunct="1">
              <a:buClr>
                <a:srgbClr val="000000"/>
              </a:buClr>
              <a:buSzPct val="100000"/>
              <a:buFont typeface="Times New Roman" pitchFamily="18" charset="0"/>
              <a:buNone/>
              <a:defRPr/>
            </a:pPr>
            <a:r>
              <a:rPr lang="fr-FR" sz="2000" dirty="0">
                <a:solidFill>
                  <a:schemeClr val="tx1"/>
                </a:solidFill>
                <a:latin typeface="Arial" charset="0"/>
              </a:rPr>
              <a:t>Substitution ou </a:t>
            </a:r>
            <a:r>
              <a:rPr lang="fr-FR" sz="2000" dirty="0" err="1">
                <a:solidFill>
                  <a:schemeClr val="tx1"/>
                </a:solidFill>
                <a:latin typeface="Arial" charset="0"/>
              </a:rPr>
              <a:t>insdel</a:t>
            </a:r>
            <a:r>
              <a:rPr lang="fr-FR" sz="2000" dirty="0">
                <a:solidFill>
                  <a:schemeClr val="tx1"/>
                </a:solidFill>
                <a:latin typeface="Arial" charset="0"/>
              </a:rPr>
              <a:t> jusqu’à 50bp</a:t>
            </a:r>
          </a:p>
          <a:p>
            <a:pPr marL="457200" indent="-457200" eaLnBrk="1" hangingPunct="1">
              <a:buClr>
                <a:srgbClr val="000000"/>
              </a:buClr>
              <a:buSzPct val="100000"/>
              <a:buFont typeface="Times New Roman" pitchFamily="18" charset="0"/>
              <a:buNone/>
              <a:defRPr/>
            </a:pPr>
            <a:r>
              <a:rPr lang="fr-FR" sz="2000" i="1" dirty="0">
                <a:solidFill>
                  <a:schemeClr val="tx1"/>
                </a:solidFill>
                <a:latin typeface="Arial" charset="0"/>
              </a:rPr>
              <a:t>Recommandations du Broad Institute</a:t>
            </a:r>
          </a:p>
          <a:p>
            <a:pPr marL="457200" indent="-457200" eaLnBrk="1" hangingPunct="1">
              <a:buClr>
                <a:srgbClr val="000000"/>
              </a:buClr>
              <a:buSzPct val="100000"/>
              <a:buFont typeface="Times New Roman" pitchFamily="18" charset="0"/>
              <a:buNone/>
              <a:defRPr/>
            </a:pPr>
            <a:r>
              <a:rPr lang="fr-FR" sz="2000" i="1" dirty="0">
                <a:solidFill>
                  <a:schemeClr val="tx1"/>
                </a:solidFill>
                <a:latin typeface="Arial" charset="0"/>
              </a:rPr>
              <a:t>GATK : </a:t>
            </a:r>
            <a:r>
              <a:rPr lang="fr-FR" sz="2000" i="1" dirty="0" err="1">
                <a:solidFill>
                  <a:schemeClr val="tx1"/>
                </a:solidFill>
                <a:latin typeface="Arial" charset="0"/>
              </a:rPr>
              <a:t>Genome</a:t>
            </a:r>
            <a:r>
              <a:rPr lang="fr-FR" sz="2000" i="1" dirty="0">
                <a:solidFill>
                  <a:schemeClr val="tx1"/>
                </a:solidFill>
                <a:latin typeface="Arial" charset="0"/>
              </a:rPr>
              <a:t> </a:t>
            </a:r>
            <a:r>
              <a:rPr lang="fr-FR" sz="2000" i="1" dirty="0" err="1">
                <a:solidFill>
                  <a:schemeClr val="tx1"/>
                </a:solidFill>
                <a:latin typeface="Arial" charset="0"/>
              </a:rPr>
              <a:t>Analysis</a:t>
            </a:r>
            <a:r>
              <a:rPr lang="fr-FR" sz="2000" i="1" dirty="0">
                <a:solidFill>
                  <a:schemeClr val="tx1"/>
                </a:solidFill>
                <a:latin typeface="Arial" charset="0"/>
              </a:rPr>
              <a:t> </a:t>
            </a:r>
            <a:r>
              <a:rPr lang="fr-FR" sz="2000" i="1" dirty="0" err="1">
                <a:solidFill>
                  <a:schemeClr val="tx1"/>
                </a:solidFill>
                <a:latin typeface="Arial" charset="0"/>
              </a:rPr>
              <a:t>Tool</a:t>
            </a:r>
            <a:r>
              <a:rPr lang="fr-FR" sz="2000" i="1" dirty="0">
                <a:solidFill>
                  <a:schemeClr val="tx1"/>
                </a:solidFill>
                <a:latin typeface="Arial" charset="0"/>
              </a:rPr>
              <a:t> Kit (version 3.4) </a:t>
            </a:r>
            <a:r>
              <a:rPr lang="fr-FR" sz="2400" b="1" dirty="0">
                <a:solidFill>
                  <a:srgbClr val="C00000"/>
                </a:solidFill>
                <a:latin typeface="Arial" charset="0"/>
              </a:rPr>
              <a:t>Sensibilité &gt; 98%</a:t>
            </a:r>
            <a:endParaRPr lang="fr-FR" sz="2400" i="1" dirty="0">
              <a:solidFill>
                <a:schemeClr val="tx1"/>
              </a:solidFill>
              <a:latin typeface="Arial" charset="0"/>
            </a:endParaRPr>
          </a:p>
          <a:p>
            <a:pPr marL="457200" indent="-457200" eaLnBrk="1" hangingPunct="1">
              <a:buClr>
                <a:srgbClr val="000000"/>
              </a:buClr>
              <a:buSzPct val="100000"/>
              <a:buFont typeface="Times New Roman" pitchFamily="18" charset="0"/>
              <a:buNone/>
              <a:defRPr/>
            </a:pPr>
            <a:endParaRPr lang="fr-FR" sz="2400" dirty="0">
              <a:solidFill>
                <a:schemeClr val="tx1"/>
              </a:solidFill>
              <a:latin typeface="Arial" charset="0"/>
            </a:endParaRPr>
          </a:p>
          <a:p>
            <a:pPr marL="457200" indent="-457200" eaLnBrk="1" hangingPunct="1">
              <a:buClr>
                <a:srgbClr val="000000"/>
              </a:buClr>
              <a:buSzPct val="100000"/>
              <a:buFont typeface="Times New Roman" pitchFamily="18" charset="0"/>
              <a:buNone/>
              <a:defRPr/>
            </a:pPr>
            <a:r>
              <a:rPr lang="fr-FR" sz="2400" b="1" dirty="0">
                <a:solidFill>
                  <a:schemeClr val="tx1"/>
                </a:solidFill>
                <a:latin typeface="Arial" charset="0"/>
              </a:rPr>
              <a:t>2) </a:t>
            </a:r>
            <a:r>
              <a:rPr lang="fr-FR" sz="2400" b="1" dirty="0">
                <a:solidFill>
                  <a:srgbClr val="C00000"/>
                </a:solidFill>
                <a:latin typeface="Arial" charset="0"/>
              </a:rPr>
              <a:t>Détection d’anomalies du nombre de copies (CNV)</a:t>
            </a:r>
          </a:p>
          <a:p>
            <a:pPr marL="457200" indent="-457200" eaLnBrk="1" hangingPunct="1">
              <a:buClr>
                <a:srgbClr val="000000"/>
              </a:buClr>
              <a:buSzPct val="100000"/>
              <a:defRPr/>
            </a:pPr>
            <a:r>
              <a:rPr lang="fr-FR" sz="2000" i="1" dirty="0">
                <a:solidFill>
                  <a:schemeClr val="tx1"/>
                </a:solidFill>
                <a:latin typeface="Arial" charset="0"/>
              </a:rPr>
              <a:t>Plusieurs outils en test  </a:t>
            </a:r>
            <a:r>
              <a:rPr lang="fr-FR" sz="2400" b="1" dirty="0">
                <a:solidFill>
                  <a:srgbClr val="C00000"/>
                </a:solidFill>
                <a:latin typeface="Arial" charset="0"/>
              </a:rPr>
              <a:t>Sensibilité inconnue (?)</a:t>
            </a:r>
          </a:p>
          <a:p>
            <a:pPr marL="457200" indent="-457200" eaLnBrk="1" hangingPunct="1">
              <a:buClr>
                <a:srgbClr val="000000"/>
              </a:buClr>
              <a:buSzPct val="100000"/>
              <a:buFont typeface="Times New Roman" pitchFamily="18" charset="0"/>
              <a:buNone/>
              <a:defRPr/>
            </a:pPr>
            <a:endParaRPr lang="fr-FR" sz="2400" dirty="0">
              <a:solidFill>
                <a:schemeClr val="tx1"/>
              </a:solidFill>
              <a:latin typeface="Arial" charset="0"/>
            </a:endParaRPr>
          </a:p>
          <a:p>
            <a:pPr marL="457200" indent="-457200" eaLnBrk="1" hangingPunct="1">
              <a:buClr>
                <a:srgbClr val="000000"/>
              </a:buClr>
              <a:buSzPct val="100000"/>
              <a:buFont typeface="Times New Roman" pitchFamily="18" charset="0"/>
              <a:buNone/>
              <a:defRPr/>
            </a:pPr>
            <a:r>
              <a:rPr lang="fr-FR" sz="2400" b="1" dirty="0">
                <a:solidFill>
                  <a:schemeClr val="tx1"/>
                </a:solidFill>
                <a:latin typeface="Arial" charset="0"/>
              </a:rPr>
              <a:t>3) </a:t>
            </a:r>
            <a:r>
              <a:rPr lang="fr-FR" sz="2400" b="1" dirty="0">
                <a:solidFill>
                  <a:srgbClr val="C00000"/>
                </a:solidFill>
                <a:latin typeface="Arial" charset="0"/>
              </a:rPr>
              <a:t>Détection de réarrangements structuraux</a:t>
            </a:r>
          </a:p>
          <a:p>
            <a:pPr marL="457200" indent="-457200" eaLnBrk="1" hangingPunct="1">
              <a:buClr>
                <a:srgbClr val="000000"/>
              </a:buClr>
              <a:buSzPct val="100000"/>
              <a:buFont typeface="Times New Roman" pitchFamily="18" charset="0"/>
              <a:buNone/>
              <a:defRPr/>
            </a:pPr>
            <a:r>
              <a:rPr lang="fr-FR" sz="2000" i="1" dirty="0">
                <a:solidFill>
                  <a:schemeClr val="tx1"/>
                </a:solidFill>
                <a:latin typeface="Arial" charset="0"/>
              </a:rPr>
              <a:t>Grands réarrangements intra ou inter-chromosomique</a:t>
            </a:r>
          </a:p>
          <a:p>
            <a:pPr marL="457200" indent="-457200" eaLnBrk="1" hangingPunct="1">
              <a:buClr>
                <a:srgbClr val="000000"/>
              </a:buClr>
              <a:buSzPct val="100000"/>
              <a:defRPr/>
            </a:pPr>
            <a:r>
              <a:rPr lang="fr-FR" sz="2000" i="1" dirty="0" err="1">
                <a:solidFill>
                  <a:schemeClr val="tx1"/>
                </a:solidFill>
                <a:latin typeface="Arial" charset="0"/>
              </a:rPr>
              <a:t>SVDetect</a:t>
            </a:r>
            <a:r>
              <a:rPr lang="fr-FR" sz="2000" i="1" dirty="0">
                <a:solidFill>
                  <a:schemeClr val="tx1"/>
                </a:solidFill>
                <a:latin typeface="Arial" charset="0"/>
              </a:rPr>
              <a:t> / </a:t>
            </a:r>
            <a:r>
              <a:rPr lang="fr-FR" sz="2000" i="1" dirty="0" err="1">
                <a:solidFill>
                  <a:schemeClr val="tx1"/>
                </a:solidFill>
                <a:latin typeface="Arial" charset="0"/>
              </a:rPr>
              <a:t>lnstitut</a:t>
            </a:r>
            <a:r>
              <a:rPr lang="fr-FR" sz="2000" i="1" dirty="0">
                <a:solidFill>
                  <a:schemeClr val="tx1"/>
                </a:solidFill>
                <a:latin typeface="Arial" charset="0"/>
              </a:rPr>
              <a:t> Curie – </a:t>
            </a:r>
            <a:r>
              <a:rPr lang="fr-FR" sz="2400" b="1" dirty="0">
                <a:solidFill>
                  <a:srgbClr val="C00000"/>
                </a:solidFill>
                <a:latin typeface="Arial" charset="0"/>
              </a:rPr>
              <a:t>Domaine de la « recherche »</a:t>
            </a:r>
          </a:p>
          <a:p>
            <a:pPr marL="457200" indent="-457200" eaLnBrk="1" hangingPunct="1">
              <a:buClr>
                <a:srgbClr val="000000"/>
              </a:buClr>
              <a:buSzPct val="100000"/>
              <a:defRPr/>
            </a:pPr>
            <a:endParaRPr lang="fr-FR" sz="2000" i="1" dirty="0">
              <a:solidFill>
                <a:schemeClr val="tx1"/>
              </a:solidFill>
              <a:latin typeface="Arial" charset="0"/>
            </a:endParaRPr>
          </a:p>
          <a:p>
            <a:pPr marL="457200" indent="-457200" eaLnBrk="1" hangingPunct="1">
              <a:buClr>
                <a:srgbClr val="000000"/>
              </a:buClr>
              <a:buSzPct val="100000"/>
              <a:defRPr/>
            </a:pPr>
            <a:r>
              <a:rPr lang="fr-FR" sz="2000" i="1" dirty="0">
                <a:solidFill>
                  <a:srgbClr val="C00000"/>
                </a:solidFill>
                <a:latin typeface="Arial" charset="0"/>
              </a:rPr>
              <a:t>								</a:t>
            </a:r>
            <a:r>
              <a:rPr lang="fr-FR" sz="2000" b="1" dirty="0" err="1">
                <a:solidFill>
                  <a:srgbClr val="C00000"/>
                </a:solidFill>
                <a:latin typeface="Arial" charset="0"/>
              </a:rPr>
              <a:t>Chasseloup</a:t>
            </a:r>
            <a:r>
              <a:rPr lang="fr-FR" sz="2000" b="1" dirty="0">
                <a:solidFill>
                  <a:srgbClr val="C00000"/>
                </a:solidFill>
                <a:latin typeface="Arial" charset="0"/>
              </a:rPr>
              <a:t> </a:t>
            </a:r>
            <a:r>
              <a:rPr lang="fr-FR" sz="2000" i="1" dirty="0">
                <a:solidFill>
                  <a:srgbClr val="C00000"/>
                </a:solidFill>
                <a:latin typeface="Arial" charset="0"/>
              </a:rPr>
              <a:t>et al., The </a:t>
            </a:r>
            <a:r>
              <a:rPr lang="fr-FR" sz="2000" b="1" dirty="0">
                <a:solidFill>
                  <a:srgbClr val="C00000"/>
                </a:solidFill>
                <a:latin typeface="Arial" charset="0"/>
              </a:rPr>
              <a:t>Lancet </a:t>
            </a:r>
            <a:r>
              <a:rPr lang="fr-FR" sz="2000" dirty="0">
                <a:solidFill>
                  <a:srgbClr val="C00000"/>
                </a:solidFill>
                <a:latin typeface="Arial" charset="0"/>
              </a:rPr>
              <a:t>D&amp;E</a:t>
            </a:r>
            <a:r>
              <a:rPr lang="fr-FR" sz="2000" b="1" dirty="0">
                <a:solidFill>
                  <a:srgbClr val="C00000"/>
                </a:solidFill>
                <a:latin typeface="Arial" charset="0"/>
              </a:rPr>
              <a:t>, 2021</a:t>
            </a:r>
          </a:p>
          <a:p>
            <a:pPr marL="457200" indent="-457200" eaLnBrk="1" hangingPunct="1">
              <a:buClr>
                <a:srgbClr val="000000"/>
              </a:buClr>
              <a:buSzPct val="100000"/>
              <a:defRPr/>
            </a:pPr>
            <a:r>
              <a:rPr lang="fr-FR" sz="2000" b="1" dirty="0">
                <a:solidFill>
                  <a:srgbClr val="C00000"/>
                </a:solidFill>
                <a:latin typeface="Arial" charset="0"/>
              </a:rPr>
              <a:t>								</a:t>
            </a:r>
            <a:r>
              <a:rPr lang="fr-FR" sz="2000" b="1" dirty="0" err="1">
                <a:solidFill>
                  <a:srgbClr val="C00000"/>
                </a:solidFill>
                <a:latin typeface="Arial" charset="0"/>
              </a:rPr>
              <a:t>LeCoq</a:t>
            </a:r>
            <a:r>
              <a:rPr lang="fr-FR" sz="2000" b="1" dirty="0">
                <a:solidFill>
                  <a:srgbClr val="C00000"/>
                </a:solidFill>
                <a:latin typeface="Arial" charset="0"/>
              </a:rPr>
              <a:t> </a:t>
            </a:r>
            <a:r>
              <a:rPr lang="fr-FR" sz="2000" i="1" dirty="0">
                <a:solidFill>
                  <a:srgbClr val="C00000"/>
                </a:solidFill>
                <a:latin typeface="Arial" charset="0"/>
              </a:rPr>
              <a:t>et al., </a:t>
            </a:r>
            <a:r>
              <a:rPr lang="fr-FR" sz="2000" b="1" dirty="0">
                <a:solidFill>
                  <a:srgbClr val="C00000"/>
                </a:solidFill>
                <a:latin typeface="Arial" charset="0"/>
              </a:rPr>
              <a:t>JCI Insight, 2017 </a:t>
            </a:r>
          </a:p>
          <a:p>
            <a:pPr marL="457200" indent="-457200" eaLnBrk="1" hangingPunct="1">
              <a:buClr>
                <a:srgbClr val="000000"/>
              </a:buClr>
              <a:buSzPct val="100000"/>
              <a:defRPr/>
            </a:pPr>
            <a:r>
              <a:rPr lang="fr-FR" sz="2000" b="1" dirty="0">
                <a:solidFill>
                  <a:srgbClr val="C00000"/>
                </a:solidFill>
                <a:latin typeface="Arial" charset="0"/>
              </a:rPr>
              <a:t>								</a:t>
            </a:r>
            <a:r>
              <a:rPr lang="fr-FR" sz="2000" b="1" dirty="0">
                <a:solidFill>
                  <a:schemeClr val="tx1"/>
                </a:solidFill>
                <a:latin typeface="Arial" charset="0"/>
              </a:rPr>
              <a:t>Inserm </a:t>
            </a:r>
            <a:r>
              <a:rPr lang="fr-FR" sz="2000" dirty="0">
                <a:solidFill>
                  <a:schemeClr val="tx1"/>
                </a:solidFill>
                <a:latin typeface="Arial" charset="0"/>
              </a:rPr>
              <a:t>UMRS-1185</a:t>
            </a:r>
          </a:p>
        </p:txBody>
      </p:sp>
      <p:sp>
        <p:nvSpPr>
          <p:cNvPr id="11" name="ZoneTexte 4">
            <a:extLst>
              <a:ext uri="{FF2B5EF4-FFF2-40B4-BE49-F238E27FC236}">
                <a16:creationId xmlns:a16="http://schemas.microsoft.com/office/drawing/2014/main" id="{65CB9355-74B0-499F-B97E-5A8820CEF132}"/>
              </a:ext>
            </a:extLst>
          </p:cNvPr>
          <p:cNvSpPr txBox="1">
            <a:spLocks noChangeArrowheads="1"/>
          </p:cNvSpPr>
          <p:nvPr/>
        </p:nvSpPr>
        <p:spPr bwMode="auto">
          <a:xfrm>
            <a:off x="71438" y="833438"/>
            <a:ext cx="112823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cs typeface="Droid Sans Fallback" charset="0"/>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roid Sans Fallback" charset="0"/>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roid Sans Fallback" charset="0"/>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roid Sans Fallback" charset="0"/>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roid Sans Fallback" charset="0"/>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roid Sans Fallback" charset="0"/>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roid Sans Fallback" charset="0"/>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roid Sans Fallback" charset="0"/>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roid Sans Fallback" charset="0"/>
              </a:defRPr>
            </a:lvl9pPr>
          </a:lstStyle>
          <a:p>
            <a:pPr eaLnBrk="1" hangingPunct="1">
              <a:lnSpc>
                <a:spcPct val="80000"/>
              </a:lnSpc>
              <a:spcBef>
                <a:spcPts val="600"/>
              </a:spcBef>
              <a:buClrTx/>
              <a:buSzTx/>
              <a:buFontTx/>
              <a:buNone/>
            </a:pPr>
            <a:r>
              <a:rPr lang="fr-FR" altLang="fr-FR" sz="2400" b="1" dirty="0">
                <a:solidFill>
                  <a:srgbClr val="0000CC"/>
                </a:solidFill>
                <a:latin typeface="Arial" panose="020B0604020202020204" pitchFamily="34" charset="0"/>
                <a:cs typeface="Arial" panose="020B0604020202020204" pitchFamily="34" charset="0"/>
              </a:rPr>
              <a:t>Différents en fonction de la nature des variants (workflow d’analyse)</a:t>
            </a:r>
          </a:p>
        </p:txBody>
      </p:sp>
      <p:grpSp>
        <p:nvGrpSpPr>
          <p:cNvPr id="12" name="Groupe 5"/>
          <p:cNvGrpSpPr>
            <a:grpSpLocks/>
          </p:cNvGrpSpPr>
          <p:nvPr/>
        </p:nvGrpSpPr>
        <p:grpSpPr bwMode="auto">
          <a:xfrm>
            <a:off x="0" y="-28575"/>
            <a:ext cx="12192000" cy="598488"/>
            <a:chOff x="0" y="-28905"/>
            <a:chExt cx="12192000" cy="598920"/>
          </a:xfrm>
        </p:grpSpPr>
        <p:sp>
          <p:nvSpPr>
            <p:cNvPr id="13" name="Rectangle 12"/>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Analyse</a:t>
              </a:r>
            </a:p>
          </p:txBody>
        </p:sp>
        <p:pic>
          <p:nvPicPr>
            <p:cNvPr id="14"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3132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29</a:t>
            </a:fld>
            <a:endParaRPr lang="fr-FR" altLang="fr-FR" b="1"/>
          </a:p>
        </p:txBody>
      </p:sp>
      <p:sp>
        <p:nvSpPr>
          <p:cNvPr id="8" name="CustomShape 5"/>
          <p:cNvSpPr/>
          <p:nvPr/>
        </p:nvSpPr>
        <p:spPr>
          <a:xfrm rot="5400000">
            <a:off x="6673060" y="1337642"/>
            <a:ext cx="213480" cy="6622200"/>
          </a:xfrm>
          <a:prstGeom prst="rightBrace">
            <a:avLst>
              <a:gd name="adj1" fmla="val 255699"/>
              <a:gd name="adj2" fmla="val 49875"/>
            </a:avLst>
          </a:prstGeom>
          <a:noFill/>
          <a:ln w="36000">
            <a:solidFill>
              <a:srgbClr val="000080"/>
            </a:solidFill>
            <a:round/>
          </a:ln>
        </p:spPr>
      </p:sp>
      <p:sp>
        <p:nvSpPr>
          <p:cNvPr id="9" name="Line 6"/>
          <p:cNvSpPr/>
          <p:nvPr/>
        </p:nvSpPr>
        <p:spPr>
          <a:xfrm>
            <a:off x="2491300" y="4468202"/>
            <a:ext cx="1440" cy="431640"/>
          </a:xfrm>
          <a:prstGeom prst="line">
            <a:avLst/>
          </a:prstGeom>
          <a:ln w="36000">
            <a:solidFill>
              <a:srgbClr val="000000"/>
            </a:solidFill>
            <a:round/>
            <a:tailEnd type="triangle" w="med" len="med"/>
          </a:ln>
        </p:spPr>
      </p:sp>
      <p:sp>
        <p:nvSpPr>
          <p:cNvPr id="10" name="CustomShape 7"/>
          <p:cNvSpPr/>
          <p:nvPr/>
        </p:nvSpPr>
        <p:spPr>
          <a:xfrm>
            <a:off x="1412200" y="5004242"/>
            <a:ext cx="2158200" cy="642435"/>
          </a:xfrm>
          <a:prstGeom prst="rect">
            <a:avLst/>
          </a:prstGeom>
          <a:noFill/>
          <a:ln w="9360">
            <a:noFill/>
          </a:ln>
        </p:spPr>
        <p:txBody>
          <a:bodyPr lIns="90000" tIns="60840" rIns="90000" bIns="45000"/>
          <a:lstStyle/>
          <a:p>
            <a:pPr algn="ctr">
              <a:lnSpc>
                <a:spcPct val="100000"/>
              </a:lnSpc>
            </a:pPr>
            <a:r>
              <a:rPr lang="fr-FR" b="1" dirty="0" err="1">
                <a:solidFill>
                  <a:srgbClr val="000000"/>
                </a:solidFill>
                <a:latin typeface="Arial"/>
                <a:ea typeface="Microsoft YaHei"/>
              </a:rPr>
              <a:t>MiSeq</a:t>
            </a:r>
            <a:r>
              <a:rPr lang="fr-FR" b="1" dirty="0">
                <a:solidFill>
                  <a:srgbClr val="000000"/>
                </a:solidFill>
                <a:latin typeface="Arial"/>
                <a:ea typeface="Microsoft YaHei"/>
              </a:rPr>
              <a:t> Reporter</a:t>
            </a:r>
          </a:p>
          <a:p>
            <a:pPr algn="ctr">
              <a:lnSpc>
                <a:spcPct val="100000"/>
              </a:lnSpc>
            </a:pPr>
            <a:r>
              <a:rPr lang="fr-FR" b="1" dirty="0">
                <a:solidFill>
                  <a:srgbClr val="000000"/>
                </a:solidFill>
                <a:latin typeface="Arial"/>
                <a:ea typeface="Microsoft YaHei"/>
              </a:rPr>
              <a:t>ou LRM</a:t>
            </a:r>
            <a:endParaRPr dirty="0"/>
          </a:p>
        </p:txBody>
      </p:sp>
      <p:pic>
        <p:nvPicPr>
          <p:cNvPr id="11" name="Picture 9"/>
          <p:cNvPicPr/>
          <p:nvPr/>
        </p:nvPicPr>
        <p:blipFill>
          <a:blip r:embed="rId2" cstate="print"/>
          <a:stretch>
            <a:fillRect/>
          </a:stretch>
        </p:blipFill>
        <p:spPr>
          <a:xfrm>
            <a:off x="1484020" y="1444922"/>
            <a:ext cx="9264960" cy="2949480"/>
          </a:xfrm>
          <a:prstGeom prst="rect">
            <a:avLst/>
          </a:prstGeom>
          <a:ln w="9360">
            <a:noFill/>
          </a:ln>
        </p:spPr>
      </p:pic>
      <p:sp>
        <p:nvSpPr>
          <p:cNvPr id="12" name="CustomShape 8"/>
          <p:cNvSpPr/>
          <p:nvPr/>
        </p:nvSpPr>
        <p:spPr>
          <a:xfrm>
            <a:off x="5700700" y="4937663"/>
            <a:ext cx="2158200" cy="351360"/>
          </a:xfrm>
          <a:prstGeom prst="rect">
            <a:avLst/>
          </a:prstGeom>
          <a:noFill/>
          <a:ln w="9360">
            <a:noFill/>
          </a:ln>
        </p:spPr>
        <p:txBody>
          <a:bodyPr lIns="90000" tIns="60840" rIns="90000" bIns="45000"/>
          <a:lstStyle/>
          <a:p>
            <a:pPr algn="ctr">
              <a:lnSpc>
                <a:spcPct val="100000"/>
              </a:lnSpc>
            </a:pPr>
            <a:r>
              <a:rPr lang="fr-FR" b="1" dirty="0" err="1">
                <a:solidFill>
                  <a:srgbClr val="000080"/>
                </a:solidFill>
                <a:latin typeface="Arial"/>
                <a:ea typeface="Microsoft YaHei"/>
              </a:rPr>
              <a:t>Galaxy</a:t>
            </a:r>
            <a:r>
              <a:rPr lang="fr-FR" b="1" dirty="0">
                <a:solidFill>
                  <a:srgbClr val="000080"/>
                </a:solidFill>
                <a:latin typeface="Arial"/>
                <a:ea typeface="Microsoft YaHei"/>
              </a:rPr>
              <a:t> HUPS</a:t>
            </a:r>
            <a:endParaRPr dirty="0"/>
          </a:p>
        </p:txBody>
      </p:sp>
      <p:grpSp>
        <p:nvGrpSpPr>
          <p:cNvPr id="13" name="Groupe 5"/>
          <p:cNvGrpSpPr>
            <a:grpSpLocks/>
          </p:cNvGrpSpPr>
          <p:nvPr/>
        </p:nvGrpSpPr>
        <p:grpSpPr bwMode="auto">
          <a:xfrm>
            <a:off x="0" y="-28575"/>
            <a:ext cx="12192000" cy="598488"/>
            <a:chOff x="0" y="-28905"/>
            <a:chExt cx="12192000" cy="598920"/>
          </a:xfrm>
        </p:grpSpPr>
        <p:sp>
          <p:nvSpPr>
            <p:cNvPr id="14" name="Rectangle 13"/>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Analyse</a:t>
              </a:r>
            </a:p>
          </p:txBody>
        </p:sp>
        <p:pic>
          <p:nvPicPr>
            <p:cNvPr id="15"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itre 1">
            <a:extLst>
              <a:ext uri="{FF2B5EF4-FFF2-40B4-BE49-F238E27FC236}">
                <a16:creationId xmlns:a16="http://schemas.microsoft.com/office/drawing/2014/main" id="{94869F3C-2F6E-4D81-A554-08D1A34048DC}"/>
              </a:ext>
            </a:extLst>
          </p:cNvPr>
          <p:cNvSpPr>
            <a:spLocks noGrp="1"/>
          </p:cNvSpPr>
          <p:nvPr>
            <p:ph type="title"/>
          </p:nvPr>
        </p:nvSpPr>
        <p:spPr>
          <a:xfrm>
            <a:off x="1752600" y="765176"/>
            <a:ext cx="8229600" cy="647700"/>
          </a:xfrm>
        </p:spPr>
        <p:txBody>
          <a:bodyPr rtlCol="0">
            <a:normAutofit/>
          </a:bodyPr>
          <a:lstStyle/>
          <a:p>
            <a:pPr algn="ctr" eaLnBrk="1" fontAlgn="auto" hangingPunct="1">
              <a:spcAft>
                <a:spcPts val="0"/>
              </a:spcAft>
              <a:buFont typeface="Times New Roman" pitchFamily="16" charset="0"/>
              <a:buNone/>
              <a:defRPr/>
            </a:pPr>
            <a:r>
              <a:rPr lang="fr-FR" sz="3200" b="1" kern="1200" dirty="0">
                <a:solidFill>
                  <a:srgbClr val="C00000"/>
                </a:solidFill>
                <a:ea typeface="+mn-ea"/>
                <a:cs typeface="+mn-cs"/>
              </a:rPr>
              <a:t>Analyses </a:t>
            </a:r>
            <a:r>
              <a:rPr lang="fr-FR" sz="3200" b="1" kern="1200" dirty="0" err="1">
                <a:solidFill>
                  <a:srgbClr val="C00000"/>
                </a:solidFill>
                <a:ea typeface="+mn-ea"/>
                <a:cs typeface="+mn-cs"/>
              </a:rPr>
              <a:t>Bioinformatiques</a:t>
            </a:r>
            <a:endParaRPr lang="fr-FR" sz="3200" b="1" kern="1200" baseline="30000" dirty="0">
              <a:solidFill>
                <a:srgbClr val="C00000"/>
              </a:solidFill>
              <a:ea typeface="+mn-ea"/>
              <a:cs typeface="+mn-cs"/>
            </a:endParaRPr>
          </a:p>
        </p:txBody>
      </p:sp>
      <p:sp>
        <p:nvSpPr>
          <p:cNvPr id="17" name="CustomShape 8"/>
          <p:cNvSpPr/>
          <p:nvPr/>
        </p:nvSpPr>
        <p:spPr>
          <a:xfrm>
            <a:off x="5631097" y="5325459"/>
            <a:ext cx="2297406" cy="351360"/>
          </a:xfrm>
          <a:prstGeom prst="rect">
            <a:avLst/>
          </a:prstGeom>
          <a:noFill/>
          <a:ln w="9360">
            <a:noFill/>
          </a:ln>
        </p:spPr>
        <p:txBody>
          <a:bodyPr lIns="90000" tIns="60840" rIns="90000" bIns="45000"/>
          <a:lstStyle/>
          <a:p>
            <a:pPr algn="ctr">
              <a:lnSpc>
                <a:spcPct val="100000"/>
              </a:lnSpc>
            </a:pPr>
            <a:r>
              <a:rPr lang="fr-FR" b="1" dirty="0">
                <a:solidFill>
                  <a:srgbClr val="000080"/>
                </a:solidFill>
                <a:latin typeface="Arial"/>
                <a:ea typeface="Microsoft YaHei"/>
              </a:rPr>
              <a:t>Plateforme MOABI</a:t>
            </a:r>
            <a:endParaRPr dirty="0"/>
          </a:p>
        </p:txBody>
      </p:sp>
      <p:sp>
        <p:nvSpPr>
          <p:cNvPr id="2" name="Rectangle 1"/>
          <p:cNvSpPr/>
          <p:nvPr/>
        </p:nvSpPr>
        <p:spPr>
          <a:xfrm>
            <a:off x="8064490" y="5987018"/>
            <a:ext cx="4006225" cy="369332"/>
          </a:xfrm>
          <a:prstGeom prst="rect">
            <a:avLst/>
          </a:prstGeom>
        </p:spPr>
        <p:txBody>
          <a:bodyPr wrap="none">
            <a:spAutoFit/>
          </a:bodyPr>
          <a:lstStyle/>
          <a:p>
            <a:r>
              <a:rPr lang="fr-FR" b="1" dirty="0">
                <a:solidFill>
                  <a:srgbClr val="C00000"/>
                </a:solidFill>
                <a:latin typeface="Arial" charset="0"/>
              </a:rPr>
              <a:t>Chappell </a:t>
            </a:r>
            <a:r>
              <a:rPr lang="fr-FR" i="1" dirty="0">
                <a:solidFill>
                  <a:srgbClr val="C00000"/>
                </a:solidFill>
                <a:latin typeface="Arial" charset="0"/>
              </a:rPr>
              <a:t>et al., </a:t>
            </a:r>
            <a:r>
              <a:rPr lang="fr-FR" b="1" dirty="0">
                <a:solidFill>
                  <a:srgbClr val="C00000"/>
                </a:solidFill>
                <a:latin typeface="Arial" charset="0"/>
              </a:rPr>
              <a:t>Clin </a:t>
            </a:r>
            <a:r>
              <a:rPr lang="fr-FR" b="1" dirty="0" err="1">
                <a:solidFill>
                  <a:srgbClr val="C00000"/>
                </a:solidFill>
                <a:latin typeface="Arial" charset="0"/>
              </a:rPr>
              <a:t>Chem</a:t>
            </a:r>
            <a:r>
              <a:rPr lang="fr-FR" b="1" dirty="0">
                <a:solidFill>
                  <a:srgbClr val="C00000"/>
                </a:solidFill>
                <a:latin typeface="Arial" charset="0"/>
              </a:rPr>
              <a:t>, in </a:t>
            </a:r>
            <a:r>
              <a:rPr lang="fr-FR" b="1" dirty="0" err="1">
                <a:solidFill>
                  <a:srgbClr val="C00000"/>
                </a:solidFill>
                <a:latin typeface="Arial" charset="0"/>
              </a:rPr>
              <a:t>press</a:t>
            </a:r>
            <a:endParaRPr lang="fr-FR" dirty="0"/>
          </a:p>
        </p:txBody>
      </p:sp>
    </p:spTree>
    <p:extLst>
      <p:ext uri="{BB962C8B-B14F-4D97-AF65-F5344CB8AC3E}">
        <p14:creationId xmlns:p14="http://schemas.microsoft.com/office/powerpoint/2010/main" val="960848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D7EE">
            <a:alpha val="67842"/>
          </a:srgbClr>
        </a:solidFill>
        <a:effectLst/>
      </p:bgPr>
    </p:bg>
    <p:spTree>
      <p:nvGrpSpPr>
        <p:cNvPr id="1" name=""/>
        <p:cNvGrpSpPr/>
        <p:nvPr/>
      </p:nvGrpSpPr>
      <p:grpSpPr>
        <a:xfrm>
          <a:off x="0" y="0"/>
          <a:ext cx="0" cy="0"/>
          <a:chOff x="0" y="0"/>
          <a:chExt cx="0" cy="0"/>
        </a:xfrm>
      </p:grpSpPr>
      <p:grpSp>
        <p:nvGrpSpPr>
          <p:cNvPr id="4098" name="Groupe 11"/>
          <p:cNvGrpSpPr>
            <a:grpSpLocks/>
          </p:cNvGrpSpPr>
          <p:nvPr/>
        </p:nvGrpSpPr>
        <p:grpSpPr bwMode="auto">
          <a:xfrm>
            <a:off x="0" y="-28575"/>
            <a:ext cx="12192000" cy="598488"/>
            <a:chOff x="0" y="-28905"/>
            <a:chExt cx="12192000" cy="598920"/>
          </a:xfrm>
        </p:grpSpPr>
        <p:sp>
          <p:nvSpPr>
            <p:cNvPr id="8" name="Rectangle 7"/>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1600" b="1" kern="0" dirty="0">
                  <a:solidFill>
                    <a:srgbClr val="C01662">
                      <a:lumMod val="50000"/>
                    </a:srgbClr>
                  </a:solidFill>
                  <a:latin typeface="+mn-lt"/>
                </a:rPr>
                <a:t>XVII Journée Professionnelle de l’AFTLM</a:t>
              </a:r>
            </a:p>
            <a:p>
              <a:pPr algn="ctr" eaLnBrk="1" fontAlgn="auto" hangingPunct="1">
                <a:spcBef>
                  <a:spcPts val="0"/>
                </a:spcBef>
                <a:spcAft>
                  <a:spcPts val="0"/>
                </a:spcAft>
                <a:defRPr/>
              </a:pPr>
              <a:r>
                <a:rPr lang="fr-FR" sz="1600" b="1" kern="0" dirty="0">
                  <a:solidFill>
                    <a:srgbClr val="C01662">
                      <a:lumMod val="50000"/>
                    </a:srgbClr>
                  </a:solidFill>
                  <a:latin typeface="+mn-lt"/>
                </a:rPr>
                <a:t>vendredi 19 novembre 2021</a:t>
              </a:r>
            </a:p>
          </p:txBody>
        </p:sp>
        <p:pic>
          <p:nvPicPr>
            <p:cNvPr id="4101"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ZoneTexte 9"/>
          <p:cNvSpPr txBox="1"/>
          <p:nvPr/>
        </p:nvSpPr>
        <p:spPr>
          <a:xfrm>
            <a:off x="1295400" y="1148939"/>
            <a:ext cx="9601200" cy="3939540"/>
          </a:xfrm>
          <a:prstGeom prst="rect">
            <a:avLst/>
          </a:prstGeom>
          <a:noFill/>
        </p:spPr>
        <p:txBody>
          <a:bodyPr>
            <a:spAutoFit/>
          </a:bodyPr>
          <a:lstStyle/>
          <a:p>
            <a:pPr algn="ctr" eaLnBrk="1" fontAlgn="auto" hangingPunct="1">
              <a:spcBef>
                <a:spcPts val="0"/>
              </a:spcBef>
              <a:spcAft>
                <a:spcPts val="0"/>
              </a:spcAft>
              <a:defRPr/>
            </a:pPr>
            <a:r>
              <a:rPr lang="fr-FR" sz="4400" b="1" u="sng" kern="0" dirty="0">
                <a:solidFill>
                  <a:srgbClr val="C01662">
                    <a:lumMod val="50000"/>
                  </a:srgbClr>
                </a:solidFill>
                <a:latin typeface="+mn-lt"/>
              </a:rPr>
              <a:t>PLAN</a:t>
            </a:r>
          </a:p>
          <a:p>
            <a:pPr eaLnBrk="1" fontAlgn="auto" hangingPunct="1">
              <a:spcBef>
                <a:spcPts val="0"/>
              </a:spcBef>
              <a:spcAft>
                <a:spcPts val="0"/>
              </a:spcAft>
              <a:defRPr/>
            </a:pPr>
            <a:endParaRPr lang="fr-FR" sz="1000" b="1" kern="0" dirty="0">
              <a:solidFill>
                <a:srgbClr val="C01662">
                  <a:lumMod val="50000"/>
                </a:srgbClr>
              </a:solidFill>
              <a:latin typeface="+mn-lt"/>
            </a:endParaRPr>
          </a:p>
          <a:p>
            <a:pPr marL="571500" indent="-571500" eaLnBrk="1" fontAlgn="auto" hangingPunct="1">
              <a:spcBef>
                <a:spcPts val="0"/>
              </a:spcBef>
              <a:spcAft>
                <a:spcPts val="0"/>
              </a:spcAft>
              <a:buFont typeface="Wingdings" panose="05000000000000000000" pitchFamily="2" charset="2"/>
              <a:buChar char="Ø"/>
              <a:defRPr/>
            </a:pPr>
            <a:r>
              <a:rPr lang="fr-FR" sz="2800" b="1" kern="0" dirty="0">
                <a:solidFill>
                  <a:srgbClr val="C01662">
                    <a:lumMod val="50000"/>
                  </a:srgbClr>
                </a:solidFill>
                <a:latin typeface="+mn-lt"/>
              </a:rPr>
              <a:t>« </a:t>
            </a:r>
            <a:r>
              <a:rPr lang="fr-FR" sz="2800" b="1" kern="0" dirty="0" err="1">
                <a:solidFill>
                  <a:srgbClr val="C01662">
                    <a:lumMod val="50000"/>
                  </a:srgbClr>
                </a:solidFill>
                <a:latin typeface="+mn-lt"/>
              </a:rPr>
              <a:t>Next</a:t>
            </a:r>
            <a:r>
              <a:rPr lang="fr-FR" sz="2800" b="1" kern="0" dirty="0">
                <a:solidFill>
                  <a:srgbClr val="C01662">
                    <a:lumMod val="50000"/>
                  </a:srgbClr>
                </a:solidFill>
                <a:latin typeface="+mn-lt"/>
              </a:rPr>
              <a:t> </a:t>
            </a:r>
            <a:r>
              <a:rPr lang="fr-FR" sz="2800" b="1" kern="0" dirty="0" err="1">
                <a:solidFill>
                  <a:srgbClr val="C01662">
                    <a:lumMod val="50000"/>
                  </a:srgbClr>
                </a:solidFill>
                <a:latin typeface="+mn-lt"/>
              </a:rPr>
              <a:t>Generation</a:t>
            </a:r>
            <a:r>
              <a:rPr lang="fr-FR" sz="2800" b="1" kern="0" dirty="0">
                <a:solidFill>
                  <a:srgbClr val="C01662">
                    <a:lumMod val="50000"/>
                  </a:srgbClr>
                </a:solidFill>
                <a:latin typeface="+mn-lt"/>
              </a:rPr>
              <a:t> </a:t>
            </a:r>
            <a:r>
              <a:rPr lang="fr-FR" sz="2800" b="1" kern="0" dirty="0" err="1">
                <a:solidFill>
                  <a:srgbClr val="C01662">
                    <a:lumMod val="50000"/>
                  </a:srgbClr>
                </a:solidFill>
                <a:latin typeface="+mn-lt"/>
              </a:rPr>
              <a:t>Sequencing</a:t>
            </a:r>
            <a:r>
              <a:rPr lang="fr-FR" sz="2800" b="1" kern="0" dirty="0">
                <a:solidFill>
                  <a:srgbClr val="C01662">
                    <a:lumMod val="50000"/>
                  </a:srgbClr>
                </a:solidFill>
                <a:latin typeface="+mn-lt"/>
              </a:rPr>
              <a:t> » (NGS)</a:t>
            </a:r>
          </a:p>
          <a:p>
            <a:pPr marL="1371600" lvl="2" indent="-457200" eaLnBrk="1" fontAlgn="auto" hangingPunct="1">
              <a:spcBef>
                <a:spcPts val="0"/>
              </a:spcBef>
              <a:spcAft>
                <a:spcPts val="0"/>
              </a:spcAft>
              <a:buFont typeface="Wingdings" panose="05000000000000000000" pitchFamily="2" charset="2"/>
              <a:buChar char="ü"/>
              <a:defRPr/>
            </a:pPr>
            <a:r>
              <a:rPr lang="fr-FR" sz="2800" b="1" kern="0" dirty="0">
                <a:solidFill>
                  <a:srgbClr val="C01662">
                    <a:lumMod val="50000"/>
                  </a:srgbClr>
                </a:solidFill>
              </a:rPr>
              <a:t>Pourquoi ?</a:t>
            </a:r>
          </a:p>
          <a:p>
            <a:pPr marL="1371600" lvl="2" indent="-457200" eaLnBrk="1" fontAlgn="auto" hangingPunct="1">
              <a:spcBef>
                <a:spcPts val="0"/>
              </a:spcBef>
              <a:spcAft>
                <a:spcPts val="0"/>
              </a:spcAft>
              <a:buFont typeface="Wingdings" panose="05000000000000000000" pitchFamily="2" charset="2"/>
              <a:buChar char="ü"/>
              <a:defRPr/>
            </a:pPr>
            <a:r>
              <a:rPr lang="fr-FR" sz="2800" b="1" kern="0" dirty="0">
                <a:solidFill>
                  <a:srgbClr val="C01662">
                    <a:lumMod val="50000"/>
                  </a:srgbClr>
                </a:solidFill>
              </a:rPr>
              <a:t>Comment ?</a:t>
            </a:r>
          </a:p>
          <a:p>
            <a:pPr marL="1371600" lvl="2" indent="-457200" eaLnBrk="1" fontAlgn="auto" hangingPunct="1">
              <a:spcBef>
                <a:spcPts val="0"/>
              </a:spcBef>
              <a:spcAft>
                <a:spcPts val="0"/>
              </a:spcAft>
              <a:buFont typeface="Wingdings" panose="05000000000000000000" pitchFamily="2" charset="2"/>
              <a:buChar char="ü"/>
              <a:defRPr/>
            </a:pPr>
            <a:r>
              <a:rPr lang="fr-FR" sz="2800" b="1" kern="0" dirty="0">
                <a:solidFill>
                  <a:srgbClr val="C01662">
                    <a:lumMod val="50000"/>
                  </a:srgbClr>
                </a:solidFill>
              </a:rPr>
              <a:t>Principe général</a:t>
            </a:r>
          </a:p>
          <a:p>
            <a:pPr marL="1371600" lvl="2" indent="-457200" eaLnBrk="1" fontAlgn="auto" hangingPunct="1">
              <a:spcBef>
                <a:spcPts val="0"/>
              </a:spcBef>
              <a:spcAft>
                <a:spcPts val="0"/>
              </a:spcAft>
              <a:buFont typeface="Wingdings" panose="05000000000000000000" pitchFamily="2" charset="2"/>
              <a:buChar char="ü"/>
              <a:defRPr/>
            </a:pPr>
            <a:r>
              <a:rPr lang="fr-FR" sz="2800" b="1" kern="0" dirty="0">
                <a:solidFill>
                  <a:srgbClr val="C01662">
                    <a:lumMod val="50000"/>
                  </a:srgbClr>
                </a:solidFill>
              </a:rPr>
              <a:t>Principe Illumina</a:t>
            </a:r>
          </a:p>
          <a:p>
            <a:pPr marL="1371600" lvl="2" indent="-457200" eaLnBrk="1" fontAlgn="auto" hangingPunct="1">
              <a:spcBef>
                <a:spcPts val="0"/>
              </a:spcBef>
              <a:spcAft>
                <a:spcPts val="0"/>
              </a:spcAft>
              <a:buFont typeface="Wingdings" panose="05000000000000000000" pitchFamily="2" charset="2"/>
              <a:buChar char="ü"/>
              <a:defRPr/>
            </a:pPr>
            <a:r>
              <a:rPr lang="fr-FR" sz="2800" b="1" kern="0" dirty="0">
                <a:solidFill>
                  <a:srgbClr val="C01662">
                    <a:lumMod val="50000"/>
                  </a:srgbClr>
                </a:solidFill>
              </a:rPr>
              <a:t>Analyse</a:t>
            </a:r>
          </a:p>
          <a:p>
            <a:pPr marL="1371600" lvl="2" indent="-457200" eaLnBrk="1" fontAlgn="auto" hangingPunct="1">
              <a:spcBef>
                <a:spcPts val="0"/>
              </a:spcBef>
              <a:spcAft>
                <a:spcPts val="0"/>
              </a:spcAft>
              <a:buFont typeface="Wingdings" panose="05000000000000000000" pitchFamily="2" charset="2"/>
              <a:buChar char="ü"/>
              <a:defRPr/>
            </a:pPr>
            <a:r>
              <a:rPr lang="fr-FR" sz="2800" b="1" kern="0" dirty="0">
                <a:solidFill>
                  <a:srgbClr val="C01662">
                    <a:lumMod val="50000"/>
                  </a:srgbClr>
                </a:solidFill>
              </a:rPr>
              <a:t>Limites</a:t>
            </a:r>
          </a:p>
        </p:txBody>
      </p:sp>
      <p:pic>
        <p:nvPicPr>
          <p:cNvPr id="6" name="Picture 2" descr="http://ts2.mm.bing.net/th?id=H.4764189125446025&amp;pid=1.7&amp;w=102&amp;h=103&amp;c=7&amp;rs=1">
            <a:extLst>
              <a:ext uri="{FF2B5EF4-FFF2-40B4-BE49-F238E27FC236}">
                <a16:creationId xmlns:a16="http://schemas.microsoft.com/office/drawing/2014/main" id="{4EB9D54A-93B2-4C24-B176-477253254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757" y="1773037"/>
            <a:ext cx="9715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227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DD7EE"/>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C01662">
                    <a:lumMod val="50000"/>
                  </a:srgbClr>
                </a:solidFill>
                <a:effectLst/>
                <a:uLnTx/>
                <a:uFillTx/>
                <a:latin typeface="Calibri" panose="020F0502020204030204"/>
                <a:ea typeface="+mn-ea"/>
                <a:cs typeface="+mn-cs"/>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3B1115-CC9E-4A15-B7AB-5F0581DC49D6}" type="slidenum">
              <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Titre 1">
            <a:extLst>
              <a:ext uri="{FF2B5EF4-FFF2-40B4-BE49-F238E27FC236}">
                <a16:creationId xmlns:a16="http://schemas.microsoft.com/office/drawing/2014/main" id="{94869F3C-2F6E-4D81-A554-08D1A34048DC}"/>
              </a:ext>
            </a:extLst>
          </p:cNvPr>
          <p:cNvSpPr>
            <a:spLocks noGrp="1"/>
          </p:cNvSpPr>
          <p:nvPr>
            <p:ph type="title"/>
          </p:nvPr>
        </p:nvSpPr>
        <p:spPr>
          <a:xfrm>
            <a:off x="1752600" y="765176"/>
            <a:ext cx="8229600" cy="647700"/>
          </a:xfrm>
        </p:spPr>
        <p:txBody>
          <a:bodyPr rtlCol="0">
            <a:normAutofit/>
          </a:bodyPr>
          <a:lstStyle/>
          <a:p>
            <a:pPr algn="ctr" eaLnBrk="1" fontAlgn="auto" hangingPunct="1">
              <a:spcAft>
                <a:spcPts val="0"/>
              </a:spcAft>
              <a:buFont typeface="Times New Roman" pitchFamily="16" charset="0"/>
              <a:buNone/>
              <a:defRPr/>
            </a:pPr>
            <a:r>
              <a:rPr lang="fr-FR" sz="3200" b="1" kern="1200" dirty="0">
                <a:solidFill>
                  <a:srgbClr val="C00000"/>
                </a:solidFill>
                <a:ea typeface="+mn-ea"/>
                <a:cs typeface="+mn-cs"/>
              </a:rPr>
              <a:t>Types de </a:t>
            </a:r>
            <a:r>
              <a:rPr lang="fr-FR" sz="3200" b="1" kern="1200" dirty="0" err="1">
                <a:solidFill>
                  <a:srgbClr val="C00000"/>
                </a:solidFill>
                <a:ea typeface="+mn-ea"/>
                <a:cs typeface="+mn-cs"/>
              </a:rPr>
              <a:t>variants</a:t>
            </a:r>
            <a:r>
              <a:rPr lang="fr-FR" sz="3200" b="1" kern="1200" dirty="0">
                <a:solidFill>
                  <a:srgbClr val="C00000"/>
                </a:solidFill>
                <a:ea typeface="+mn-ea"/>
                <a:cs typeface="+mn-cs"/>
              </a:rPr>
              <a:t> détectés</a:t>
            </a:r>
            <a:endParaRPr lang="fr-FR" sz="3200" b="1" kern="1200" baseline="30000" dirty="0">
              <a:solidFill>
                <a:srgbClr val="C00000"/>
              </a:solidFill>
              <a:ea typeface="+mn-ea"/>
              <a:cs typeface="+mn-cs"/>
            </a:endParaRPr>
          </a:p>
        </p:txBody>
      </p:sp>
      <p:pic>
        <p:nvPicPr>
          <p:cNvPr id="9" name="Picture 2" descr="https://s1.qwant.com/thumbr/0x0/9/1/3482f0565de2e4cc4f0c592f41b45104fde4a5ce5b460edbe7a14816bfd153/Types-dalt%C3%A9rations-g%C3%A9nomiques-d%C3%A9tect%C3%A9es-par-s%C3%A9quen%C3%A7age-haut-d%C3%A9bit.jpg?u=http%3A%2F%2Fwww.biorigami.com%2Fwp-content%2Fuploads%2F2012%2F04%2FTypes-dalt%25C3%25A9rations-g%25C3%25A9nomiques-d%25C3%25A9tect%25C3%25A9es-par-s%25C3%25A9quen%25C3%25A7age-haut-d%25C3%25A9bit.jpg&amp;q=0&amp;b=1&amp;p=0&amp;a=1">
            <a:extLst>
              <a:ext uri="{FF2B5EF4-FFF2-40B4-BE49-F238E27FC236}">
                <a16:creationId xmlns:a16="http://schemas.microsoft.com/office/drawing/2014/main" id="{96D52E19-EA06-40F4-8BBE-E78A69AA1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2" y="1412876"/>
            <a:ext cx="73437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e 5"/>
          <p:cNvGrpSpPr>
            <a:grpSpLocks/>
          </p:cNvGrpSpPr>
          <p:nvPr/>
        </p:nvGrpSpPr>
        <p:grpSpPr bwMode="auto">
          <a:xfrm>
            <a:off x="0" y="-28575"/>
            <a:ext cx="12192000" cy="598488"/>
            <a:chOff x="0" y="-28905"/>
            <a:chExt cx="12192000" cy="598920"/>
          </a:xfrm>
        </p:grpSpPr>
        <p:sp>
          <p:nvSpPr>
            <p:cNvPr id="13" name="Rectangle 12"/>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Analyse</a:t>
              </a:r>
            </a:p>
          </p:txBody>
        </p:sp>
        <p:pic>
          <p:nvPicPr>
            <p:cNvPr id="14"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304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31</a:t>
            </a:fld>
            <a:endParaRPr lang="fr-FR" altLang="fr-FR" b="1"/>
          </a:p>
        </p:txBody>
      </p:sp>
      <p:sp>
        <p:nvSpPr>
          <p:cNvPr id="8" name="Rectangle 2"/>
          <p:cNvSpPr>
            <a:spLocks noGrp="1" noChangeArrowheads="1"/>
          </p:cNvSpPr>
          <p:nvPr>
            <p:ph type="title"/>
          </p:nvPr>
        </p:nvSpPr>
        <p:spPr>
          <a:xfrm>
            <a:off x="1904728" y="160565"/>
            <a:ext cx="8221663" cy="1433513"/>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3200" b="1" kern="1200" dirty="0">
                <a:solidFill>
                  <a:srgbClr val="C00000"/>
                </a:solidFill>
              </a:rPr>
              <a:t>Attention aux Limites du NGS !</a:t>
            </a:r>
          </a:p>
        </p:txBody>
      </p:sp>
      <p:sp>
        <p:nvSpPr>
          <p:cNvPr id="9" name="Espace réservé du contenu 10"/>
          <p:cNvSpPr>
            <a:spLocks noGrp="1"/>
          </p:cNvSpPr>
          <p:nvPr>
            <p:ph idx="1"/>
          </p:nvPr>
        </p:nvSpPr>
        <p:spPr>
          <a:xfrm>
            <a:off x="1476103" y="1736953"/>
            <a:ext cx="9472613" cy="4518025"/>
          </a:xfrm>
        </p:spPr>
        <p:txBody>
          <a:bodyPr/>
          <a:lstStyle/>
          <a:p>
            <a:r>
              <a:rPr lang="fr-FR" altLang="fr-FR" sz="2000" b="1" dirty="0"/>
              <a:t>Régions répétées : pas de distinction entre différents locus</a:t>
            </a:r>
          </a:p>
          <a:p>
            <a:pPr lvl="1"/>
            <a:r>
              <a:rPr lang="fr-FR" altLang="fr-FR" sz="2000" dirty="0"/>
              <a:t>Exemple locus  </a:t>
            </a:r>
            <a:r>
              <a:rPr lang="fr-FR" altLang="fr-FR" sz="2000" i="1" dirty="0"/>
              <a:t>SMN1</a:t>
            </a:r>
            <a:r>
              <a:rPr lang="fr-FR" altLang="fr-FR" sz="2000" dirty="0"/>
              <a:t> </a:t>
            </a:r>
            <a:r>
              <a:rPr lang="fr-FR" altLang="fr-FR" sz="1800" dirty="0"/>
              <a:t> +++ </a:t>
            </a:r>
          </a:p>
          <a:p>
            <a:pPr lvl="1"/>
            <a:r>
              <a:rPr lang="fr-FR" altLang="fr-FR" sz="2000" dirty="0"/>
              <a:t>Exemple </a:t>
            </a:r>
            <a:r>
              <a:rPr lang="fr-FR" altLang="fr-FR" sz="2000" i="1" dirty="0"/>
              <a:t>CYP21A2</a:t>
            </a:r>
            <a:r>
              <a:rPr lang="fr-FR" altLang="fr-FR" sz="2000" dirty="0"/>
              <a:t> (Déficit en 21-hydroxylase)</a:t>
            </a:r>
          </a:p>
          <a:p>
            <a:pPr lvl="1"/>
            <a:endParaRPr lang="fr-FR" altLang="fr-FR" sz="2000" b="1" dirty="0"/>
          </a:p>
          <a:p>
            <a:pPr lvl="1"/>
            <a:endParaRPr lang="fr-FR" altLang="fr-FR" sz="2000" b="1" dirty="0"/>
          </a:p>
          <a:p>
            <a:pPr lvl="1"/>
            <a:endParaRPr lang="fr-FR" altLang="fr-FR" sz="2000" b="1" dirty="0"/>
          </a:p>
          <a:p>
            <a:pPr lvl="1"/>
            <a:endParaRPr lang="fr-FR" altLang="fr-FR" sz="2000" b="1" dirty="0"/>
          </a:p>
          <a:p>
            <a:pPr lvl="1"/>
            <a:endParaRPr lang="fr-FR" altLang="fr-FR" sz="2000" b="1" dirty="0"/>
          </a:p>
          <a:p>
            <a:pPr lvl="1"/>
            <a:endParaRPr lang="fr-FR" altLang="fr-FR" sz="2000" b="1" dirty="0"/>
          </a:p>
          <a:p>
            <a:pPr lvl="1"/>
            <a:endParaRPr lang="fr-FR" altLang="fr-FR" sz="2000" b="1" dirty="0"/>
          </a:p>
          <a:p>
            <a:endParaRPr lang="fr-FR" altLang="fr-FR" sz="2000" b="1" dirty="0"/>
          </a:p>
          <a:p>
            <a:r>
              <a:rPr lang="fr-FR" altLang="fr-FR" sz="2000" b="1" dirty="0"/>
              <a:t>Positionnement </a:t>
            </a:r>
            <a:r>
              <a:rPr lang="fr-FR" altLang="fr-FR" sz="2000" b="1" i="1" dirty="0"/>
              <a:t>a posteriori </a:t>
            </a:r>
            <a:r>
              <a:rPr lang="fr-FR" altLang="fr-FR" sz="2000" b="1" dirty="0"/>
              <a:t>des séquences / référence du génome </a:t>
            </a:r>
          </a:p>
          <a:p>
            <a:pPr>
              <a:buFont typeface="Times New Roman" panose="02020603050405020304" pitchFamily="18" charset="0"/>
              <a:buNone/>
            </a:pPr>
            <a:r>
              <a:rPr lang="fr-FR" altLang="fr-FR" sz="2000" b="1" dirty="0"/>
              <a:t>	</a:t>
            </a:r>
            <a:r>
              <a:rPr lang="fr-FR" altLang="fr-FR" sz="2000" dirty="0"/>
              <a:t>Importance voire « Dépendance » de la </a:t>
            </a:r>
            <a:r>
              <a:rPr lang="fr-FR" altLang="fr-FR" sz="2000" dirty="0" err="1"/>
              <a:t>Bioinformatique</a:t>
            </a:r>
            <a:r>
              <a:rPr lang="fr-FR" altLang="fr-FR" sz="2000" dirty="0"/>
              <a:t> +++</a:t>
            </a:r>
          </a:p>
          <a:p>
            <a:pPr>
              <a:buFont typeface="Times New Roman" panose="02020603050405020304" pitchFamily="18" charset="0"/>
              <a:buNone/>
            </a:pPr>
            <a:r>
              <a:rPr lang="fr-FR" altLang="fr-FR" sz="2000" dirty="0"/>
              <a:t>	</a:t>
            </a:r>
          </a:p>
        </p:txBody>
      </p:sp>
      <p:sp>
        <p:nvSpPr>
          <p:cNvPr id="10" name="Rectangle 3"/>
          <p:cNvSpPr>
            <a:spLocks noChangeArrowheads="1"/>
          </p:cNvSpPr>
          <p:nvPr/>
        </p:nvSpPr>
        <p:spPr bwMode="auto">
          <a:xfrm>
            <a:off x="1726928" y="1360715"/>
            <a:ext cx="72739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roid Sans Fallback"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roid Sans Fallback"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roid Sans Fallback"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roid Sans Fallback"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roid Sans Fallback"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roid Sans Fallback"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roid Sans Fallback"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roid Sans Fallback"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Droid Sans Fallback" charset="0"/>
              </a:defRPr>
            </a:lvl9pPr>
          </a:lstStyle>
          <a:p>
            <a:pPr eaLnBrk="1" hangingPunct="1">
              <a:lnSpc>
                <a:spcPct val="80000"/>
              </a:lnSpc>
              <a:spcBef>
                <a:spcPts val="600"/>
              </a:spcBef>
            </a:pPr>
            <a:r>
              <a:rPr lang="fr-FR" altLang="fr-FR" b="1">
                <a:solidFill>
                  <a:srgbClr val="0000CC"/>
                </a:solidFill>
              </a:rPr>
              <a:t>Le séquençage nouvelle génération ne permet pas de tout voir…</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l="13020" t="19167" r="5208" b="20000"/>
          <a:stretch>
            <a:fillRect/>
          </a:stretch>
        </p:blipFill>
        <p:spPr bwMode="auto">
          <a:xfrm>
            <a:off x="2731816" y="2909065"/>
            <a:ext cx="55308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avec flèche 14"/>
          <p:cNvCxnSpPr>
            <a:cxnSpLocks noChangeShapeType="1"/>
          </p:cNvCxnSpPr>
          <p:nvPr/>
        </p:nvCxnSpPr>
        <p:spPr bwMode="auto">
          <a:xfrm rot="10800000" flipV="1">
            <a:off x="6905353" y="3409128"/>
            <a:ext cx="928688" cy="5000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ZoneTexte 15"/>
          <p:cNvSpPr txBox="1">
            <a:spLocks noChangeArrowheads="1"/>
          </p:cNvSpPr>
          <p:nvPr/>
        </p:nvSpPr>
        <p:spPr bwMode="auto">
          <a:xfrm>
            <a:off x="7834041" y="3266253"/>
            <a:ext cx="189388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fr-FR" sz="1300">
                <a:solidFill>
                  <a:schemeClr val="tx1"/>
                </a:solidFill>
              </a:rPr>
              <a:t>Séquence « blanche » </a:t>
            </a:r>
          </a:p>
          <a:p>
            <a:r>
              <a:rPr lang="fr-FR" altLang="fr-FR" sz="1300">
                <a:solidFill>
                  <a:schemeClr val="tx1"/>
                </a:solidFill>
              </a:rPr>
              <a:t>sur plusieurs</a:t>
            </a:r>
          </a:p>
          <a:p>
            <a:r>
              <a:rPr lang="fr-FR" altLang="fr-FR" sz="1300">
                <a:solidFill>
                  <a:schemeClr val="tx1"/>
                </a:solidFill>
              </a:rPr>
              <a:t>locus</a:t>
            </a:r>
          </a:p>
        </p:txBody>
      </p:sp>
      <p:cxnSp>
        <p:nvCxnSpPr>
          <p:cNvPr id="14" name="Connecteur droit avec flèche 17"/>
          <p:cNvCxnSpPr>
            <a:cxnSpLocks noChangeShapeType="1"/>
          </p:cNvCxnSpPr>
          <p:nvPr/>
        </p:nvCxnSpPr>
        <p:spPr bwMode="auto">
          <a:xfrm rot="10800000" flipV="1">
            <a:off x="3476353" y="3388490"/>
            <a:ext cx="928688" cy="5000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ZoneTexte 18"/>
          <p:cNvSpPr txBox="1">
            <a:spLocks noChangeArrowheads="1"/>
          </p:cNvSpPr>
          <p:nvPr/>
        </p:nvSpPr>
        <p:spPr bwMode="auto">
          <a:xfrm>
            <a:off x="4405041" y="3266253"/>
            <a:ext cx="19034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fr-FR" sz="1300">
                <a:solidFill>
                  <a:schemeClr val="tx1"/>
                </a:solidFill>
              </a:rPr>
              <a:t>Séquence « grisé »</a:t>
            </a:r>
          </a:p>
          <a:p>
            <a:r>
              <a:rPr lang="fr-FR" altLang="fr-FR" sz="1300">
                <a:solidFill>
                  <a:schemeClr val="tx1"/>
                </a:solidFill>
              </a:rPr>
              <a:t>spécifique de la région </a:t>
            </a:r>
          </a:p>
        </p:txBody>
      </p:sp>
      <p:grpSp>
        <p:nvGrpSpPr>
          <p:cNvPr id="16" name="Groupe 5"/>
          <p:cNvGrpSpPr>
            <a:grpSpLocks/>
          </p:cNvGrpSpPr>
          <p:nvPr/>
        </p:nvGrpSpPr>
        <p:grpSpPr bwMode="auto">
          <a:xfrm>
            <a:off x="0" y="-28575"/>
            <a:ext cx="12192000" cy="598488"/>
            <a:chOff x="0" y="-28905"/>
            <a:chExt cx="12192000" cy="598920"/>
          </a:xfrm>
        </p:grpSpPr>
        <p:sp>
          <p:nvSpPr>
            <p:cNvPr id="17" name="Rectangle 1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              « </a:t>
              </a:r>
              <a:r>
                <a:rPr lang="fr-FR" sz="3200" b="1" kern="0" dirty="0" err="1">
                  <a:solidFill>
                    <a:srgbClr val="C01662">
                      <a:lumMod val="50000"/>
                    </a:srgbClr>
                  </a:solidFill>
                </a:rPr>
                <a:t>Next</a:t>
              </a:r>
              <a:r>
                <a:rPr lang="fr-FR" sz="3200" b="1" kern="0" dirty="0">
                  <a:solidFill>
                    <a:srgbClr val="C01662">
                      <a:lumMod val="50000"/>
                    </a:srgbClr>
                  </a:solidFill>
                </a:rPr>
                <a:t> </a:t>
              </a:r>
              <a:r>
                <a:rPr lang="fr-FR" sz="3200" b="1" kern="0" dirty="0" err="1">
                  <a:solidFill>
                    <a:srgbClr val="C01662">
                      <a:lumMod val="50000"/>
                    </a:srgbClr>
                  </a:solidFill>
                </a:rPr>
                <a:t>Generation</a:t>
              </a:r>
              <a:r>
                <a:rPr lang="fr-FR" sz="3200" b="1" kern="0" dirty="0">
                  <a:solidFill>
                    <a:srgbClr val="C01662">
                      <a:lumMod val="50000"/>
                    </a:srgbClr>
                  </a:solidFill>
                </a:rPr>
                <a:t> </a:t>
              </a:r>
              <a:r>
                <a:rPr lang="fr-FR" sz="3200" b="1" kern="0" dirty="0" err="1">
                  <a:solidFill>
                    <a:srgbClr val="C01662">
                      <a:lumMod val="50000"/>
                    </a:srgbClr>
                  </a:solidFill>
                </a:rPr>
                <a:t>Sequencing</a:t>
              </a:r>
              <a:r>
                <a:rPr lang="fr-FR" sz="3200" b="1" kern="0" dirty="0">
                  <a:solidFill>
                    <a:srgbClr val="C01662">
                      <a:lumMod val="50000"/>
                    </a:srgbClr>
                  </a:solidFill>
                </a:rPr>
                <a:t> », NGS : Limites</a:t>
              </a:r>
            </a:p>
          </p:txBody>
        </p:sp>
        <p:pic>
          <p:nvPicPr>
            <p:cNvPr id="18"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63500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DD7EE">
            <a:alpha val="67842"/>
          </a:srgbClr>
        </a:solidFill>
        <a:effectLst/>
      </p:bgPr>
    </p:bg>
    <p:spTree>
      <p:nvGrpSpPr>
        <p:cNvPr id="1" name=""/>
        <p:cNvGrpSpPr/>
        <p:nvPr/>
      </p:nvGrpSpPr>
      <p:grpSpPr>
        <a:xfrm>
          <a:off x="0" y="0"/>
          <a:ext cx="0" cy="0"/>
          <a:chOff x="0" y="0"/>
          <a:chExt cx="0" cy="0"/>
        </a:xfrm>
      </p:grpSpPr>
      <p:grpSp>
        <p:nvGrpSpPr>
          <p:cNvPr id="3074" name="Groupe 11"/>
          <p:cNvGrpSpPr>
            <a:grpSpLocks/>
          </p:cNvGrpSpPr>
          <p:nvPr/>
        </p:nvGrpSpPr>
        <p:grpSpPr bwMode="auto">
          <a:xfrm>
            <a:off x="0" y="-28575"/>
            <a:ext cx="12192000" cy="598488"/>
            <a:chOff x="0" y="-28905"/>
            <a:chExt cx="12192000" cy="598920"/>
          </a:xfrm>
        </p:grpSpPr>
        <p:sp>
          <p:nvSpPr>
            <p:cNvPr id="8" name="Rectangle 7"/>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C01662">
                      <a:lumMod val="50000"/>
                    </a:srgbClr>
                  </a:solidFill>
                  <a:effectLst/>
                  <a:uLnTx/>
                  <a:uFillTx/>
                  <a:latin typeface="Calibri" panose="020F0502020204030204"/>
                  <a:ea typeface="+mn-ea"/>
                  <a:cs typeface="+mn-cs"/>
                </a:rPr>
                <a:t>XVII Journée Professionnelle de l’AFTLM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C01662">
                      <a:lumMod val="50000"/>
                    </a:srgbClr>
                  </a:solidFill>
                  <a:effectLst/>
                  <a:uLnTx/>
                  <a:uFillTx/>
                  <a:latin typeface="Calibri" panose="020F0502020204030204"/>
                  <a:ea typeface="+mn-ea"/>
                  <a:cs typeface="+mn-cs"/>
                </a:rPr>
                <a:t>vendredi 19 novembre 2021</a:t>
              </a:r>
            </a:p>
          </p:txBody>
        </p:sp>
        <p:pic>
          <p:nvPicPr>
            <p:cNvPr id="3078"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ZoneTexte 9"/>
          <p:cNvSpPr txBox="1"/>
          <p:nvPr/>
        </p:nvSpPr>
        <p:spPr>
          <a:xfrm>
            <a:off x="1095375" y="1009650"/>
            <a:ext cx="9601200" cy="230832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0" cap="none" spc="0" normalizeH="0" baseline="0" noProof="0" dirty="0">
                <a:ln>
                  <a:noFill/>
                </a:ln>
                <a:solidFill>
                  <a:srgbClr val="C01662">
                    <a:lumMod val="50000"/>
                  </a:srgbClr>
                </a:solidFill>
                <a:effectLst/>
                <a:uLnTx/>
                <a:uFillTx/>
                <a:latin typeface="Calibri" panose="020F0502020204030204"/>
                <a:ea typeface="+mn-ea"/>
                <a:cs typeface="+mn-cs"/>
              </a:rPr>
              <a:t>Merci pour votre attention</a:t>
            </a:r>
          </a:p>
        </p:txBody>
      </p:sp>
      <p:sp>
        <p:nvSpPr>
          <p:cNvPr id="11" name="ZoneTexte 10"/>
          <p:cNvSpPr txBox="1"/>
          <p:nvPr/>
        </p:nvSpPr>
        <p:spPr>
          <a:xfrm>
            <a:off x="1295400" y="5383213"/>
            <a:ext cx="9601200" cy="1754326"/>
          </a:xfrm>
          <a:prstGeom prst="rect">
            <a:avLst/>
          </a:prstGeom>
          <a:noFill/>
        </p:spPr>
        <p:txBody>
          <a:bodyPr>
            <a:spAutoFit/>
          </a:bodyPr>
          <a:lstStyle/>
          <a:p>
            <a:pPr algn="ctr" eaLnBrk="1" fontAlgn="auto" hangingPunct="1">
              <a:spcBef>
                <a:spcPts val="0"/>
              </a:spcBef>
              <a:spcAft>
                <a:spcPts val="0"/>
              </a:spcAft>
              <a:defRPr/>
            </a:pPr>
            <a:r>
              <a:rPr lang="fr-FR" sz="3600" b="1" i="1" kern="0" dirty="0">
                <a:solidFill>
                  <a:srgbClr val="C01662">
                    <a:lumMod val="50000"/>
                  </a:srgbClr>
                </a:solidFill>
                <a:latin typeface="Calibri" panose="020F0502020204030204"/>
                <a:hlinkClick r:id="rId3"/>
              </a:rPr>
              <a:t>https://aftlm.fr</a:t>
            </a:r>
            <a:endParaRPr lang="fr-FR" sz="3600" b="1" i="1" kern="0" dirty="0">
              <a:solidFill>
                <a:srgbClr val="C01662">
                  <a:lumMod val="50000"/>
                </a:srgbClr>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b="1" i="1" kern="0" dirty="0">
                <a:solidFill>
                  <a:srgbClr val="C01662">
                    <a:lumMod val="50000"/>
                  </a:srgbClr>
                </a:solidFill>
                <a:latin typeface="Calibri" panose="020F0502020204030204"/>
              </a:rPr>
              <a:t>communication@aftlm.fr</a:t>
            </a:r>
            <a:endParaRPr kumimoji="0" lang="fr-FR" sz="3600" b="1" i="1" u="none" strike="noStrike" kern="0" cap="none" spc="0" normalizeH="0" baseline="0" noProof="0" dirty="0">
              <a:ln>
                <a:noFill/>
              </a:ln>
              <a:solidFill>
                <a:srgbClr val="C01662">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1" i="1" u="none" strike="noStrike" kern="0" cap="none" spc="0" normalizeH="0" baseline="0" noProof="0" dirty="0">
              <a:ln>
                <a:noFill/>
              </a:ln>
              <a:solidFill>
                <a:srgbClr val="C01662">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40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33</a:t>
            </a:fld>
            <a:endParaRPr lang="fr-FR" altLang="fr-FR" b="1"/>
          </a:p>
        </p:txBody>
      </p:sp>
      <p:sp>
        <p:nvSpPr>
          <p:cNvPr id="9" name="ZoneTexte 8">
            <a:extLst>
              <a:ext uri="{FF2B5EF4-FFF2-40B4-BE49-F238E27FC236}">
                <a16:creationId xmlns:a16="http://schemas.microsoft.com/office/drawing/2014/main" id="{00298DA2-4022-4984-B74B-F05FF0D7A7C9}"/>
              </a:ext>
            </a:extLst>
          </p:cNvPr>
          <p:cNvSpPr txBox="1"/>
          <p:nvPr/>
        </p:nvSpPr>
        <p:spPr>
          <a:xfrm>
            <a:off x="81107" y="4565936"/>
            <a:ext cx="11968139" cy="1754326"/>
          </a:xfrm>
          <a:prstGeom prst="rect">
            <a:avLst/>
          </a:prstGeom>
          <a:noFill/>
        </p:spPr>
        <p:txBody>
          <a:bodyPr wrap="square">
            <a:spAutoFit/>
          </a:bodyPr>
          <a:lstStyle/>
          <a:p>
            <a:pPr algn="just"/>
            <a:r>
              <a:rPr lang="fr-FR" dirty="0"/>
              <a:t>Le séquençage de l'ADN par passage au travers d'un nanopore est assez sensible pour permettre l'analyse d'une molécule individuelle d'ADN (voire d'ARN). Une enzyme (</a:t>
            </a:r>
            <a:r>
              <a:rPr lang="fr-FR" i="1" dirty="0" err="1"/>
              <a:t>unwinding</a:t>
            </a:r>
            <a:r>
              <a:rPr lang="fr-FR" i="1" dirty="0"/>
              <a:t> enzyme</a:t>
            </a:r>
            <a:r>
              <a:rPr lang="fr-FR" dirty="0"/>
              <a:t>) de type hélicase sépare les deux brins de l'hélice d'ADN et linéarise l'ADN simple brin. Ce monobrin va alors passer à l'intérieur du nanopore, lui-même inclus dans une membrane et traversé par un champ électrique. Les variations spécifiques du courant engendrées par le passage successif des différents nucléotides dans le canal (chaque nucléotide possède une charge électrique caractéristique) sont enregistrées au fur et à mesure et il sera ainsi possible de reconstituer la séquence initiale de la molécule.</a:t>
            </a:r>
          </a:p>
        </p:txBody>
      </p:sp>
      <p:pic>
        <p:nvPicPr>
          <p:cNvPr id="16" name="Image 15">
            <a:extLst>
              <a:ext uri="{FF2B5EF4-FFF2-40B4-BE49-F238E27FC236}">
                <a16:creationId xmlns:a16="http://schemas.microsoft.com/office/drawing/2014/main" id="{5A09B082-14D1-43EF-AE42-6990ED40C67E}"/>
              </a:ext>
            </a:extLst>
          </p:cNvPr>
          <p:cNvPicPr>
            <a:picLocks noChangeAspect="1"/>
          </p:cNvPicPr>
          <p:nvPr/>
        </p:nvPicPr>
        <p:blipFill rotWithShape="1">
          <a:blip r:embed="rId2"/>
          <a:srcRect l="15424" t="5330" r="844" b="13294"/>
          <a:stretch/>
        </p:blipFill>
        <p:spPr>
          <a:xfrm>
            <a:off x="4166915" y="671391"/>
            <a:ext cx="6394048" cy="3894545"/>
          </a:xfrm>
          <a:prstGeom prst="rect">
            <a:avLst/>
          </a:prstGeom>
        </p:spPr>
      </p:pic>
      <p:sp>
        <p:nvSpPr>
          <p:cNvPr id="21" name="ZoneTexte 20">
            <a:extLst>
              <a:ext uri="{FF2B5EF4-FFF2-40B4-BE49-F238E27FC236}">
                <a16:creationId xmlns:a16="http://schemas.microsoft.com/office/drawing/2014/main" id="{823DFE58-3096-45C2-BE41-983D8009F6D9}"/>
              </a:ext>
            </a:extLst>
          </p:cNvPr>
          <p:cNvSpPr txBox="1"/>
          <p:nvPr/>
        </p:nvSpPr>
        <p:spPr>
          <a:xfrm>
            <a:off x="81107" y="6417977"/>
            <a:ext cx="6134470" cy="215444"/>
          </a:xfrm>
          <a:prstGeom prst="rect">
            <a:avLst/>
          </a:prstGeom>
          <a:noFill/>
        </p:spPr>
        <p:txBody>
          <a:bodyPr wrap="square">
            <a:spAutoFit/>
          </a:bodyPr>
          <a:lstStyle/>
          <a:p>
            <a:r>
              <a:rPr lang="fr-FR" sz="800" dirty="0" err="1"/>
              <a:t>Encyclopædia</a:t>
            </a:r>
            <a:r>
              <a:rPr lang="fr-FR" sz="800" dirty="0"/>
              <a:t> </a:t>
            </a:r>
            <a:r>
              <a:rPr lang="fr-FR" sz="800" dirty="0" err="1"/>
              <a:t>Universalis</a:t>
            </a:r>
            <a:r>
              <a:rPr lang="fr-FR" sz="800" dirty="0"/>
              <a:t> France</a:t>
            </a:r>
          </a:p>
        </p:txBody>
      </p:sp>
      <p:grpSp>
        <p:nvGrpSpPr>
          <p:cNvPr id="11" name="Groupe 5"/>
          <p:cNvGrpSpPr>
            <a:grpSpLocks/>
          </p:cNvGrpSpPr>
          <p:nvPr/>
        </p:nvGrpSpPr>
        <p:grpSpPr bwMode="auto">
          <a:xfrm>
            <a:off x="0" y="-28575"/>
            <a:ext cx="12192000" cy="598488"/>
            <a:chOff x="0" y="-28905"/>
            <a:chExt cx="12192000" cy="598920"/>
          </a:xfrm>
        </p:grpSpPr>
        <p:sp>
          <p:nvSpPr>
            <p:cNvPr id="12" name="Rectangle 11"/>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NGS : Séquençage de 3</a:t>
              </a:r>
              <a:r>
                <a:rPr lang="fr-FR" sz="3200" b="1" kern="0" baseline="30000" dirty="0">
                  <a:solidFill>
                    <a:srgbClr val="C01662">
                      <a:lumMod val="50000"/>
                    </a:srgbClr>
                  </a:solidFill>
                </a:rPr>
                <a:t>ème</a:t>
              </a:r>
              <a:r>
                <a:rPr lang="fr-FR" sz="3200" b="1" kern="0" dirty="0">
                  <a:solidFill>
                    <a:srgbClr val="C01662">
                      <a:lumMod val="50000"/>
                    </a:srgbClr>
                  </a:solidFill>
                </a:rPr>
                <a:t> génération</a:t>
              </a:r>
            </a:p>
          </p:txBody>
        </p:sp>
        <p:pic>
          <p:nvPicPr>
            <p:cNvPr id="13"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ZoneTexte 13">
            <a:extLst>
              <a:ext uri="{FF2B5EF4-FFF2-40B4-BE49-F238E27FC236}">
                <a16:creationId xmlns:a16="http://schemas.microsoft.com/office/drawing/2014/main" id="{00298DA2-4022-4984-B74B-F05FF0D7A7C9}"/>
              </a:ext>
            </a:extLst>
          </p:cNvPr>
          <p:cNvSpPr txBox="1"/>
          <p:nvPr/>
        </p:nvSpPr>
        <p:spPr>
          <a:xfrm>
            <a:off x="220562" y="1373251"/>
            <a:ext cx="3333425" cy="923330"/>
          </a:xfrm>
          <a:prstGeom prst="rect">
            <a:avLst/>
          </a:prstGeom>
          <a:noFill/>
        </p:spPr>
        <p:txBody>
          <a:bodyPr wrap="square">
            <a:spAutoFit/>
          </a:bodyPr>
          <a:lstStyle/>
          <a:p>
            <a:pPr algn="just"/>
            <a:r>
              <a:rPr lang="fr-FR" b="1" dirty="0"/>
              <a:t>Séquenceur: </a:t>
            </a:r>
            <a:r>
              <a:rPr lang="fr-FR" b="1" dirty="0" err="1"/>
              <a:t>MinION</a:t>
            </a:r>
            <a:r>
              <a:rPr lang="fr-FR" b="1" dirty="0"/>
              <a:t> (2016)</a:t>
            </a:r>
          </a:p>
          <a:p>
            <a:pPr algn="just"/>
            <a:r>
              <a:rPr lang="fr-FR" b="1" dirty="0"/>
              <a:t>A peine plus gros qu’une clé USB</a:t>
            </a:r>
          </a:p>
          <a:p>
            <a:pPr algn="just"/>
            <a:r>
              <a:rPr lang="fr-FR" b="1" dirty="0"/>
              <a:t>20 Gb de données en 48 heures</a:t>
            </a:r>
          </a:p>
        </p:txBody>
      </p:sp>
      <p:sp>
        <p:nvSpPr>
          <p:cNvPr id="3" name="Rectangle 2"/>
          <p:cNvSpPr/>
          <p:nvPr/>
        </p:nvSpPr>
        <p:spPr>
          <a:xfrm>
            <a:off x="220563" y="911783"/>
            <a:ext cx="3872022" cy="369332"/>
          </a:xfrm>
          <a:prstGeom prst="rect">
            <a:avLst/>
          </a:prstGeom>
        </p:spPr>
        <p:txBody>
          <a:bodyPr wrap="none">
            <a:spAutoFit/>
          </a:bodyPr>
          <a:lstStyle/>
          <a:p>
            <a:r>
              <a:rPr lang="fr-FR" b="1" dirty="0"/>
              <a:t>Société Oxford </a:t>
            </a:r>
            <a:r>
              <a:rPr lang="fr-FR" b="1" dirty="0" err="1"/>
              <a:t>Nanopore</a:t>
            </a:r>
            <a:r>
              <a:rPr lang="fr-FR" b="1" dirty="0"/>
              <a:t> Technologies</a:t>
            </a:r>
          </a:p>
        </p:txBody>
      </p:sp>
    </p:spTree>
    <p:extLst>
      <p:ext uri="{BB962C8B-B14F-4D97-AF65-F5344CB8AC3E}">
        <p14:creationId xmlns:p14="http://schemas.microsoft.com/office/powerpoint/2010/main" val="20869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450B2C0-036A-4324-A53E-E9546A8DF4DC}"/>
              </a:ext>
            </a:extLst>
          </p:cNvPr>
          <p:cNvSpPr/>
          <p:nvPr/>
        </p:nvSpPr>
        <p:spPr>
          <a:xfrm>
            <a:off x="7236542" y="3641276"/>
            <a:ext cx="3235315" cy="2751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AE2A7EC6-7A99-4CE1-A120-D9F97CB90DD4}"/>
              </a:ext>
            </a:extLst>
          </p:cNvPr>
          <p:cNvSpPr/>
          <p:nvPr/>
        </p:nvSpPr>
        <p:spPr>
          <a:xfrm>
            <a:off x="7236542" y="771942"/>
            <a:ext cx="3241317" cy="2807542"/>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4</a:t>
            </a:fld>
            <a:endParaRPr lang="fr-FR" altLang="fr-FR" b="1"/>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latin typeface="+mn-lt"/>
                </a:rPr>
                <a:t>Structure de l’ADN : </a:t>
              </a:r>
              <a:r>
                <a:rPr lang="fr-FR" sz="3200" b="1" i="1" kern="0" dirty="0">
                  <a:solidFill>
                    <a:srgbClr val="C01662">
                      <a:lumMod val="50000"/>
                    </a:srgbClr>
                  </a:solidFill>
                </a:rPr>
                <a:t>Structure chimique</a:t>
              </a:r>
            </a:p>
          </p:txBody>
        </p:sp>
        <p:pic>
          <p:nvPicPr>
            <p:cNvPr id="512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e 1">
            <a:extLst>
              <a:ext uri="{FF2B5EF4-FFF2-40B4-BE49-F238E27FC236}">
                <a16:creationId xmlns:a16="http://schemas.microsoft.com/office/drawing/2014/main" id="{754BD8F7-2075-46B0-94F6-1056D12E48B5}"/>
              </a:ext>
            </a:extLst>
          </p:cNvPr>
          <p:cNvGrpSpPr/>
          <p:nvPr/>
        </p:nvGrpSpPr>
        <p:grpSpPr>
          <a:xfrm>
            <a:off x="975860" y="743684"/>
            <a:ext cx="5002454" cy="4017023"/>
            <a:chOff x="976144" y="1480740"/>
            <a:chExt cx="5002454" cy="4017023"/>
          </a:xfrm>
        </p:grpSpPr>
        <p:sp>
          <p:nvSpPr>
            <p:cNvPr id="29" name="Rectangle 28">
              <a:extLst>
                <a:ext uri="{FF2B5EF4-FFF2-40B4-BE49-F238E27FC236}">
                  <a16:creationId xmlns:a16="http://schemas.microsoft.com/office/drawing/2014/main" id="{0D14A76B-B71D-42DE-A25A-034BC647E31B}"/>
                </a:ext>
              </a:extLst>
            </p:cNvPr>
            <p:cNvSpPr/>
            <p:nvPr/>
          </p:nvSpPr>
          <p:spPr>
            <a:xfrm>
              <a:off x="976144" y="1480740"/>
              <a:ext cx="5002454" cy="4017023"/>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a:extLst>
                <a:ext uri="{FF2B5EF4-FFF2-40B4-BE49-F238E27FC236}">
                  <a16:creationId xmlns:a16="http://schemas.microsoft.com/office/drawing/2014/main" id="{0A4074F6-BBDD-4DE4-9329-87B827B18209}"/>
                </a:ext>
              </a:extLst>
            </p:cNvPr>
            <p:cNvGrpSpPr/>
            <p:nvPr/>
          </p:nvGrpSpPr>
          <p:grpSpPr>
            <a:xfrm>
              <a:off x="1135781" y="1726001"/>
              <a:ext cx="3993833" cy="3473757"/>
              <a:chOff x="720015" y="1543119"/>
              <a:chExt cx="3993833" cy="3473757"/>
            </a:xfrm>
          </p:grpSpPr>
          <p:grpSp>
            <p:nvGrpSpPr>
              <p:cNvPr id="9" name="Groupe 8">
                <a:extLst>
                  <a:ext uri="{FF2B5EF4-FFF2-40B4-BE49-F238E27FC236}">
                    <a16:creationId xmlns:a16="http://schemas.microsoft.com/office/drawing/2014/main" id="{19D24DD2-800E-47C7-A265-2BF396502FAB}"/>
                  </a:ext>
                </a:extLst>
              </p:cNvPr>
              <p:cNvGrpSpPr/>
              <p:nvPr/>
            </p:nvGrpSpPr>
            <p:grpSpPr>
              <a:xfrm>
                <a:off x="1174616" y="1543119"/>
                <a:ext cx="3539232" cy="3473757"/>
                <a:chOff x="775316" y="1530201"/>
                <a:chExt cx="3539232" cy="3473757"/>
              </a:xfrm>
            </p:grpSpPr>
            <p:pic>
              <p:nvPicPr>
                <p:cNvPr id="3" name="Image 2">
                  <a:extLst>
                    <a:ext uri="{FF2B5EF4-FFF2-40B4-BE49-F238E27FC236}">
                      <a16:creationId xmlns:a16="http://schemas.microsoft.com/office/drawing/2014/main" id="{334CA6F7-846A-477A-9F6B-1061A04D4887}"/>
                    </a:ext>
                  </a:extLst>
                </p:cNvPr>
                <p:cNvPicPr>
                  <a:picLocks noChangeAspect="1"/>
                </p:cNvPicPr>
                <p:nvPr/>
              </p:nvPicPr>
              <p:blipFill rotWithShape="1">
                <a:blip r:embed="rId3"/>
                <a:srcRect l="2552" t="1726" r="24510" b="2187"/>
                <a:stretch/>
              </p:blipFill>
              <p:spPr>
                <a:xfrm>
                  <a:off x="793072" y="1530201"/>
                  <a:ext cx="3352800" cy="3473757"/>
                </a:xfrm>
                <a:prstGeom prst="rect">
                  <a:avLst/>
                </a:prstGeom>
              </p:spPr>
            </p:pic>
            <p:sp>
              <p:nvSpPr>
                <p:cNvPr id="8" name="Rectangle 7">
                  <a:extLst>
                    <a:ext uri="{FF2B5EF4-FFF2-40B4-BE49-F238E27FC236}">
                      <a16:creationId xmlns:a16="http://schemas.microsoft.com/office/drawing/2014/main" id="{993BAFE7-63EF-4549-A1BE-7FEAF878FADD}"/>
                    </a:ext>
                  </a:extLst>
                </p:cNvPr>
                <p:cNvSpPr/>
                <p:nvPr/>
              </p:nvSpPr>
              <p:spPr>
                <a:xfrm>
                  <a:off x="775316" y="2139518"/>
                  <a:ext cx="1799208" cy="4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36E1D379-DE22-4B7D-B32F-FE5A5FD1BA6A}"/>
                    </a:ext>
                  </a:extLst>
                </p:cNvPr>
                <p:cNvSpPr/>
                <p:nvPr/>
              </p:nvSpPr>
              <p:spPr>
                <a:xfrm>
                  <a:off x="3662038" y="2787823"/>
                  <a:ext cx="652510" cy="40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a:extLst>
                  <a:ext uri="{FF2B5EF4-FFF2-40B4-BE49-F238E27FC236}">
                    <a16:creationId xmlns:a16="http://schemas.microsoft.com/office/drawing/2014/main" id="{7ADEED91-9E5E-438C-AF48-72838AF894B1}"/>
                  </a:ext>
                </a:extLst>
              </p:cNvPr>
              <p:cNvPicPr>
                <a:picLocks noChangeAspect="1"/>
              </p:cNvPicPr>
              <p:nvPr/>
            </p:nvPicPr>
            <p:blipFill rotWithShape="1">
              <a:blip r:embed="rId4"/>
              <a:srcRect l="35020" t="79571" r="41380" b="15320"/>
              <a:stretch/>
            </p:blipFill>
            <p:spPr>
              <a:xfrm>
                <a:off x="720015" y="4682458"/>
                <a:ext cx="834501" cy="177554"/>
              </a:xfrm>
              <a:prstGeom prst="rect">
                <a:avLst/>
              </a:prstGeom>
            </p:spPr>
          </p:pic>
        </p:grpSp>
        <p:sp>
          <p:nvSpPr>
            <p:cNvPr id="22" name="ZoneTexte 21">
              <a:extLst>
                <a:ext uri="{FF2B5EF4-FFF2-40B4-BE49-F238E27FC236}">
                  <a16:creationId xmlns:a16="http://schemas.microsoft.com/office/drawing/2014/main" id="{1734C8DE-A51D-409E-A289-D53DDEC03B0A}"/>
                </a:ext>
              </a:extLst>
            </p:cNvPr>
            <p:cNvSpPr txBox="1"/>
            <p:nvPr/>
          </p:nvSpPr>
          <p:spPr>
            <a:xfrm>
              <a:off x="4659053" y="3606998"/>
              <a:ext cx="933879" cy="369332"/>
            </a:xfrm>
            <a:prstGeom prst="rect">
              <a:avLst/>
            </a:prstGeom>
            <a:noFill/>
          </p:spPr>
          <p:txBody>
            <a:bodyPr wrap="square" rtlCol="0">
              <a:spAutoFit/>
            </a:bodyPr>
            <a:lstStyle/>
            <a:p>
              <a:r>
                <a:rPr lang="fr-FR" dirty="0">
                  <a:solidFill>
                    <a:schemeClr val="accent5"/>
                  </a:solidFill>
                </a:rPr>
                <a:t>Pentose</a:t>
              </a:r>
            </a:p>
          </p:txBody>
        </p:sp>
        <p:sp>
          <p:nvSpPr>
            <p:cNvPr id="26" name="ZoneTexte 25">
              <a:extLst>
                <a:ext uri="{FF2B5EF4-FFF2-40B4-BE49-F238E27FC236}">
                  <a16:creationId xmlns:a16="http://schemas.microsoft.com/office/drawing/2014/main" id="{1EE0D664-D3AC-4D21-8E1B-D818D5C12A0D}"/>
                </a:ext>
              </a:extLst>
            </p:cNvPr>
            <p:cNvSpPr txBox="1"/>
            <p:nvPr/>
          </p:nvSpPr>
          <p:spPr>
            <a:xfrm>
              <a:off x="4624889" y="1748204"/>
              <a:ext cx="1353709" cy="369332"/>
            </a:xfrm>
            <a:prstGeom prst="rect">
              <a:avLst/>
            </a:prstGeom>
            <a:noFill/>
          </p:spPr>
          <p:txBody>
            <a:bodyPr wrap="square" rtlCol="0">
              <a:spAutoFit/>
            </a:bodyPr>
            <a:lstStyle/>
            <a:p>
              <a:r>
                <a:rPr lang="fr-FR" dirty="0">
                  <a:solidFill>
                    <a:srgbClr val="92D050"/>
                  </a:solidFill>
                </a:rPr>
                <a:t>Base azotée</a:t>
              </a:r>
            </a:p>
          </p:txBody>
        </p:sp>
        <p:sp>
          <p:nvSpPr>
            <p:cNvPr id="27" name="ZoneTexte 26">
              <a:extLst>
                <a:ext uri="{FF2B5EF4-FFF2-40B4-BE49-F238E27FC236}">
                  <a16:creationId xmlns:a16="http://schemas.microsoft.com/office/drawing/2014/main" id="{3DA87B55-DA67-4862-8D40-493711954346}"/>
                </a:ext>
              </a:extLst>
            </p:cNvPr>
            <p:cNvSpPr txBox="1"/>
            <p:nvPr/>
          </p:nvSpPr>
          <p:spPr>
            <a:xfrm>
              <a:off x="1841524" y="2335318"/>
              <a:ext cx="1283416" cy="369332"/>
            </a:xfrm>
            <a:prstGeom prst="rect">
              <a:avLst/>
            </a:prstGeom>
            <a:noFill/>
          </p:spPr>
          <p:txBody>
            <a:bodyPr wrap="square" rtlCol="0">
              <a:spAutoFit/>
            </a:bodyPr>
            <a:lstStyle/>
            <a:p>
              <a:r>
                <a:rPr lang="fr-FR" dirty="0">
                  <a:solidFill>
                    <a:srgbClr val="ED341B"/>
                  </a:solidFill>
                </a:rPr>
                <a:t>Phosphates</a:t>
              </a:r>
            </a:p>
          </p:txBody>
        </p:sp>
        <p:sp>
          <p:nvSpPr>
            <p:cNvPr id="24" name="Rectangle 23">
              <a:extLst>
                <a:ext uri="{FF2B5EF4-FFF2-40B4-BE49-F238E27FC236}">
                  <a16:creationId xmlns:a16="http://schemas.microsoft.com/office/drawing/2014/main" id="{8D050DE4-A905-4A99-9AC7-4F9906CBA400}"/>
                </a:ext>
              </a:extLst>
            </p:cNvPr>
            <p:cNvSpPr/>
            <p:nvPr/>
          </p:nvSpPr>
          <p:spPr>
            <a:xfrm>
              <a:off x="3985332" y="4257363"/>
              <a:ext cx="271933" cy="142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n>
                    <a:solidFill>
                      <a:schemeClr val="accent1"/>
                    </a:solidFill>
                  </a:ln>
                  <a:solidFill>
                    <a:schemeClr val="accent5"/>
                  </a:solidFill>
                  <a:latin typeface="Arial" panose="020B0604020202020204" pitchFamily="34" charset="0"/>
                  <a:cs typeface="Arial" panose="020B0604020202020204" pitchFamily="34" charset="0"/>
                </a:rPr>
                <a:t>H</a:t>
              </a:r>
            </a:p>
          </p:txBody>
        </p:sp>
      </p:grpSp>
      <p:pic>
        <p:nvPicPr>
          <p:cNvPr id="32" name="Image 31">
            <a:extLst>
              <a:ext uri="{FF2B5EF4-FFF2-40B4-BE49-F238E27FC236}">
                <a16:creationId xmlns:a16="http://schemas.microsoft.com/office/drawing/2014/main" id="{C02D4E8B-2865-4254-AD3A-6D1594B89BF6}"/>
              </a:ext>
            </a:extLst>
          </p:cNvPr>
          <p:cNvPicPr>
            <a:picLocks noChangeAspect="1"/>
          </p:cNvPicPr>
          <p:nvPr/>
        </p:nvPicPr>
        <p:blipFill rotWithShape="1">
          <a:blip r:embed="rId5"/>
          <a:srcRect t="2382" b="21782"/>
          <a:stretch/>
        </p:blipFill>
        <p:spPr>
          <a:xfrm>
            <a:off x="7279597" y="827982"/>
            <a:ext cx="3133266" cy="2741670"/>
          </a:xfrm>
          <a:prstGeom prst="rect">
            <a:avLst/>
          </a:prstGeom>
        </p:spPr>
      </p:pic>
      <p:grpSp>
        <p:nvGrpSpPr>
          <p:cNvPr id="33" name="Groupe 32">
            <a:extLst>
              <a:ext uri="{FF2B5EF4-FFF2-40B4-BE49-F238E27FC236}">
                <a16:creationId xmlns:a16="http://schemas.microsoft.com/office/drawing/2014/main" id="{7FB628C9-8907-48AB-9A42-03E26E7A6EE0}"/>
              </a:ext>
            </a:extLst>
          </p:cNvPr>
          <p:cNvGrpSpPr/>
          <p:nvPr/>
        </p:nvGrpSpPr>
        <p:grpSpPr>
          <a:xfrm>
            <a:off x="7250526" y="3750642"/>
            <a:ext cx="3152552" cy="2605708"/>
            <a:chOff x="790575" y="1288441"/>
            <a:chExt cx="3152552" cy="2605708"/>
          </a:xfrm>
        </p:grpSpPr>
        <p:pic>
          <p:nvPicPr>
            <p:cNvPr id="34" name="Image 33">
              <a:extLst>
                <a:ext uri="{FF2B5EF4-FFF2-40B4-BE49-F238E27FC236}">
                  <a16:creationId xmlns:a16="http://schemas.microsoft.com/office/drawing/2014/main" id="{4458C37E-8918-4033-9C2C-51C5185179DC}"/>
                </a:ext>
              </a:extLst>
            </p:cNvPr>
            <p:cNvPicPr>
              <a:picLocks noChangeAspect="1"/>
            </p:cNvPicPr>
            <p:nvPr/>
          </p:nvPicPr>
          <p:blipFill rotWithShape="1">
            <a:blip r:embed="rId5"/>
            <a:srcRect b="42920"/>
            <a:stretch/>
          </p:blipFill>
          <p:spPr>
            <a:xfrm>
              <a:off x="790575" y="1288441"/>
              <a:ext cx="3133725" cy="2066029"/>
            </a:xfrm>
            <a:prstGeom prst="rect">
              <a:avLst/>
            </a:prstGeom>
          </p:spPr>
        </p:pic>
        <p:pic>
          <p:nvPicPr>
            <p:cNvPr id="35" name="Image 34">
              <a:extLst>
                <a:ext uri="{FF2B5EF4-FFF2-40B4-BE49-F238E27FC236}">
                  <a16:creationId xmlns:a16="http://schemas.microsoft.com/office/drawing/2014/main" id="{39F56BDA-7BBD-47F4-B795-48BE91196C3D}"/>
                </a:ext>
              </a:extLst>
            </p:cNvPr>
            <p:cNvPicPr>
              <a:picLocks noChangeAspect="1"/>
            </p:cNvPicPr>
            <p:nvPr/>
          </p:nvPicPr>
          <p:blipFill rotWithShape="1">
            <a:blip r:embed="rId5"/>
            <a:srcRect l="-13678" t="24080" r="41318" b="49253"/>
            <a:stretch/>
          </p:blipFill>
          <p:spPr>
            <a:xfrm>
              <a:off x="790575" y="2928640"/>
              <a:ext cx="2272222" cy="965207"/>
            </a:xfrm>
            <a:prstGeom prst="rect">
              <a:avLst/>
            </a:prstGeom>
          </p:spPr>
        </p:pic>
        <p:pic>
          <p:nvPicPr>
            <p:cNvPr id="36" name="Image 35">
              <a:extLst>
                <a:ext uri="{FF2B5EF4-FFF2-40B4-BE49-F238E27FC236}">
                  <a16:creationId xmlns:a16="http://schemas.microsoft.com/office/drawing/2014/main" id="{D0470C17-2F17-4CB6-8A95-E07A7AD60CD1}"/>
                </a:ext>
              </a:extLst>
            </p:cNvPr>
            <p:cNvPicPr>
              <a:picLocks noChangeAspect="1"/>
            </p:cNvPicPr>
            <p:nvPr/>
          </p:nvPicPr>
          <p:blipFill rotWithShape="1">
            <a:blip r:embed="rId5"/>
            <a:srcRect l="71625" t="58364" b="20543"/>
            <a:stretch/>
          </p:blipFill>
          <p:spPr>
            <a:xfrm>
              <a:off x="3053919" y="3130669"/>
              <a:ext cx="889208" cy="763480"/>
            </a:xfrm>
            <a:prstGeom prst="rect">
              <a:avLst/>
            </a:prstGeom>
          </p:spPr>
        </p:pic>
      </p:grpSp>
      <p:sp>
        <p:nvSpPr>
          <p:cNvPr id="37" name="Accolade ouvrante 36">
            <a:extLst>
              <a:ext uri="{FF2B5EF4-FFF2-40B4-BE49-F238E27FC236}">
                <a16:creationId xmlns:a16="http://schemas.microsoft.com/office/drawing/2014/main" id="{13BE8175-A73A-4CC5-AEE5-1F208D86A5C7}"/>
              </a:ext>
            </a:extLst>
          </p:cNvPr>
          <p:cNvSpPr/>
          <p:nvPr/>
        </p:nvSpPr>
        <p:spPr>
          <a:xfrm>
            <a:off x="8081539" y="2294241"/>
            <a:ext cx="218639" cy="915911"/>
          </a:xfrm>
          <a:prstGeom prst="leftBrace">
            <a:avLst/>
          </a:prstGeom>
          <a:solidFill>
            <a:schemeClr val="bg1"/>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8" name="Accolade ouvrante 37">
            <a:extLst>
              <a:ext uri="{FF2B5EF4-FFF2-40B4-BE49-F238E27FC236}">
                <a16:creationId xmlns:a16="http://schemas.microsoft.com/office/drawing/2014/main" id="{F464ECC8-726F-4DF4-AE20-87839F54C912}"/>
              </a:ext>
            </a:extLst>
          </p:cNvPr>
          <p:cNvSpPr/>
          <p:nvPr/>
        </p:nvSpPr>
        <p:spPr>
          <a:xfrm>
            <a:off x="8799311" y="5390539"/>
            <a:ext cx="216570" cy="570728"/>
          </a:xfrm>
          <a:prstGeom prst="leftBrace">
            <a:avLst/>
          </a:prstGeom>
          <a:solidFill>
            <a:schemeClr val="bg1"/>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39" name="ZoneTexte 38">
            <a:extLst>
              <a:ext uri="{FF2B5EF4-FFF2-40B4-BE49-F238E27FC236}">
                <a16:creationId xmlns:a16="http://schemas.microsoft.com/office/drawing/2014/main" id="{312152B6-3373-4E69-8BF5-80B8C9AB9EC1}"/>
              </a:ext>
            </a:extLst>
          </p:cNvPr>
          <p:cNvSpPr txBox="1"/>
          <p:nvPr/>
        </p:nvSpPr>
        <p:spPr>
          <a:xfrm>
            <a:off x="7449038" y="5287114"/>
            <a:ext cx="1466680" cy="523220"/>
          </a:xfrm>
          <a:prstGeom prst="rect">
            <a:avLst/>
          </a:prstGeom>
          <a:noFill/>
        </p:spPr>
        <p:txBody>
          <a:bodyPr wrap="square" rtlCol="0">
            <a:spAutoFit/>
          </a:bodyPr>
          <a:lstStyle/>
          <a:p>
            <a:pPr algn="ctr"/>
            <a:r>
              <a:rPr lang="fr-FR" sz="1400" dirty="0">
                <a:solidFill>
                  <a:srgbClr val="FF0000"/>
                </a:solidFill>
              </a:rPr>
              <a:t>Liaison phosphodiester</a:t>
            </a:r>
          </a:p>
        </p:txBody>
      </p:sp>
      <p:sp>
        <p:nvSpPr>
          <p:cNvPr id="30" name="ZoneTexte 29">
            <a:extLst>
              <a:ext uri="{FF2B5EF4-FFF2-40B4-BE49-F238E27FC236}">
                <a16:creationId xmlns:a16="http://schemas.microsoft.com/office/drawing/2014/main" id="{3BD19CE5-FDB9-4984-B0BE-FA90EE87D254}"/>
              </a:ext>
            </a:extLst>
          </p:cNvPr>
          <p:cNvSpPr txBox="1"/>
          <p:nvPr/>
        </p:nvSpPr>
        <p:spPr>
          <a:xfrm>
            <a:off x="299005" y="4934478"/>
            <a:ext cx="6837374" cy="369332"/>
          </a:xfrm>
          <a:prstGeom prst="rect">
            <a:avLst/>
          </a:prstGeom>
          <a:noFill/>
        </p:spPr>
        <p:txBody>
          <a:bodyPr wrap="square" rtlCol="0">
            <a:spAutoFit/>
          </a:bodyPr>
          <a:lstStyle/>
          <a:p>
            <a:r>
              <a:rPr lang="fr-FR" dirty="0"/>
              <a:t>Base azotée : </a:t>
            </a:r>
            <a:r>
              <a:rPr lang="fr-FR" altLang="fr-FR" dirty="0" err="1"/>
              <a:t>Adenine</a:t>
            </a:r>
            <a:r>
              <a:rPr lang="fr-FR" altLang="fr-FR" dirty="0"/>
              <a:t>, Guanine, Cytosine, Thymine (</a:t>
            </a:r>
            <a:r>
              <a:rPr lang="fr-FR" altLang="fr-FR" dirty="0" err="1"/>
              <a:t>Uracil</a:t>
            </a:r>
            <a:r>
              <a:rPr lang="fr-FR" altLang="fr-FR" dirty="0"/>
              <a:t> pour l’ARN)</a:t>
            </a:r>
          </a:p>
        </p:txBody>
      </p:sp>
      <p:sp>
        <p:nvSpPr>
          <p:cNvPr id="31" name="ZoneTexte 30">
            <a:extLst>
              <a:ext uri="{FF2B5EF4-FFF2-40B4-BE49-F238E27FC236}">
                <a16:creationId xmlns:a16="http://schemas.microsoft.com/office/drawing/2014/main" id="{050C6521-E605-4AED-9E4E-F46909288024}"/>
              </a:ext>
            </a:extLst>
          </p:cNvPr>
          <p:cNvSpPr txBox="1"/>
          <p:nvPr/>
        </p:nvSpPr>
        <p:spPr>
          <a:xfrm>
            <a:off x="299005" y="5241697"/>
            <a:ext cx="6055594" cy="369332"/>
          </a:xfrm>
          <a:prstGeom prst="rect">
            <a:avLst/>
          </a:prstGeom>
          <a:noFill/>
        </p:spPr>
        <p:txBody>
          <a:bodyPr wrap="square" rtlCol="0">
            <a:spAutoFit/>
          </a:bodyPr>
          <a:lstStyle/>
          <a:p>
            <a:r>
              <a:rPr lang="fr-FR" dirty="0">
                <a:solidFill>
                  <a:schemeClr val="accent5"/>
                </a:solidFill>
              </a:rPr>
              <a:t>Pentose : Ribose (ARN), </a:t>
            </a:r>
            <a:r>
              <a:rPr lang="fr-FR" dirty="0" err="1">
                <a:solidFill>
                  <a:schemeClr val="accent5"/>
                </a:solidFill>
              </a:rPr>
              <a:t>Désoxyriboe</a:t>
            </a:r>
            <a:r>
              <a:rPr lang="fr-FR" dirty="0">
                <a:solidFill>
                  <a:schemeClr val="accent5"/>
                </a:solidFill>
              </a:rPr>
              <a:t> (ADN)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63EFEC6-9C5A-42C7-B2D8-0E7D4DA61DDE}"/>
              </a:ext>
            </a:extLst>
          </p:cNvPr>
          <p:cNvSpPr/>
          <p:nvPr/>
        </p:nvSpPr>
        <p:spPr>
          <a:xfrm>
            <a:off x="1418712" y="1404909"/>
            <a:ext cx="3327666" cy="2024091"/>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4F4B61AD-C0B5-42C9-87F5-E83398972D64}"/>
              </a:ext>
            </a:extLst>
          </p:cNvPr>
          <p:cNvSpPr/>
          <p:nvPr/>
        </p:nvSpPr>
        <p:spPr>
          <a:xfrm>
            <a:off x="1393578" y="3661728"/>
            <a:ext cx="3352800" cy="2024091"/>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5</a:t>
            </a:fld>
            <a:endParaRPr lang="fr-FR" altLang="fr-FR" b="1"/>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Structure de l’ADN : </a:t>
              </a:r>
              <a:r>
                <a:rPr lang="fr-FR" sz="3200" b="1" i="1" kern="0" dirty="0">
                  <a:solidFill>
                    <a:srgbClr val="C01662">
                      <a:lumMod val="50000"/>
                    </a:srgbClr>
                  </a:solidFill>
                </a:rPr>
                <a:t>Structure chimique</a:t>
              </a:r>
            </a:p>
          </p:txBody>
        </p:sp>
        <p:pic>
          <p:nvPicPr>
            <p:cNvPr id="512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Image 1"/>
          <p:cNvPicPr>
            <a:picLocks noChangeAspect="1"/>
          </p:cNvPicPr>
          <p:nvPr/>
        </p:nvPicPr>
        <p:blipFill rotWithShape="1">
          <a:blip r:embed="rId3"/>
          <a:srcRect l="76640" r="1291"/>
          <a:stretch/>
        </p:blipFill>
        <p:spPr>
          <a:xfrm>
            <a:off x="8198021" y="1288441"/>
            <a:ext cx="1471449" cy="3552825"/>
          </a:xfrm>
          <a:prstGeom prst="rect">
            <a:avLst/>
          </a:prstGeom>
        </p:spPr>
      </p:pic>
      <p:sp>
        <p:nvSpPr>
          <p:cNvPr id="12" name="Text Box 8"/>
          <p:cNvSpPr txBox="1">
            <a:spLocks noChangeArrowheads="1"/>
          </p:cNvSpPr>
          <p:nvPr/>
        </p:nvSpPr>
        <p:spPr bwMode="auto">
          <a:xfrm>
            <a:off x="6256923" y="5003958"/>
            <a:ext cx="3352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dirty="0"/>
              <a:t>Molécules ADN s’hybrident par des liaisons hydrogènes entre les bases AT et GC en formant une double hélice</a:t>
            </a:r>
          </a:p>
        </p:txBody>
      </p:sp>
      <p:sp>
        <p:nvSpPr>
          <p:cNvPr id="13" name="Text Box 8"/>
          <p:cNvSpPr txBox="1">
            <a:spLocks noChangeArrowheads="1"/>
          </p:cNvSpPr>
          <p:nvPr/>
        </p:nvSpPr>
        <p:spPr bwMode="auto">
          <a:xfrm>
            <a:off x="6519478" y="2425890"/>
            <a:ext cx="1156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err="1"/>
              <a:t>Adenine</a:t>
            </a:r>
            <a:endParaRPr lang="fr-FR" altLang="fr-FR" dirty="0"/>
          </a:p>
        </p:txBody>
      </p:sp>
      <p:sp>
        <p:nvSpPr>
          <p:cNvPr id="15" name="Text Box 8"/>
          <p:cNvSpPr txBox="1">
            <a:spLocks noChangeArrowheads="1"/>
          </p:cNvSpPr>
          <p:nvPr/>
        </p:nvSpPr>
        <p:spPr bwMode="auto">
          <a:xfrm>
            <a:off x="6519478" y="2037358"/>
            <a:ext cx="1156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a:t>Thymine</a:t>
            </a:r>
          </a:p>
        </p:txBody>
      </p:sp>
      <p:sp>
        <p:nvSpPr>
          <p:cNvPr id="16" name="Text Box 8"/>
          <p:cNvSpPr txBox="1">
            <a:spLocks noChangeArrowheads="1"/>
          </p:cNvSpPr>
          <p:nvPr/>
        </p:nvSpPr>
        <p:spPr bwMode="auto">
          <a:xfrm>
            <a:off x="6519478" y="1543119"/>
            <a:ext cx="1156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a:t>Guanine</a:t>
            </a:r>
          </a:p>
        </p:txBody>
      </p:sp>
      <p:sp>
        <p:nvSpPr>
          <p:cNvPr id="17" name="Text Box 8"/>
          <p:cNvSpPr txBox="1">
            <a:spLocks noChangeArrowheads="1"/>
          </p:cNvSpPr>
          <p:nvPr/>
        </p:nvSpPr>
        <p:spPr bwMode="auto">
          <a:xfrm>
            <a:off x="6519478" y="3354470"/>
            <a:ext cx="11568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a:t>Cytosine</a:t>
            </a:r>
          </a:p>
        </p:txBody>
      </p:sp>
      <p:cxnSp>
        <p:nvCxnSpPr>
          <p:cNvPr id="6" name="Connecteur droit avec flèche 5">
            <a:extLst>
              <a:ext uri="{FF2B5EF4-FFF2-40B4-BE49-F238E27FC236}">
                <a16:creationId xmlns:a16="http://schemas.microsoft.com/office/drawing/2014/main" id="{17009825-7285-4F2A-995E-F480DB40AF49}"/>
              </a:ext>
            </a:extLst>
          </p:cNvPr>
          <p:cNvCxnSpPr/>
          <p:nvPr/>
        </p:nvCxnSpPr>
        <p:spPr>
          <a:xfrm>
            <a:off x="7537139" y="1727785"/>
            <a:ext cx="7901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BEF60A00-469D-4914-8463-675CDBBCB968}"/>
              </a:ext>
            </a:extLst>
          </p:cNvPr>
          <p:cNvCxnSpPr/>
          <p:nvPr/>
        </p:nvCxnSpPr>
        <p:spPr>
          <a:xfrm>
            <a:off x="7538619" y="2244168"/>
            <a:ext cx="7901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559DCC1C-00B5-48C3-9C5A-B90375B0FE11}"/>
              </a:ext>
            </a:extLst>
          </p:cNvPr>
          <p:cNvCxnSpPr/>
          <p:nvPr/>
        </p:nvCxnSpPr>
        <p:spPr>
          <a:xfrm>
            <a:off x="7540095" y="2618512"/>
            <a:ext cx="7901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1158EF18-8062-4F33-8134-BCABD8F78499}"/>
              </a:ext>
            </a:extLst>
          </p:cNvPr>
          <p:cNvCxnSpPr/>
          <p:nvPr/>
        </p:nvCxnSpPr>
        <p:spPr>
          <a:xfrm>
            <a:off x="7537139" y="3559781"/>
            <a:ext cx="7901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5" name="Image 34">
            <a:extLst>
              <a:ext uri="{FF2B5EF4-FFF2-40B4-BE49-F238E27FC236}">
                <a16:creationId xmlns:a16="http://schemas.microsoft.com/office/drawing/2014/main" id="{D6E040B2-161E-4A63-9D6A-D52E19277905}"/>
              </a:ext>
            </a:extLst>
          </p:cNvPr>
          <p:cNvPicPr>
            <a:picLocks noChangeAspect="1"/>
          </p:cNvPicPr>
          <p:nvPr/>
        </p:nvPicPr>
        <p:blipFill>
          <a:blip r:embed="rId4"/>
          <a:stretch>
            <a:fillRect/>
          </a:stretch>
        </p:blipFill>
        <p:spPr>
          <a:xfrm>
            <a:off x="1482173" y="1424268"/>
            <a:ext cx="3198403" cy="1985068"/>
          </a:xfrm>
          <a:prstGeom prst="rect">
            <a:avLst/>
          </a:prstGeom>
        </p:spPr>
      </p:pic>
      <p:pic>
        <p:nvPicPr>
          <p:cNvPr id="36" name="Image 35">
            <a:extLst>
              <a:ext uri="{FF2B5EF4-FFF2-40B4-BE49-F238E27FC236}">
                <a16:creationId xmlns:a16="http://schemas.microsoft.com/office/drawing/2014/main" id="{75992341-3FAF-4303-BD6C-08C2FDF35837}"/>
              </a:ext>
            </a:extLst>
          </p:cNvPr>
          <p:cNvPicPr>
            <a:picLocks noChangeAspect="1"/>
          </p:cNvPicPr>
          <p:nvPr/>
        </p:nvPicPr>
        <p:blipFill>
          <a:blip r:embed="rId5"/>
          <a:stretch>
            <a:fillRect/>
          </a:stretch>
        </p:blipFill>
        <p:spPr>
          <a:xfrm>
            <a:off x="1432906" y="3723802"/>
            <a:ext cx="3266451" cy="1851088"/>
          </a:xfrm>
          <a:prstGeom prst="rect">
            <a:avLst/>
          </a:prstGeom>
        </p:spPr>
      </p:pic>
    </p:spTree>
    <p:extLst>
      <p:ext uri="{BB962C8B-B14F-4D97-AF65-F5344CB8AC3E}">
        <p14:creationId xmlns:p14="http://schemas.microsoft.com/office/powerpoint/2010/main" val="37724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6</a:t>
            </a:fld>
            <a:endParaRPr lang="fr-FR" altLang="fr-FR" b="1"/>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rPr>
                <a:t>Structure de l’ADN : </a:t>
              </a:r>
              <a:r>
                <a:rPr lang="fr-FR" sz="3200" b="1" i="1" kern="0" dirty="0">
                  <a:solidFill>
                    <a:srgbClr val="C01662">
                      <a:lumMod val="50000"/>
                    </a:srgbClr>
                  </a:solidFill>
                </a:rPr>
                <a:t>Structure des gènes</a:t>
              </a:r>
            </a:p>
          </p:txBody>
        </p:sp>
        <p:pic>
          <p:nvPicPr>
            <p:cNvPr id="512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26"/>
          <p:cNvSpPr>
            <a:spLocks noChangeArrowheads="1"/>
          </p:cNvSpPr>
          <p:nvPr/>
        </p:nvSpPr>
        <p:spPr bwMode="auto">
          <a:xfrm>
            <a:off x="9140825" y="2136775"/>
            <a:ext cx="304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11" name="Rectangle 27"/>
          <p:cNvSpPr>
            <a:spLocks noChangeArrowheads="1"/>
          </p:cNvSpPr>
          <p:nvPr/>
        </p:nvSpPr>
        <p:spPr bwMode="auto">
          <a:xfrm>
            <a:off x="9140825" y="2670175"/>
            <a:ext cx="304800" cy="381000"/>
          </a:xfrm>
          <a:prstGeom prst="rect">
            <a:avLst/>
          </a:prstGeom>
          <a:solidFill>
            <a:srgbClr val="CC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12" name="Text Box 28"/>
          <p:cNvSpPr txBox="1">
            <a:spLocks noChangeArrowheads="1"/>
          </p:cNvSpPr>
          <p:nvPr/>
        </p:nvSpPr>
        <p:spPr bwMode="auto">
          <a:xfrm>
            <a:off x="9582150" y="2135187"/>
            <a:ext cx="825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5'UTR</a:t>
            </a:r>
          </a:p>
        </p:txBody>
      </p:sp>
      <p:sp>
        <p:nvSpPr>
          <p:cNvPr id="13" name="Text Box 29"/>
          <p:cNvSpPr txBox="1">
            <a:spLocks noChangeArrowheads="1"/>
          </p:cNvSpPr>
          <p:nvPr/>
        </p:nvSpPr>
        <p:spPr bwMode="auto">
          <a:xfrm>
            <a:off x="9598025" y="2670175"/>
            <a:ext cx="823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3'UTR</a:t>
            </a:r>
          </a:p>
        </p:txBody>
      </p:sp>
      <p:grpSp>
        <p:nvGrpSpPr>
          <p:cNvPr id="14" name="Group 61"/>
          <p:cNvGrpSpPr>
            <a:grpSpLocks/>
          </p:cNvGrpSpPr>
          <p:nvPr/>
        </p:nvGrpSpPr>
        <p:grpSpPr bwMode="auto">
          <a:xfrm>
            <a:off x="1809750" y="4192587"/>
            <a:ext cx="6408738" cy="1020763"/>
            <a:chOff x="398" y="1016"/>
            <a:chExt cx="4037" cy="643"/>
          </a:xfrm>
        </p:grpSpPr>
        <p:sp>
          <p:nvSpPr>
            <p:cNvPr id="15" name="Rectangle 6"/>
            <p:cNvSpPr>
              <a:spLocks noChangeArrowheads="1"/>
            </p:cNvSpPr>
            <p:nvPr/>
          </p:nvSpPr>
          <p:spPr bwMode="auto">
            <a:xfrm>
              <a:off x="1675" y="1200"/>
              <a:ext cx="383"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16" name="Rectangle 7"/>
            <p:cNvSpPr>
              <a:spLocks noChangeArrowheads="1"/>
            </p:cNvSpPr>
            <p:nvPr/>
          </p:nvSpPr>
          <p:spPr bwMode="auto">
            <a:xfrm>
              <a:off x="834" y="1200"/>
              <a:ext cx="384" cy="24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17" name="Rectangle 8"/>
            <p:cNvSpPr>
              <a:spLocks noChangeArrowheads="1"/>
            </p:cNvSpPr>
            <p:nvPr/>
          </p:nvSpPr>
          <p:spPr bwMode="auto">
            <a:xfrm>
              <a:off x="2304" y="1200"/>
              <a:ext cx="384"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18" name="Rectangle 9"/>
            <p:cNvSpPr>
              <a:spLocks noChangeArrowheads="1"/>
            </p:cNvSpPr>
            <p:nvPr/>
          </p:nvSpPr>
          <p:spPr bwMode="auto">
            <a:xfrm>
              <a:off x="2940" y="1200"/>
              <a:ext cx="384"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19" name="Rectangle 10"/>
            <p:cNvSpPr>
              <a:spLocks noChangeArrowheads="1"/>
            </p:cNvSpPr>
            <p:nvPr/>
          </p:nvSpPr>
          <p:spPr bwMode="auto">
            <a:xfrm>
              <a:off x="3570" y="1200"/>
              <a:ext cx="384"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20" name="Line 11"/>
            <p:cNvSpPr>
              <a:spLocks noChangeShapeType="1"/>
            </p:cNvSpPr>
            <p:nvPr/>
          </p:nvSpPr>
          <p:spPr bwMode="auto">
            <a:xfrm>
              <a:off x="588" y="1320"/>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1" name="Line 12"/>
            <p:cNvSpPr>
              <a:spLocks noChangeShapeType="1"/>
            </p:cNvSpPr>
            <p:nvPr/>
          </p:nvSpPr>
          <p:spPr bwMode="auto">
            <a:xfrm>
              <a:off x="1218" y="1320"/>
              <a:ext cx="4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 name="Line 13"/>
            <p:cNvSpPr>
              <a:spLocks noChangeShapeType="1"/>
            </p:cNvSpPr>
            <p:nvPr/>
          </p:nvSpPr>
          <p:spPr bwMode="auto">
            <a:xfrm>
              <a:off x="2058" y="1320"/>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 name="Line 14"/>
            <p:cNvSpPr>
              <a:spLocks noChangeShapeType="1"/>
            </p:cNvSpPr>
            <p:nvPr/>
          </p:nvSpPr>
          <p:spPr bwMode="auto">
            <a:xfrm>
              <a:off x="2694" y="1320"/>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4" name="Line 15"/>
            <p:cNvSpPr>
              <a:spLocks noChangeShapeType="1"/>
            </p:cNvSpPr>
            <p:nvPr/>
          </p:nvSpPr>
          <p:spPr bwMode="auto">
            <a:xfrm>
              <a:off x="3324" y="1320"/>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 name="Line 16"/>
            <p:cNvSpPr>
              <a:spLocks noChangeShapeType="1"/>
            </p:cNvSpPr>
            <p:nvPr/>
          </p:nvSpPr>
          <p:spPr bwMode="auto">
            <a:xfrm>
              <a:off x="3954" y="1320"/>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6" name="Text Box 17"/>
            <p:cNvSpPr txBox="1">
              <a:spLocks noChangeArrowheads="1"/>
            </p:cNvSpPr>
            <p:nvPr/>
          </p:nvSpPr>
          <p:spPr bwMode="auto">
            <a:xfrm>
              <a:off x="398" y="1199"/>
              <a:ext cx="2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5'</a:t>
              </a:r>
            </a:p>
          </p:txBody>
        </p:sp>
        <p:sp>
          <p:nvSpPr>
            <p:cNvPr id="27" name="Text Box 18"/>
            <p:cNvSpPr txBox="1">
              <a:spLocks noChangeArrowheads="1"/>
            </p:cNvSpPr>
            <p:nvPr/>
          </p:nvSpPr>
          <p:spPr bwMode="auto">
            <a:xfrm>
              <a:off x="4212" y="1200"/>
              <a:ext cx="2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3'</a:t>
              </a:r>
            </a:p>
          </p:txBody>
        </p:sp>
        <p:sp>
          <p:nvSpPr>
            <p:cNvPr id="28" name="Line 19"/>
            <p:cNvSpPr>
              <a:spLocks noChangeShapeType="1"/>
            </p:cNvSpPr>
            <p:nvPr/>
          </p:nvSpPr>
          <p:spPr bwMode="auto">
            <a:xfrm>
              <a:off x="1866" y="10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9" name="Line 20"/>
            <p:cNvSpPr>
              <a:spLocks noChangeShapeType="1"/>
            </p:cNvSpPr>
            <p:nvPr/>
          </p:nvSpPr>
          <p:spPr bwMode="auto">
            <a:xfrm>
              <a:off x="1866" y="105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0" name="Text Box 21"/>
            <p:cNvSpPr txBox="1">
              <a:spLocks noChangeArrowheads="1"/>
            </p:cNvSpPr>
            <p:nvPr/>
          </p:nvSpPr>
          <p:spPr bwMode="auto">
            <a:xfrm>
              <a:off x="864" y="1428"/>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Ex1</a:t>
              </a:r>
            </a:p>
          </p:txBody>
        </p:sp>
        <p:sp>
          <p:nvSpPr>
            <p:cNvPr id="31" name="Text Box 23"/>
            <p:cNvSpPr txBox="1">
              <a:spLocks noChangeArrowheads="1"/>
            </p:cNvSpPr>
            <p:nvPr/>
          </p:nvSpPr>
          <p:spPr bwMode="auto">
            <a:xfrm>
              <a:off x="1218" y="1170"/>
              <a:ext cx="4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a:t>Intron1</a:t>
              </a:r>
            </a:p>
          </p:txBody>
        </p:sp>
        <p:sp>
          <p:nvSpPr>
            <p:cNvPr id="32" name="Rectangle 24"/>
            <p:cNvSpPr>
              <a:spLocks noChangeArrowheads="1"/>
            </p:cNvSpPr>
            <p:nvPr/>
          </p:nvSpPr>
          <p:spPr bwMode="auto">
            <a:xfrm>
              <a:off x="1675" y="1200"/>
              <a:ext cx="191" cy="24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33" name="Rectangle 25"/>
            <p:cNvSpPr>
              <a:spLocks noChangeArrowheads="1"/>
            </p:cNvSpPr>
            <p:nvPr/>
          </p:nvSpPr>
          <p:spPr bwMode="auto">
            <a:xfrm>
              <a:off x="3810" y="1200"/>
              <a:ext cx="144" cy="240"/>
            </a:xfrm>
            <a:prstGeom prst="rect">
              <a:avLst/>
            </a:prstGeom>
            <a:solidFill>
              <a:srgbClr val="CC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34" name="Text Box 30"/>
            <p:cNvSpPr txBox="1">
              <a:spLocks noChangeArrowheads="1"/>
            </p:cNvSpPr>
            <p:nvPr/>
          </p:nvSpPr>
          <p:spPr bwMode="auto">
            <a:xfrm>
              <a:off x="3648" y="1057"/>
              <a:ext cx="3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a:t>TGA</a:t>
              </a:r>
            </a:p>
          </p:txBody>
        </p:sp>
        <p:sp>
          <p:nvSpPr>
            <p:cNvPr id="35" name="Text Box 31"/>
            <p:cNvSpPr txBox="1">
              <a:spLocks noChangeArrowheads="1"/>
            </p:cNvSpPr>
            <p:nvPr/>
          </p:nvSpPr>
          <p:spPr bwMode="auto">
            <a:xfrm>
              <a:off x="1592" y="1016"/>
              <a:ext cx="31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a:t>ATG</a:t>
              </a:r>
            </a:p>
          </p:txBody>
        </p:sp>
        <p:sp>
          <p:nvSpPr>
            <p:cNvPr id="36" name="Text Box 33"/>
            <p:cNvSpPr txBox="1">
              <a:spLocks noChangeArrowheads="1"/>
            </p:cNvSpPr>
            <p:nvPr/>
          </p:nvSpPr>
          <p:spPr bwMode="auto">
            <a:xfrm>
              <a:off x="1680" y="1428"/>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Ex2</a:t>
              </a:r>
            </a:p>
          </p:txBody>
        </p:sp>
        <p:sp>
          <p:nvSpPr>
            <p:cNvPr id="37" name="Text Box 34"/>
            <p:cNvSpPr txBox="1">
              <a:spLocks noChangeArrowheads="1"/>
            </p:cNvSpPr>
            <p:nvPr/>
          </p:nvSpPr>
          <p:spPr bwMode="auto">
            <a:xfrm>
              <a:off x="2304" y="1428"/>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Ex3</a:t>
              </a:r>
            </a:p>
          </p:txBody>
        </p:sp>
        <p:sp>
          <p:nvSpPr>
            <p:cNvPr id="38" name="Text Box 35"/>
            <p:cNvSpPr txBox="1">
              <a:spLocks noChangeArrowheads="1"/>
            </p:cNvSpPr>
            <p:nvPr/>
          </p:nvSpPr>
          <p:spPr bwMode="auto">
            <a:xfrm>
              <a:off x="2962" y="1428"/>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Ex4</a:t>
              </a:r>
            </a:p>
          </p:txBody>
        </p:sp>
        <p:sp>
          <p:nvSpPr>
            <p:cNvPr id="39" name="Text Box 36"/>
            <p:cNvSpPr txBox="1">
              <a:spLocks noChangeArrowheads="1"/>
            </p:cNvSpPr>
            <p:nvPr/>
          </p:nvSpPr>
          <p:spPr bwMode="auto">
            <a:xfrm>
              <a:off x="3552" y="1428"/>
              <a:ext cx="3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Ex5</a:t>
              </a:r>
            </a:p>
          </p:txBody>
        </p:sp>
      </p:grpSp>
      <p:sp>
        <p:nvSpPr>
          <p:cNvPr id="40" name="Rectangle 6"/>
          <p:cNvSpPr>
            <a:spLocks noChangeArrowheads="1"/>
          </p:cNvSpPr>
          <p:nvPr/>
        </p:nvSpPr>
        <p:spPr bwMode="auto">
          <a:xfrm>
            <a:off x="3125788" y="5627687"/>
            <a:ext cx="608012"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41" name="Rectangle 7"/>
          <p:cNvSpPr>
            <a:spLocks noChangeArrowheads="1"/>
          </p:cNvSpPr>
          <p:nvPr/>
        </p:nvSpPr>
        <p:spPr bwMode="auto">
          <a:xfrm>
            <a:off x="2501900" y="5627687"/>
            <a:ext cx="6096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42" name="Rectangle 8"/>
          <p:cNvSpPr>
            <a:spLocks noChangeArrowheads="1"/>
          </p:cNvSpPr>
          <p:nvPr/>
        </p:nvSpPr>
        <p:spPr bwMode="auto">
          <a:xfrm>
            <a:off x="3752850" y="5627687"/>
            <a:ext cx="609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43" name="Rectangle 9"/>
          <p:cNvSpPr>
            <a:spLocks noChangeArrowheads="1"/>
          </p:cNvSpPr>
          <p:nvPr/>
        </p:nvSpPr>
        <p:spPr bwMode="auto">
          <a:xfrm>
            <a:off x="4381500" y="5627687"/>
            <a:ext cx="609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44" name="Rectangle 10"/>
          <p:cNvSpPr>
            <a:spLocks noChangeArrowheads="1"/>
          </p:cNvSpPr>
          <p:nvPr/>
        </p:nvSpPr>
        <p:spPr bwMode="auto">
          <a:xfrm>
            <a:off x="4997087" y="5627687"/>
            <a:ext cx="609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45" name="Line 11"/>
          <p:cNvSpPr>
            <a:spLocks noChangeShapeType="1"/>
          </p:cNvSpPr>
          <p:nvPr/>
        </p:nvSpPr>
        <p:spPr bwMode="auto">
          <a:xfrm>
            <a:off x="2111375" y="5818187"/>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6" name="Line 16"/>
          <p:cNvSpPr>
            <a:spLocks noChangeShapeType="1"/>
          </p:cNvSpPr>
          <p:nvPr/>
        </p:nvSpPr>
        <p:spPr bwMode="auto">
          <a:xfrm>
            <a:off x="5619750" y="5818187"/>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47" name="Text Box 17"/>
          <p:cNvSpPr txBox="1">
            <a:spLocks noChangeArrowheads="1"/>
          </p:cNvSpPr>
          <p:nvPr/>
        </p:nvSpPr>
        <p:spPr bwMode="auto">
          <a:xfrm>
            <a:off x="1809750" y="5626100"/>
            <a:ext cx="354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5'</a:t>
            </a:r>
          </a:p>
        </p:txBody>
      </p:sp>
      <p:sp>
        <p:nvSpPr>
          <p:cNvPr id="48" name="Text Box 18"/>
          <p:cNvSpPr txBox="1">
            <a:spLocks noChangeArrowheads="1"/>
          </p:cNvSpPr>
          <p:nvPr/>
        </p:nvSpPr>
        <p:spPr bwMode="auto">
          <a:xfrm>
            <a:off x="6029325" y="5627687"/>
            <a:ext cx="354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3'</a:t>
            </a:r>
          </a:p>
        </p:txBody>
      </p:sp>
      <p:sp>
        <p:nvSpPr>
          <p:cNvPr id="49" name="Line 19"/>
          <p:cNvSpPr>
            <a:spLocks noChangeShapeType="1"/>
          </p:cNvSpPr>
          <p:nvPr/>
        </p:nvSpPr>
        <p:spPr bwMode="auto">
          <a:xfrm>
            <a:off x="3429000" y="539908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50" name="Line 20"/>
          <p:cNvSpPr>
            <a:spLocks noChangeShapeType="1"/>
          </p:cNvSpPr>
          <p:nvPr/>
        </p:nvSpPr>
        <p:spPr bwMode="auto">
          <a:xfrm>
            <a:off x="3429000" y="5399087"/>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 name="Text Box 21"/>
          <p:cNvSpPr txBox="1">
            <a:spLocks noChangeArrowheads="1"/>
          </p:cNvSpPr>
          <p:nvPr/>
        </p:nvSpPr>
        <p:spPr bwMode="auto">
          <a:xfrm>
            <a:off x="2492375" y="5989637"/>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Ex1</a:t>
            </a:r>
          </a:p>
        </p:txBody>
      </p:sp>
      <p:sp>
        <p:nvSpPr>
          <p:cNvPr id="52" name="Rectangle 24"/>
          <p:cNvSpPr>
            <a:spLocks noChangeArrowheads="1"/>
          </p:cNvSpPr>
          <p:nvPr/>
        </p:nvSpPr>
        <p:spPr bwMode="auto">
          <a:xfrm>
            <a:off x="3125788" y="5627687"/>
            <a:ext cx="303212"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53" name="Rectangle 25"/>
          <p:cNvSpPr>
            <a:spLocks noChangeArrowheads="1"/>
          </p:cNvSpPr>
          <p:nvPr/>
        </p:nvSpPr>
        <p:spPr bwMode="auto">
          <a:xfrm>
            <a:off x="5391150" y="5627687"/>
            <a:ext cx="228600" cy="381000"/>
          </a:xfrm>
          <a:prstGeom prst="rect">
            <a:avLst/>
          </a:prstGeom>
          <a:solidFill>
            <a:srgbClr val="CC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54" name="Text Box 30"/>
          <p:cNvSpPr txBox="1">
            <a:spLocks noChangeArrowheads="1"/>
          </p:cNvSpPr>
          <p:nvPr/>
        </p:nvSpPr>
        <p:spPr bwMode="auto">
          <a:xfrm>
            <a:off x="5133975" y="5400675"/>
            <a:ext cx="49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a:t>TGA</a:t>
            </a:r>
          </a:p>
        </p:txBody>
      </p:sp>
      <p:sp>
        <p:nvSpPr>
          <p:cNvPr id="55" name="Text Box 31"/>
          <p:cNvSpPr txBox="1">
            <a:spLocks noChangeArrowheads="1"/>
          </p:cNvSpPr>
          <p:nvPr/>
        </p:nvSpPr>
        <p:spPr bwMode="auto">
          <a:xfrm>
            <a:off x="2994025" y="5335587"/>
            <a:ext cx="498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a:t>ATG</a:t>
            </a:r>
          </a:p>
        </p:txBody>
      </p:sp>
      <p:sp>
        <p:nvSpPr>
          <p:cNvPr id="56" name="Text Box 33"/>
          <p:cNvSpPr txBox="1">
            <a:spLocks noChangeArrowheads="1"/>
          </p:cNvSpPr>
          <p:nvPr/>
        </p:nvSpPr>
        <p:spPr bwMode="auto">
          <a:xfrm>
            <a:off x="3133725" y="5989637"/>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Ex2</a:t>
            </a:r>
          </a:p>
        </p:txBody>
      </p:sp>
      <p:sp>
        <p:nvSpPr>
          <p:cNvPr id="57" name="Text Box 34"/>
          <p:cNvSpPr txBox="1">
            <a:spLocks noChangeArrowheads="1"/>
          </p:cNvSpPr>
          <p:nvPr/>
        </p:nvSpPr>
        <p:spPr bwMode="auto">
          <a:xfrm>
            <a:off x="3752850" y="5989637"/>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Ex3</a:t>
            </a:r>
          </a:p>
        </p:txBody>
      </p:sp>
      <p:sp>
        <p:nvSpPr>
          <p:cNvPr id="58" name="Text Box 35"/>
          <p:cNvSpPr txBox="1">
            <a:spLocks noChangeArrowheads="1"/>
          </p:cNvSpPr>
          <p:nvPr/>
        </p:nvSpPr>
        <p:spPr bwMode="auto">
          <a:xfrm>
            <a:off x="4416425" y="5989637"/>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Ex4</a:t>
            </a:r>
          </a:p>
        </p:txBody>
      </p:sp>
      <p:sp>
        <p:nvSpPr>
          <p:cNvPr id="59" name="Text Box 36"/>
          <p:cNvSpPr txBox="1">
            <a:spLocks noChangeArrowheads="1"/>
          </p:cNvSpPr>
          <p:nvPr/>
        </p:nvSpPr>
        <p:spPr bwMode="auto">
          <a:xfrm>
            <a:off x="4981575" y="5989637"/>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a:t>Ex5</a:t>
            </a:r>
          </a:p>
        </p:txBody>
      </p:sp>
      <p:sp>
        <p:nvSpPr>
          <p:cNvPr id="60" name="Text Box 59"/>
          <p:cNvSpPr txBox="1">
            <a:spLocks noChangeArrowheads="1"/>
          </p:cNvSpPr>
          <p:nvPr/>
        </p:nvSpPr>
        <p:spPr bwMode="auto">
          <a:xfrm>
            <a:off x="9109075" y="1485900"/>
            <a:ext cx="679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t>ADN</a:t>
            </a:r>
          </a:p>
        </p:txBody>
      </p:sp>
      <p:sp>
        <p:nvSpPr>
          <p:cNvPr id="61" name="Text Box 60"/>
          <p:cNvSpPr txBox="1">
            <a:spLocks noChangeArrowheads="1"/>
          </p:cNvSpPr>
          <p:nvPr/>
        </p:nvSpPr>
        <p:spPr bwMode="auto">
          <a:xfrm>
            <a:off x="7829550" y="5564187"/>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t>ARN messager</a:t>
            </a:r>
          </a:p>
          <a:p>
            <a:pPr eaLnBrk="1" hangingPunct="1"/>
            <a:r>
              <a:rPr lang="fr-FR" altLang="fr-FR" b="1"/>
              <a:t>après épissage</a:t>
            </a:r>
          </a:p>
        </p:txBody>
      </p:sp>
      <p:sp>
        <p:nvSpPr>
          <p:cNvPr id="62" name="Text Box 63"/>
          <p:cNvSpPr txBox="1">
            <a:spLocks noChangeArrowheads="1"/>
          </p:cNvSpPr>
          <p:nvPr/>
        </p:nvSpPr>
        <p:spPr bwMode="auto">
          <a:xfrm>
            <a:off x="8439150" y="4511675"/>
            <a:ext cx="180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b="1"/>
              <a:t>ARN messager</a:t>
            </a:r>
          </a:p>
        </p:txBody>
      </p:sp>
      <p:sp>
        <p:nvSpPr>
          <p:cNvPr id="63" name="Rectangle 6"/>
          <p:cNvSpPr>
            <a:spLocks noChangeArrowheads="1"/>
          </p:cNvSpPr>
          <p:nvPr/>
        </p:nvSpPr>
        <p:spPr bwMode="auto">
          <a:xfrm>
            <a:off x="3989388" y="1512887"/>
            <a:ext cx="608012"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64" name="Rectangle 7"/>
          <p:cNvSpPr>
            <a:spLocks noChangeArrowheads="1"/>
          </p:cNvSpPr>
          <p:nvPr/>
        </p:nvSpPr>
        <p:spPr bwMode="auto">
          <a:xfrm>
            <a:off x="2654300" y="1512887"/>
            <a:ext cx="6096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65" name="Rectangle 8"/>
          <p:cNvSpPr>
            <a:spLocks noChangeArrowheads="1"/>
          </p:cNvSpPr>
          <p:nvPr/>
        </p:nvSpPr>
        <p:spPr bwMode="auto">
          <a:xfrm>
            <a:off x="4987925" y="1512887"/>
            <a:ext cx="609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66" name="Rectangle 9"/>
          <p:cNvSpPr>
            <a:spLocks noChangeArrowheads="1"/>
          </p:cNvSpPr>
          <p:nvPr/>
        </p:nvSpPr>
        <p:spPr bwMode="auto">
          <a:xfrm>
            <a:off x="5997575" y="1512887"/>
            <a:ext cx="609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67" name="Rectangle 10"/>
          <p:cNvSpPr>
            <a:spLocks noChangeArrowheads="1"/>
          </p:cNvSpPr>
          <p:nvPr/>
        </p:nvSpPr>
        <p:spPr bwMode="auto">
          <a:xfrm>
            <a:off x="6997700" y="1512887"/>
            <a:ext cx="609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68" name="Line 11"/>
          <p:cNvSpPr>
            <a:spLocks noChangeShapeType="1"/>
          </p:cNvSpPr>
          <p:nvPr/>
        </p:nvSpPr>
        <p:spPr bwMode="auto">
          <a:xfrm>
            <a:off x="1504950" y="1703387"/>
            <a:ext cx="11398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9" name="Line 12"/>
          <p:cNvSpPr>
            <a:spLocks noChangeShapeType="1"/>
          </p:cNvSpPr>
          <p:nvPr/>
        </p:nvSpPr>
        <p:spPr bwMode="auto">
          <a:xfrm>
            <a:off x="3263900" y="1703387"/>
            <a:ext cx="725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0" name="Line 13"/>
          <p:cNvSpPr>
            <a:spLocks noChangeShapeType="1"/>
          </p:cNvSpPr>
          <p:nvPr/>
        </p:nvSpPr>
        <p:spPr bwMode="auto">
          <a:xfrm>
            <a:off x="4597400" y="1703387"/>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1" name="Line 14"/>
          <p:cNvSpPr>
            <a:spLocks noChangeShapeType="1"/>
          </p:cNvSpPr>
          <p:nvPr/>
        </p:nvSpPr>
        <p:spPr bwMode="auto">
          <a:xfrm>
            <a:off x="5607050" y="1703387"/>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2" name="Line 15"/>
          <p:cNvSpPr>
            <a:spLocks noChangeShapeType="1"/>
          </p:cNvSpPr>
          <p:nvPr/>
        </p:nvSpPr>
        <p:spPr bwMode="auto">
          <a:xfrm>
            <a:off x="6607175" y="1703387"/>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3" name="Line 16"/>
          <p:cNvSpPr>
            <a:spLocks noChangeShapeType="1"/>
          </p:cNvSpPr>
          <p:nvPr/>
        </p:nvSpPr>
        <p:spPr bwMode="auto">
          <a:xfrm>
            <a:off x="7607300" y="1703387"/>
            <a:ext cx="144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4" name="Line 19"/>
          <p:cNvSpPr>
            <a:spLocks noChangeShapeType="1"/>
          </p:cNvSpPr>
          <p:nvPr/>
        </p:nvSpPr>
        <p:spPr bwMode="auto">
          <a:xfrm>
            <a:off x="4292600" y="128428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5" name="Line 20"/>
          <p:cNvSpPr>
            <a:spLocks noChangeShapeType="1"/>
          </p:cNvSpPr>
          <p:nvPr/>
        </p:nvSpPr>
        <p:spPr bwMode="auto">
          <a:xfrm>
            <a:off x="4292600" y="1284287"/>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6" name="Text Box 21"/>
          <p:cNvSpPr txBox="1">
            <a:spLocks noChangeArrowheads="1"/>
          </p:cNvSpPr>
          <p:nvPr/>
        </p:nvSpPr>
        <p:spPr bwMode="auto">
          <a:xfrm>
            <a:off x="2701925" y="1874837"/>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Ex1</a:t>
            </a:r>
          </a:p>
        </p:txBody>
      </p:sp>
      <p:sp>
        <p:nvSpPr>
          <p:cNvPr id="77" name="Text Box 23"/>
          <p:cNvSpPr txBox="1">
            <a:spLocks noChangeArrowheads="1"/>
          </p:cNvSpPr>
          <p:nvPr/>
        </p:nvSpPr>
        <p:spPr bwMode="auto">
          <a:xfrm>
            <a:off x="3263900" y="1465262"/>
            <a:ext cx="657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a:t>Intron1</a:t>
            </a:r>
          </a:p>
        </p:txBody>
      </p:sp>
      <p:sp>
        <p:nvSpPr>
          <p:cNvPr id="78" name="Rectangle 24"/>
          <p:cNvSpPr>
            <a:spLocks noChangeArrowheads="1"/>
          </p:cNvSpPr>
          <p:nvPr/>
        </p:nvSpPr>
        <p:spPr bwMode="auto">
          <a:xfrm>
            <a:off x="3989388" y="1512887"/>
            <a:ext cx="303212"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79" name="Rectangle 25"/>
          <p:cNvSpPr>
            <a:spLocks noChangeArrowheads="1"/>
          </p:cNvSpPr>
          <p:nvPr/>
        </p:nvSpPr>
        <p:spPr bwMode="auto">
          <a:xfrm>
            <a:off x="7378700" y="1512887"/>
            <a:ext cx="228600" cy="381000"/>
          </a:xfrm>
          <a:prstGeom prst="rect">
            <a:avLst/>
          </a:prstGeom>
          <a:solidFill>
            <a:srgbClr val="CC99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
        <p:nvSpPr>
          <p:cNvPr id="80" name="Text Box 30"/>
          <p:cNvSpPr txBox="1">
            <a:spLocks noChangeArrowheads="1"/>
          </p:cNvSpPr>
          <p:nvPr/>
        </p:nvSpPr>
        <p:spPr bwMode="auto">
          <a:xfrm>
            <a:off x="7121525" y="1285875"/>
            <a:ext cx="498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a:t>TGA</a:t>
            </a:r>
          </a:p>
        </p:txBody>
      </p:sp>
      <p:sp>
        <p:nvSpPr>
          <p:cNvPr id="81" name="Text Box 31"/>
          <p:cNvSpPr txBox="1">
            <a:spLocks noChangeArrowheads="1"/>
          </p:cNvSpPr>
          <p:nvPr/>
        </p:nvSpPr>
        <p:spPr bwMode="auto">
          <a:xfrm>
            <a:off x="3857625" y="1220787"/>
            <a:ext cx="498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a:t>ATG</a:t>
            </a:r>
          </a:p>
        </p:txBody>
      </p:sp>
      <p:sp>
        <p:nvSpPr>
          <p:cNvPr id="82" name="Text Box 33"/>
          <p:cNvSpPr txBox="1">
            <a:spLocks noChangeArrowheads="1"/>
          </p:cNvSpPr>
          <p:nvPr/>
        </p:nvSpPr>
        <p:spPr bwMode="auto">
          <a:xfrm>
            <a:off x="3997325" y="1874837"/>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Ex2</a:t>
            </a:r>
          </a:p>
        </p:txBody>
      </p:sp>
      <p:sp>
        <p:nvSpPr>
          <p:cNvPr id="83" name="Text Box 34"/>
          <p:cNvSpPr txBox="1">
            <a:spLocks noChangeArrowheads="1"/>
          </p:cNvSpPr>
          <p:nvPr/>
        </p:nvSpPr>
        <p:spPr bwMode="auto">
          <a:xfrm>
            <a:off x="4987925" y="1874837"/>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Ex3</a:t>
            </a:r>
          </a:p>
        </p:txBody>
      </p:sp>
      <p:sp>
        <p:nvSpPr>
          <p:cNvPr id="84" name="Text Box 35"/>
          <p:cNvSpPr txBox="1">
            <a:spLocks noChangeArrowheads="1"/>
          </p:cNvSpPr>
          <p:nvPr/>
        </p:nvSpPr>
        <p:spPr bwMode="auto">
          <a:xfrm>
            <a:off x="6032500" y="1874837"/>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Ex4</a:t>
            </a:r>
          </a:p>
        </p:txBody>
      </p:sp>
      <p:sp>
        <p:nvSpPr>
          <p:cNvPr id="85" name="Text Box 36"/>
          <p:cNvSpPr txBox="1">
            <a:spLocks noChangeArrowheads="1"/>
          </p:cNvSpPr>
          <p:nvPr/>
        </p:nvSpPr>
        <p:spPr bwMode="auto">
          <a:xfrm>
            <a:off x="6969125" y="1874837"/>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Ex5</a:t>
            </a:r>
          </a:p>
        </p:txBody>
      </p:sp>
      <p:sp>
        <p:nvSpPr>
          <p:cNvPr id="86" name="Text Box 23"/>
          <p:cNvSpPr txBox="1">
            <a:spLocks noChangeArrowheads="1"/>
          </p:cNvSpPr>
          <p:nvPr/>
        </p:nvSpPr>
        <p:spPr bwMode="auto">
          <a:xfrm>
            <a:off x="1581150" y="1449387"/>
            <a:ext cx="893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1200"/>
              <a:t>Promoteur</a:t>
            </a:r>
          </a:p>
        </p:txBody>
      </p:sp>
      <p:sp>
        <p:nvSpPr>
          <p:cNvPr id="87" name="Oval 91"/>
          <p:cNvSpPr>
            <a:spLocks noChangeArrowheads="1"/>
          </p:cNvSpPr>
          <p:nvPr/>
        </p:nvSpPr>
        <p:spPr bwMode="auto">
          <a:xfrm>
            <a:off x="1657350" y="4497387"/>
            <a:ext cx="228600" cy="304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Tree>
    <p:extLst>
      <p:ext uri="{BB962C8B-B14F-4D97-AF65-F5344CB8AC3E}">
        <p14:creationId xmlns:p14="http://schemas.microsoft.com/office/powerpoint/2010/main" val="317159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b="1" kern="0" dirty="0">
                <a:solidFill>
                  <a:srgbClr val="C01662">
                    <a:lumMod val="50000"/>
                  </a:srgbClr>
                </a:solidFill>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3B1115-CC9E-4A15-B7AB-5F0581DC49D6}" type="slidenum">
              <a:rPr lang="fr-FR" altLang="fr-FR" b="1"/>
              <a:pPr fontAlgn="base">
                <a:spcBef>
                  <a:spcPct val="0"/>
                </a:spcBef>
                <a:spcAft>
                  <a:spcPct val="0"/>
                </a:spcAft>
              </a:pPr>
              <a:t>7</a:t>
            </a:fld>
            <a:endParaRPr lang="fr-FR" altLang="fr-FR" b="1"/>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1600" b="1" kern="0" dirty="0">
                  <a:solidFill>
                    <a:srgbClr val="C01662">
                      <a:lumMod val="50000"/>
                    </a:srgbClr>
                  </a:solidFill>
                </a:rPr>
                <a:t>Structure de l’ADN : </a:t>
              </a:r>
              <a:r>
                <a:rPr lang="fr-FR" sz="1600" b="1" i="1" kern="0" dirty="0">
                  <a:solidFill>
                    <a:srgbClr val="C01662">
                      <a:lumMod val="50000"/>
                    </a:srgbClr>
                  </a:solidFill>
                </a:rPr>
                <a:t>Code Génétique</a:t>
              </a:r>
            </a:p>
          </p:txBody>
        </p:sp>
        <p:pic>
          <p:nvPicPr>
            <p:cNvPr id="512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220787"/>
            <a:ext cx="5705475"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8010525" y="1982787"/>
            <a:ext cx="344838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dirty="0"/>
              <a:t>Codon = séquence de 3 bases</a:t>
            </a:r>
          </a:p>
          <a:p>
            <a:pPr eaLnBrk="1" hangingPunct="1"/>
            <a:endParaRPr lang="fr-FR" altLang="fr-FR" dirty="0"/>
          </a:p>
          <a:p>
            <a:pPr eaLnBrk="1" hangingPunct="1"/>
            <a:r>
              <a:rPr lang="fr-FR" altLang="fr-FR" dirty="0"/>
              <a:t>Redondance</a:t>
            </a:r>
          </a:p>
          <a:p>
            <a:pPr eaLnBrk="1" hangingPunct="1"/>
            <a:endParaRPr lang="fr-FR" altLang="fr-FR" dirty="0"/>
          </a:p>
          <a:p>
            <a:pPr eaLnBrk="1" hangingPunct="1"/>
            <a:r>
              <a:rPr lang="fr-FR" altLang="fr-FR" dirty="0"/>
              <a:t>Codes différents</a:t>
            </a:r>
          </a:p>
          <a:p>
            <a:pPr eaLnBrk="1" hangingPunct="1"/>
            <a:r>
              <a:rPr lang="fr-FR" altLang="fr-FR" dirty="0"/>
              <a:t>selon les organismes vivants</a:t>
            </a:r>
          </a:p>
          <a:p>
            <a:pPr eaLnBrk="1" hangingPunct="1"/>
            <a:endParaRPr lang="fr-FR" altLang="fr-FR" dirty="0"/>
          </a:p>
          <a:p>
            <a:pPr eaLnBrk="1" hangingPunct="1"/>
            <a:r>
              <a:rPr lang="fr-FR" altLang="fr-FR" dirty="0"/>
              <a:t>Codon stop</a:t>
            </a:r>
          </a:p>
        </p:txBody>
      </p:sp>
    </p:spTree>
    <p:extLst>
      <p:ext uri="{BB962C8B-B14F-4D97-AF65-F5344CB8AC3E}">
        <p14:creationId xmlns:p14="http://schemas.microsoft.com/office/powerpoint/2010/main" val="293035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DD7EE"/>
        </a:solidFill>
        <a:effectLst/>
      </p:bgPr>
    </p:bg>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C01662">
                    <a:lumMod val="50000"/>
                  </a:srgbClr>
                </a:solidFill>
                <a:effectLst/>
                <a:uLnTx/>
                <a:uFillTx/>
                <a:latin typeface="Calibri" panose="020F0502020204030204"/>
                <a:ea typeface="+mn-ea"/>
                <a:cs typeface="+mn-cs"/>
              </a:rPr>
              <a:t>XVII journée professionnelle de l'AFTLM - 19 novembre 2021</a:t>
            </a:r>
          </a:p>
        </p:txBody>
      </p:sp>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3B1115-CC9E-4A15-B7AB-5F0581DC49D6}" type="slidenum">
              <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latin typeface="+mn-lt"/>
                </a:rPr>
                <a:t>PCR (</a:t>
              </a:r>
              <a:r>
                <a:rPr lang="fr-FR" sz="3200" b="1" kern="0" dirty="0" err="1">
                  <a:solidFill>
                    <a:srgbClr val="C01662">
                      <a:lumMod val="50000"/>
                    </a:srgbClr>
                  </a:solidFill>
                  <a:latin typeface="+mn-lt"/>
                </a:rPr>
                <a:t>Polymerase</a:t>
              </a:r>
              <a:r>
                <a:rPr lang="fr-FR" sz="3200" b="1" kern="0" dirty="0">
                  <a:solidFill>
                    <a:srgbClr val="C01662">
                      <a:lumMod val="50000"/>
                    </a:srgbClr>
                  </a:solidFill>
                  <a:latin typeface="+mn-lt"/>
                </a:rPr>
                <a:t> Chain </a:t>
              </a:r>
              <a:r>
                <a:rPr lang="fr-FR" sz="3200" b="1" kern="0" dirty="0" err="1">
                  <a:solidFill>
                    <a:srgbClr val="C01662">
                      <a:lumMod val="50000"/>
                    </a:srgbClr>
                  </a:solidFill>
                  <a:latin typeface="+mn-lt"/>
                </a:rPr>
                <a:t>Reaction</a:t>
              </a:r>
              <a:r>
                <a:rPr lang="fr-FR" sz="3200" b="1" kern="0" dirty="0">
                  <a:solidFill>
                    <a:srgbClr val="C01662">
                      <a:lumMod val="50000"/>
                    </a:srgbClr>
                  </a:solidFill>
                  <a:latin typeface="+mn-lt"/>
                </a:rPr>
                <a:t>) : Principe</a:t>
              </a:r>
            </a:p>
          </p:txBody>
        </p:sp>
        <p:pic>
          <p:nvPicPr>
            <p:cNvPr id="512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e 15"/>
          <p:cNvGrpSpPr/>
          <p:nvPr/>
        </p:nvGrpSpPr>
        <p:grpSpPr>
          <a:xfrm>
            <a:off x="2378331" y="2194860"/>
            <a:ext cx="9223899" cy="1331205"/>
            <a:chOff x="2378331" y="2194860"/>
            <a:chExt cx="9223899" cy="1331205"/>
          </a:xfrm>
        </p:grpSpPr>
        <p:sp>
          <p:nvSpPr>
            <p:cNvPr id="12" name="ZoneTexte 11">
              <a:extLst>
                <a:ext uri="{FF2B5EF4-FFF2-40B4-BE49-F238E27FC236}">
                  <a16:creationId xmlns:a16="http://schemas.microsoft.com/office/drawing/2014/main" id="{335A5E8E-4437-4C79-9F35-1A4B76B735FC}"/>
                </a:ext>
              </a:extLst>
            </p:cNvPr>
            <p:cNvSpPr txBox="1"/>
            <p:nvPr/>
          </p:nvSpPr>
          <p:spPr>
            <a:xfrm>
              <a:off x="2378331" y="2194860"/>
              <a:ext cx="9223899" cy="369332"/>
            </a:xfrm>
            <a:prstGeom prst="rect">
              <a:avLst/>
            </a:prstGeom>
            <a:noFill/>
          </p:spPr>
          <p:txBody>
            <a:bodyPr wrap="square" rtlCol="0">
              <a:spAutoFit/>
            </a:bodyPr>
            <a:lstStyle/>
            <a:p>
              <a:r>
                <a:rPr lang="fr-FR" dirty="0"/>
                <a:t>5’- ATGCTGAATGCTAGGCTGAC</a:t>
              </a:r>
              <a:r>
                <a:rPr lang="fr-FR" dirty="0">
                  <a:solidFill>
                    <a:srgbClr val="00B050"/>
                  </a:solidFill>
                </a:rPr>
                <a:t>TGACCTATAAGCAGTCAACCCCTG</a:t>
              </a:r>
              <a:r>
                <a:rPr lang="fr-FR" dirty="0"/>
                <a:t>TCACTGTCGAATGACTAGCAATTA -3’</a:t>
              </a:r>
            </a:p>
          </p:txBody>
        </p:sp>
        <p:sp>
          <p:nvSpPr>
            <p:cNvPr id="13" name="ZoneTexte 12">
              <a:extLst>
                <a:ext uri="{FF2B5EF4-FFF2-40B4-BE49-F238E27FC236}">
                  <a16:creationId xmlns:a16="http://schemas.microsoft.com/office/drawing/2014/main" id="{29C46703-764A-45C0-81A3-A9104E27A6B9}"/>
                </a:ext>
              </a:extLst>
            </p:cNvPr>
            <p:cNvSpPr txBox="1"/>
            <p:nvPr/>
          </p:nvSpPr>
          <p:spPr>
            <a:xfrm>
              <a:off x="2378332" y="3156733"/>
              <a:ext cx="9223898" cy="369332"/>
            </a:xfrm>
            <a:prstGeom prst="rect">
              <a:avLst/>
            </a:prstGeom>
            <a:noFill/>
          </p:spPr>
          <p:txBody>
            <a:bodyPr wrap="square" rtlCol="0">
              <a:spAutoFit/>
            </a:bodyPr>
            <a:lstStyle/>
            <a:p>
              <a:r>
                <a:rPr lang="fr-FR" dirty="0"/>
                <a:t>3’- TACGACTTACGATCCGACTG</a:t>
              </a:r>
              <a:r>
                <a:rPr lang="fr-FR" dirty="0">
                  <a:solidFill>
                    <a:srgbClr val="00B050"/>
                  </a:solidFill>
                </a:rPr>
                <a:t>ACTGGATATTCGTCAGTTGGGGAC</a:t>
              </a:r>
              <a:r>
                <a:rPr lang="fr-FR" dirty="0"/>
                <a:t>AGTGACAGCTTACTGATCGTTAAT -5’</a:t>
              </a:r>
            </a:p>
          </p:txBody>
        </p:sp>
      </p:grpSp>
      <p:sp>
        <p:nvSpPr>
          <p:cNvPr id="14" name="ZoneTexte 13">
            <a:extLst>
              <a:ext uri="{FF2B5EF4-FFF2-40B4-BE49-F238E27FC236}">
                <a16:creationId xmlns:a16="http://schemas.microsoft.com/office/drawing/2014/main" id="{D6CBA64F-9499-4100-B629-9E8248F23702}"/>
              </a:ext>
            </a:extLst>
          </p:cNvPr>
          <p:cNvSpPr txBox="1"/>
          <p:nvPr/>
        </p:nvSpPr>
        <p:spPr>
          <a:xfrm>
            <a:off x="2379805" y="3396158"/>
            <a:ext cx="9223899" cy="369332"/>
          </a:xfrm>
          <a:prstGeom prst="rect">
            <a:avLst/>
          </a:prstGeom>
          <a:noFill/>
        </p:spPr>
        <p:txBody>
          <a:bodyPr wrap="square" rtlCol="0">
            <a:spAutoFit/>
          </a:bodyPr>
          <a:lstStyle/>
          <a:p>
            <a:r>
              <a:rPr lang="fr-FR" dirty="0"/>
              <a:t>5’- </a:t>
            </a:r>
            <a:r>
              <a:rPr lang="fr-FR" dirty="0">
                <a:solidFill>
                  <a:srgbClr val="0000FF"/>
                </a:solidFill>
              </a:rPr>
              <a:t>ATGCTGAATGC</a:t>
            </a:r>
            <a:endParaRPr lang="fr-FR" dirty="0"/>
          </a:p>
        </p:txBody>
      </p:sp>
      <p:sp>
        <p:nvSpPr>
          <p:cNvPr id="15" name="ZoneTexte 14">
            <a:extLst>
              <a:ext uri="{FF2B5EF4-FFF2-40B4-BE49-F238E27FC236}">
                <a16:creationId xmlns:a16="http://schemas.microsoft.com/office/drawing/2014/main" id="{692D14B2-FAEF-43D0-A890-A32692B0C087}"/>
              </a:ext>
            </a:extLst>
          </p:cNvPr>
          <p:cNvSpPr txBox="1"/>
          <p:nvPr/>
        </p:nvSpPr>
        <p:spPr>
          <a:xfrm>
            <a:off x="2289552" y="2423996"/>
            <a:ext cx="9223898" cy="369332"/>
          </a:xfrm>
          <a:prstGeom prst="rect">
            <a:avLst/>
          </a:prstGeom>
          <a:noFill/>
        </p:spPr>
        <p:txBody>
          <a:bodyPr wrap="square" rtlCol="0">
            <a:spAutoFit/>
          </a:bodyPr>
          <a:lstStyle/>
          <a:p>
            <a:pPr algn="r"/>
            <a:r>
              <a:rPr lang="fr-FR" dirty="0">
                <a:solidFill>
                  <a:srgbClr val="FF0000"/>
                </a:solidFill>
              </a:rPr>
              <a:t>CTGATCGTTAAT</a:t>
            </a:r>
            <a:r>
              <a:rPr lang="fr-FR" dirty="0"/>
              <a:t> -5’</a:t>
            </a:r>
          </a:p>
        </p:txBody>
      </p:sp>
      <p:grpSp>
        <p:nvGrpSpPr>
          <p:cNvPr id="25" name="Groupe 24"/>
          <p:cNvGrpSpPr/>
          <p:nvPr/>
        </p:nvGrpSpPr>
        <p:grpSpPr>
          <a:xfrm>
            <a:off x="-72493" y="1748897"/>
            <a:ext cx="2238649" cy="850964"/>
            <a:chOff x="-72493" y="1748897"/>
            <a:chExt cx="2238649" cy="850964"/>
          </a:xfrm>
        </p:grpSpPr>
        <p:sp>
          <p:nvSpPr>
            <p:cNvPr id="17" name="ZoneTexte 16">
              <a:extLst>
                <a:ext uri="{FF2B5EF4-FFF2-40B4-BE49-F238E27FC236}">
                  <a16:creationId xmlns:a16="http://schemas.microsoft.com/office/drawing/2014/main" id="{D9A34566-9C62-465E-9AAC-4E76927AC0CD}"/>
                </a:ext>
              </a:extLst>
            </p:cNvPr>
            <p:cNvSpPr txBox="1"/>
            <p:nvPr/>
          </p:nvSpPr>
          <p:spPr>
            <a:xfrm>
              <a:off x="-72493" y="1997353"/>
              <a:ext cx="2238648" cy="369332"/>
            </a:xfrm>
            <a:prstGeom prst="rect">
              <a:avLst/>
            </a:prstGeom>
            <a:noFill/>
          </p:spPr>
          <p:txBody>
            <a:bodyPr wrap="square" rtlCol="0">
              <a:spAutoFit/>
            </a:bodyPr>
            <a:lstStyle/>
            <a:p>
              <a:pPr algn="r"/>
              <a:r>
                <a:rPr lang="fr-FR" dirty="0"/>
                <a:t>3’- </a:t>
              </a:r>
              <a:r>
                <a:rPr lang="fr-FR" dirty="0">
                  <a:solidFill>
                    <a:srgbClr val="FF0000"/>
                  </a:solidFill>
                </a:rPr>
                <a:t>CTGATCGTTAAT</a:t>
              </a:r>
              <a:r>
                <a:rPr lang="fr-FR" dirty="0"/>
                <a:t> -5’</a:t>
              </a:r>
            </a:p>
          </p:txBody>
        </p:sp>
        <p:sp>
          <p:nvSpPr>
            <p:cNvPr id="18" name="ZoneTexte 17">
              <a:extLst>
                <a:ext uri="{FF2B5EF4-FFF2-40B4-BE49-F238E27FC236}">
                  <a16:creationId xmlns:a16="http://schemas.microsoft.com/office/drawing/2014/main" id="{F922AA15-4235-44BF-A5C2-77E7696F08D7}"/>
                </a:ext>
              </a:extLst>
            </p:cNvPr>
            <p:cNvSpPr txBox="1"/>
            <p:nvPr/>
          </p:nvSpPr>
          <p:spPr>
            <a:xfrm>
              <a:off x="-7396" y="2230529"/>
              <a:ext cx="2173552" cy="369332"/>
            </a:xfrm>
            <a:prstGeom prst="rect">
              <a:avLst/>
            </a:prstGeom>
            <a:noFill/>
          </p:spPr>
          <p:txBody>
            <a:bodyPr wrap="square" rtlCol="0">
              <a:spAutoFit/>
            </a:bodyPr>
            <a:lstStyle/>
            <a:p>
              <a:r>
                <a:rPr lang="fr-FR" dirty="0"/>
                <a:t>5’- </a:t>
              </a:r>
              <a:r>
                <a:rPr lang="fr-FR" dirty="0">
                  <a:solidFill>
                    <a:srgbClr val="0000FF"/>
                  </a:solidFill>
                </a:rPr>
                <a:t>ATGCTGAATGC</a:t>
              </a:r>
              <a:r>
                <a:rPr lang="fr-FR" dirty="0"/>
                <a:t> -3’</a:t>
              </a:r>
            </a:p>
          </p:txBody>
        </p:sp>
        <p:sp>
          <p:nvSpPr>
            <p:cNvPr id="19" name="ZoneTexte 18">
              <a:extLst>
                <a:ext uri="{FF2B5EF4-FFF2-40B4-BE49-F238E27FC236}">
                  <a16:creationId xmlns:a16="http://schemas.microsoft.com/office/drawing/2014/main" id="{35A2EEFB-2114-4661-8770-8114041692E7}"/>
                </a:ext>
              </a:extLst>
            </p:cNvPr>
            <p:cNvSpPr txBox="1"/>
            <p:nvPr/>
          </p:nvSpPr>
          <p:spPr>
            <a:xfrm>
              <a:off x="509160" y="1748897"/>
              <a:ext cx="1474263" cy="369332"/>
            </a:xfrm>
            <a:prstGeom prst="rect">
              <a:avLst/>
            </a:prstGeom>
            <a:noFill/>
          </p:spPr>
          <p:txBody>
            <a:bodyPr wrap="square" rtlCol="0">
              <a:spAutoFit/>
            </a:bodyPr>
            <a:lstStyle/>
            <a:p>
              <a:r>
                <a:rPr lang="fr-FR" b="1" dirty="0"/>
                <a:t>Amorces:</a:t>
              </a:r>
            </a:p>
          </p:txBody>
        </p:sp>
      </p:grpSp>
      <p:sp>
        <p:nvSpPr>
          <p:cNvPr id="3" name="Ellipse 2">
            <a:extLst>
              <a:ext uri="{FF2B5EF4-FFF2-40B4-BE49-F238E27FC236}">
                <a16:creationId xmlns:a16="http://schemas.microsoft.com/office/drawing/2014/main" id="{D2A70026-0C1D-4C15-AE35-FF809D99E65E}"/>
              </a:ext>
            </a:extLst>
          </p:cNvPr>
          <p:cNvSpPr/>
          <p:nvPr/>
        </p:nvSpPr>
        <p:spPr>
          <a:xfrm>
            <a:off x="634756" y="2652324"/>
            <a:ext cx="719091" cy="634263"/>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rPr>
              <a:t>Taq</a:t>
            </a:r>
          </a:p>
        </p:txBody>
      </p:sp>
      <p:grpSp>
        <p:nvGrpSpPr>
          <p:cNvPr id="26" name="Groupe 25"/>
          <p:cNvGrpSpPr/>
          <p:nvPr/>
        </p:nvGrpSpPr>
        <p:grpSpPr>
          <a:xfrm>
            <a:off x="3781795" y="2226199"/>
            <a:ext cx="6318267" cy="1546881"/>
            <a:chOff x="3781795" y="2226199"/>
            <a:chExt cx="6318267" cy="1546881"/>
          </a:xfrm>
        </p:grpSpPr>
        <p:sp>
          <p:nvSpPr>
            <p:cNvPr id="21" name="Ellipse 20">
              <a:extLst>
                <a:ext uri="{FF2B5EF4-FFF2-40B4-BE49-F238E27FC236}">
                  <a16:creationId xmlns:a16="http://schemas.microsoft.com/office/drawing/2014/main" id="{C5EA761C-F27B-4DDA-AC89-4741172AA9F1}"/>
                </a:ext>
              </a:extLst>
            </p:cNvPr>
            <p:cNvSpPr/>
            <p:nvPr/>
          </p:nvSpPr>
          <p:spPr>
            <a:xfrm>
              <a:off x="9380971" y="2226199"/>
              <a:ext cx="719091" cy="634263"/>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llipse 21">
              <a:extLst>
                <a:ext uri="{FF2B5EF4-FFF2-40B4-BE49-F238E27FC236}">
                  <a16:creationId xmlns:a16="http://schemas.microsoft.com/office/drawing/2014/main" id="{EF61B484-7A86-435B-B3DD-5260A92B4494}"/>
                </a:ext>
              </a:extLst>
            </p:cNvPr>
            <p:cNvSpPr/>
            <p:nvPr/>
          </p:nvSpPr>
          <p:spPr>
            <a:xfrm>
              <a:off x="3781795" y="3138817"/>
              <a:ext cx="719091" cy="634263"/>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45" name="Groupe 44"/>
          <p:cNvGrpSpPr/>
          <p:nvPr/>
        </p:nvGrpSpPr>
        <p:grpSpPr>
          <a:xfrm>
            <a:off x="2362796" y="4433604"/>
            <a:ext cx="9239434" cy="1666969"/>
            <a:chOff x="2362796" y="4433604"/>
            <a:chExt cx="9239434" cy="1666969"/>
          </a:xfrm>
        </p:grpSpPr>
        <p:sp>
          <p:nvSpPr>
            <p:cNvPr id="28" name="ZoneTexte 27">
              <a:extLst>
                <a:ext uri="{FF2B5EF4-FFF2-40B4-BE49-F238E27FC236}">
                  <a16:creationId xmlns:a16="http://schemas.microsoft.com/office/drawing/2014/main" id="{753DA9DC-54C3-4EEB-B82E-484123AA1ADD}"/>
                </a:ext>
              </a:extLst>
            </p:cNvPr>
            <p:cNvSpPr txBox="1"/>
            <p:nvPr/>
          </p:nvSpPr>
          <p:spPr>
            <a:xfrm>
              <a:off x="2378331" y="4433604"/>
              <a:ext cx="9223899" cy="369332"/>
            </a:xfrm>
            <a:prstGeom prst="rect">
              <a:avLst/>
            </a:prstGeom>
            <a:noFill/>
          </p:spPr>
          <p:txBody>
            <a:bodyPr wrap="square" rtlCol="0">
              <a:spAutoFit/>
            </a:bodyPr>
            <a:lstStyle/>
            <a:p>
              <a:r>
                <a:rPr lang="fr-FR" dirty="0"/>
                <a:t>5’- ATGCTGAATGCTAGGCTGAC</a:t>
              </a:r>
              <a:r>
                <a:rPr lang="fr-FR" dirty="0">
                  <a:solidFill>
                    <a:srgbClr val="00B050"/>
                  </a:solidFill>
                </a:rPr>
                <a:t>TGACCTATAAGCAGTCAACCCCTG</a:t>
              </a:r>
              <a:r>
                <a:rPr lang="fr-FR" dirty="0"/>
                <a:t>TCACTGTCGAATGACTAGCAATTA -3’</a:t>
              </a:r>
            </a:p>
          </p:txBody>
        </p:sp>
        <p:sp>
          <p:nvSpPr>
            <p:cNvPr id="29" name="ZoneTexte 28">
              <a:extLst>
                <a:ext uri="{FF2B5EF4-FFF2-40B4-BE49-F238E27FC236}">
                  <a16:creationId xmlns:a16="http://schemas.microsoft.com/office/drawing/2014/main" id="{AEF09C1E-69EB-4863-993E-0C48C79E902B}"/>
                </a:ext>
              </a:extLst>
            </p:cNvPr>
            <p:cNvSpPr txBox="1"/>
            <p:nvPr/>
          </p:nvSpPr>
          <p:spPr>
            <a:xfrm>
              <a:off x="2378332" y="5475464"/>
              <a:ext cx="9223898" cy="369332"/>
            </a:xfrm>
            <a:prstGeom prst="rect">
              <a:avLst/>
            </a:prstGeom>
            <a:noFill/>
          </p:spPr>
          <p:txBody>
            <a:bodyPr wrap="square" rtlCol="0">
              <a:spAutoFit/>
            </a:bodyPr>
            <a:lstStyle/>
            <a:p>
              <a:r>
                <a:rPr lang="fr-FR" dirty="0"/>
                <a:t>3’- TACGACTTACGATCCGACTG</a:t>
              </a:r>
              <a:r>
                <a:rPr lang="fr-FR" dirty="0">
                  <a:solidFill>
                    <a:srgbClr val="00B050"/>
                  </a:solidFill>
                </a:rPr>
                <a:t>ACTGGATATTCGTCAGTTGGGGAC</a:t>
              </a:r>
              <a:r>
                <a:rPr lang="fr-FR" dirty="0"/>
                <a:t>AGTGACAGCTTACTGATCGTTAAT -5’</a:t>
              </a:r>
            </a:p>
          </p:txBody>
        </p:sp>
        <p:sp>
          <p:nvSpPr>
            <p:cNvPr id="30" name="ZoneTexte 29">
              <a:extLst>
                <a:ext uri="{FF2B5EF4-FFF2-40B4-BE49-F238E27FC236}">
                  <a16:creationId xmlns:a16="http://schemas.microsoft.com/office/drawing/2014/main" id="{F067CE47-7410-49B2-8D7A-BEEEA4C8BC1F}"/>
                </a:ext>
              </a:extLst>
            </p:cNvPr>
            <p:cNvSpPr txBox="1"/>
            <p:nvPr/>
          </p:nvSpPr>
          <p:spPr>
            <a:xfrm>
              <a:off x="2362796" y="4707958"/>
              <a:ext cx="9223898" cy="369332"/>
            </a:xfrm>
            <a:prstGeom prst="rect">
              <a:avLst/>
            </a:prstGeom>
            <a:noFill/>
          </p:spPr>
          <p:txBody>
            <a:bodyPr wrap="square" rtlCol="0">
              <a:spAutoFit/>
            </a:bodyPr>
            <a:lstStyle/>
            <a:p>
              <a:r>
                <a:rPr lang="fr-FR" dirty="0"/>
                <a:t>3’- TACGACTTACGATCCGACTG</a:t>
              </a:r>
              <a:r>
                <a:rPr lang="fr-FR" dirty="0">
                  <a:solidFill>
                    <a:srgbClr val="00B050"/>
                  </a:solidFill>
                </a:rPr>
                <a:t>ACTGGATATTCGTCAGTTGGGGAC</a:t>
              </a:r>
              <a:r>
                <a:rPr lang="fr-FR" dirty="0"/>
                <a:t>AGTGACAGCTTA</a:t>
              </a:r>
              <a:r>
                <a:rPr lang="fr-FR" dirty="0">
                  <a:solidFill>
                    <a:srgbClr val="FF0000"/>
                  </a:solidFill>
                </a:rPr>
                <a:t>CTGATCGTTAAT</a:t>
              </a:r>
              <a:r>
                <a:rPr lang="fr-FR" dirty="0"/>
                <a:t> -5’</a:t>
              </a:r>
            </a:p>
          </p:txBody>
        </p:sp>
        <p:sp>
          <p:nvSpPr>
            <p:cNvPr id="31" name="ZoneTexte 30">
              <a:extLst>
                <a:ext uri="{FF2B5EF4-FFF2-40B4-BE49-F238E27FC236}">
                  <a16:creationId xmlns:a16="http://schemas.microsoft.com/office/drawing/2014/main" id="{F3CC0A37-1D74-4B44-881A-E9A65868A9F7}"/>
                </a:ext>
              </a:extLst>
            </p:cNvPr>
            <p:cNvSpPr txBox="1"/>
            <p:nvPr/>
          </p:nvSpPr>
          <p:spPr>
            <a:xfrm>
              <a:off x="2378331" y="5731241"/>
              <a:ext cx="9223899" cy="369332"/>
            </a:xfrm>
            <a:prstGeom prst="rect">
              <a:avLst/>
            </a:prstGeom>
            <a:noFill/>
          </p:spPr>
          <p:txBody>
            <a:bodyPr wrap="square" rtlCol="0">
              <a:spAutoFit/>
            </a:bodyPr>
            <a:lstStyle/>
            <a:p>
              <a:r>
                <a:rPr lang="fr-FR" dirty="0"/>
                <a:t>5’- </a:t>
              </a:r>
              <a:r>
                <a:rPr lang="fr-FR" dirty="0">
                  <a:solidFill>
                    <a:srgbClr val="0000FF"/>
                  </a:solidFill>
                </a:rPr>
                <a:t>ATGCTGAATGC</a:t>
              </a:r>
              <a:r>
                <a:rPr lang="fr-FR" dirty="0"/>
                <a:t>TAGGCTGAC</a:t>
              </a:r>
              <a:r>
                <a:rPr lang="fr-FR" dirty="0">
                  <a:solidFill>
                    <a:srgbClr val="00B050"/>
                  </a:solidFill>
                </a:rPr>
                <a:t>TGACCTATAAGCAGTCAACCCCTG</a:t>
              </a:r>
              <a:r>
                <a:rPr lang="fr-FR" dirty="0"/>
                <a:t>TCACTGTCGAATGACTAGCAATTA -3’</a:t>
              </a:r>
            </a:p>
          </p:txBody>
        </p:sp>
      </p:grpSp>
      <p:sp>
        <p:nvSpPr>
          <p:cNvPr id="32" name="ZoneTexte 31">
            <a:extLst>
              <a:ext uri="{FF2B5EF4-FFF2-40B4-BE49-F238E27FC236}">
                <a16:creationId xmlns:a16="http://schemas.microsoft.com/office/drawing/2014/main" id="{35A2EEFB-2114-4661-8770-8114041692E7}"/>
              </a:ext>
            </a:extLst>
          </p:cNvPr>
          <p:cNvSpPr txBox="1"/>
          <p:nvPr/>
        </p:nvSpPr>
        <p:spPr>
          <a:xfrm>
            <a:off x="648165" y="3718759"/>
            <a:ext cx="1474263" cy="369332"/>
          </a:xfrm>
          <a:prstGeom prst="rect">
            <a:avLst/>
          </a:prstGeom>
          <a:noFill/>
        </p:spPr>
        <p:txBody>
          <a:bodyPr wrap="square" rtlCol="0">
            <a:spAutoFit/>
          </a:bodyPr>
          <a:lstStyle/>
          <a:p>
            <a:r>
              <a:rPr lang="fr-FR" b="1" u="sng" dirty="0"/>
              <a:t>Etapes:</a:t>
            </a:r>
          </a:p>
        </p:txBody>
      </p:sp>
      <p:sp>
        <p:nvSpPr>
          <p:cNvPr id="33" name="ZoneTexte 32">
            <a:extLst>
              <a:ext uri="{FF2B5EF4-FFF2-40B4-BE49-F238E27FC236}">
                <a16:creationId xmlns:a16="http://schemas.microsoft.com/office/drawing/2014/main" id="{35A2EEFB-2114-4661-8770-8114041692E7}"/>
              </a:ext>
            </a:extLst>
          </p:cNvPr>
          <p:cNvSpPr txBox="1"/>
          <p:nvPr/>
        </p:nvSpPr>
        <p:spPr>
          <a:xfrm>
            <a:off x="648164" y="3978532"/>
            <a:ext cx="1620249" cy="369332"/>
          </a:xfrm>
          <a:prstGeom prst="rect">
            <a:avLst/>
          </a:prstGeom>
          <a:noFill/>
        </p:spPr>
        <p:txBody>
          <a:bodyPr wrap="square" rtlCol="0">
            <a:spAutoFit/>
          </a:bodyPr>
          <a:lstStyle/>
          <a:p>
            <a:r>
              <a:rPr lang="fr-FR" dirty="0"/>
              <a:t>Dénaturation:</a:t>
            </a:r>
          </a:p>
        </p:txBody>
      </p:sp>
      <p:sp>
        <p:nvSpPr>
          <p:cNvPr id="34" name="ZoneTexte 33">
            <a:extLst>
              <a:ext uri="{FF2B5EF4-FFF2-40B4-BE49-F238E27FC236}">
                <a16:creationId xmlns:a16="http://schemas.microsoft.com/office/drawing/2014/main" id="{35A2EEFB-2114-4661-8770-8114041692E7}"/>
              </a:ext>
            </a:extLst>
          </p:cNvPr>
          <p:cNvSpPr txBox="1"/>
          <p:nvPr/>
        </p:nvSpPr>
        <p:spPr>
          <a:xfrm>
            <a:off x="648164" y="4238305"/>
            <a:ext cx="1474263" cy="369332"/>
          </a:xfrm>
          <a:prstGeom prst="rect">
            <a:avLst/>
          </a:prstGeom>
          <a:noFill/>
        </p:spPr>
        <p:txBody>
          <a:bodyPr wrap="square" rtlCol="0">
            <a:spAutoFit/>
          </a:bodyPr>
          <a:lstStyle/>
          <a:p>
            <a:r>
              <a:rPr lang="fr-FR" dirty="0"/>
              <a:t>Hybridation</a:t>
            </a:r>
          </a:p>
        </p:txBody>
      </p:sp>
      <p:sp>
        <p:nvSpPr>
          <p:cNvPr id="35" name="ZoneTexte 34">
            <a:extLst>
              <a:ext uri="{FF2B5EF4-FFF2-40B4-BE49-F238E27FC236}">
                <a16:creationId xmlns:a16="http://schemas.microsoft.com/office/drawing/2014/main" id="{35A2EEFB-2114-4661-8770-8114041692E7}"/>
              </a:ext>
            </a:extLst>
          </p:cNvPr>
          <p:cNvSpPr txBox="1"/>
          <p:nvPr/>
        </p:nvSpPr>
        <p:spPr>
          <a:xfrm>
            <a:off x="648163" y="4489524"/>
            <a:ext cx="1474263" cy="369332"/>
          </a:xfrm>
          <a:prstGeom prst="rect">
            <a:avLst/>
          </a:prstGeom>
          <a:noFill/>
        </p:spPr>
        <p:txBody>
          <a:bodyPr wrap="square" rtlCol="0">
            <a:spAutoFit/>
          </a:bodyPr>
          <a:lstStyle/>
          <a:p>
            <a:r>
              <a:rPr lang="fr-FR" dirty="0"/>
              <a:t>Extension</a:t>
            </a:r>
          </a:p>
        </p:txBody>
      </p:sp>
      <p:grpSp>
        <p:nvGrpSpPr>
          <p:cNvPr id="20" name="Groupe 19"/>
          <p:cNvGrpSpPr/>
          <p:nvPr/>
        </p:nvGrpSpPr>
        <p:grpSpPr>
          <a:xfrm>
            <a:off x="15276" y="805113"/>
            <a:ext cx="11586954" cy="819054"/>
            <a:chOff x="15276" y="805113"/>
            <a:chExt cx="11586954" cy="819054"/>
          </a:xfrm>
        </p:grpSpPr>
        <p:sp>
          <p:nvSpPr>
            <p:cNvPr id="2" name="ZoneTexte 1">
              <a:extLst>
                <a:ext uri="{FF2B5EF4-FFF2-40B4-BE49-F238E27FC236}">
                  <a16:creationId xmlns:a16="http://schemas.microsoft.com/office/drawing/2014/main" id="{8D4E97CA-2C75-4910-BB5D-10B53C28F1A1}"/>
                </a:ext>
              </a:extLst>
            </p:cNvPr>
            <p:cNvSpPr txBox="1"/>
            <p:nvPr/>
          </p:nvSpPr>
          <p:spPr>
            <a:xfrm>
              <a:off x="2378331" y="825623"/>
              <a:ext cx="9223899" cy="369332"/>
            </a:xfrm>
            <a:prstGeom prst="rect">
              <a:avLst/>
            </a:prstGeom>
            <a:noFill/>
          </p:spPr>
          <p:txBody>
            <a:bodyPr wrap="square" rtlCol="0">
              <a:spAutoFit/>
            </a:bodyPr>
            <a:lstStyle/>
            <a:p>
              <a:r>
                <a:rPr lang="fr-FR" dirty="0"/>
                <a:t>5’- ATGCTGAATGCTAGGCTGAC</a:t>
              </a:r>
              <a:r>
                <a:rPr lang="fr-FR" dirty="0">
                  <a:solidFill>
                    <a:srgbClr val="00B050"/>
                  </a:solidFill>
                </a:rPr>
                <a:t>TGACCTATAAGCAGTCAACCCCTG</a:t>
              </a:r>
              <a:r>
                <a:rPr lang="fr-FR" dirty="0"/>
                <a:t>TCACTGTCGAATGACTAGCAATTA -3’</a:t>
              </a:r>
            </a:p>
          </p:txBody>
        </p:sp>
        <p:sp>
          <p:nvSpPr>
            <p:cNvPr id="9" name="ZoneTexte 8">
              <a:extLst>
                <a:ext uri="{FF2B5EF4-FFF2-40B4-BE49-F238E27FC236}">
                  <a16:creationId xmlns:a16="http://schemas.microsoft.com/office/drawing/2014/main" id="{4A2616B2-A379-4478-85B1-9FBE84729B69}"/>
                </a:ext>
              </a:extLst>
            </p:cNvPr>
            <p:cNvSpPr txBox="1"/>
            <p:nvPr/>
          </p:nvSpPr>
          <p:spPr>
            <a:xfrm>
              <a:off x="2378332" y="1254835"/>
              <a:ext cx="9223898" cy="369332"/>
            </a:xfrm>
            <a:prstGeom prst="rect">
              <a:avLst/>
            </a:prstGeom>
            <a:noFill/>
          </p:spPr>
          <p:txBody>
            <a:bodyPr wrap="square" rtlCol="0">
              <a:spAutoFit/>
            </a:bodyPr>
            <a:lstStyle/>
            <a:p>
              <a:r>
                <a:rPr lang="fr-FR" dirty="0"/>
                <a:t>3’- TACGACTTACGATCCGACTG</a:t>
              </a:r>
              <a:r>
                <a:rPr lang="fr-FR" dirty="0">
                  <a:solidFill>
                    <a:srgbClr val="00B050"/>
                  </a:solidFill>
                </a:rPr>
                <a:t>ACTGGATATTCGTCAGTTGGGGAC</a:t>
              </a:r>
              <a:r>
                <a:rPr lang="fr-FR" dirty="0"/>
                <a:t>AGTGACAGCTTACTGATCGTTAAT -5’</a:t>
              </a:r>
            </a:p>
          </p:txBody>
        </p:sp>
        <p:sp>
          <p:nvSpPr>
            <p:cNvPr id="10" name="ZoneTexte 9">
              <a:extLst>
                <a:ext uri="{FF2B5EF4-FFF2-40B4-BE49-F238E27FC236}">
                  <a16:creationId xmlns:a16="http://schemas.microsoft.com/office/drawing/2014/main" id="{4885AF11-B4D1-42AA-B454-BB38A10A881C}"/>
                </a:ext>
              </a:extLst>
            </p:cNvPr>
            <p:cNvSpPr txBox="1"/>
            <p:nvPr/>
          </p:nvSpPr>
          <p:spPr>
            <a:xfrm>
              <a:off x="2681652" y="1008023"/>
              <a:ext cx="8586186" cy="369332"/>
            </a:xfrm>
            <a:prstGeom prst="rect">
              <a:avLst/>
            </a:prstGeom>
            <a:noFill/>
          </p:spPr>
          <p:txBody>
            <a:bodyPr wrap="square" rtlCol="0">
              <a:spAutoFit/>
            </a:bodyPr>
            <a:lstStyle/>
            <a:p>
              <a:r>
                <a:rPr lang="fr-FR" dirty="0"/>
                <a:t>||||||||||||||||||||||||||||||||||||||||||||||||||||||||||||||||||||||||||||||||</a:t>
              </a:r>
            </a:p>
          </p:txBody>
        </p:sp>
        <p:sp>
          <p:nvSpPr>
            <p:cNvPr id="11" name="ZoneTexte 10">
              <a:extLst>
                <a:ext uri="{FF2B5EF4-FFF2-40B4-BE49-F238E27FC236}">
                  <a16:creationId xmlns:a16="http://schemas.microsoft.com/office/drawing/2014/main" id="{8579234D-FF54-4724-B1B8-E3CAF3F5FA5A}"/>
                </a:ext>
              </a:extLst>
            </p:cNvPr>
            <p:cNvSpPr txBox="1"/>
            <p:nvPr/>
          </p:nvSpPr>
          <p:spPr>
            <a:xfrm>
              <a:off x="15276" y="1025793"/>
              <a:ext cx="1474263" cy="369332"/>
            </a:xfrm>
            <a:prstGeom prst="rect">
              <a:avLst/>
            </a:prstGeom>
            <a:noFill/>
          </p:spPr>
          <p:txBody>
            <a:bodyPr wrap="square" rtlCol="0">
              <a:spAutoFit/>
            </a:bodyPr>
            <a:lstStyle/>
            <a:p>
              <a:r>
                <a:rPr lang="fr-FR" b="1" dirty="0"/>
                <a:t>ADN matrice</a:t>
              </a:r>
            </a:p>
          </p:txBody>
        </p:sp>
        <p:sp>
          <p:nvSpPr>
            <p:cNvPr id="36" name="ZoneTexte 35">
              <a:extLst>
                <a:ext uri="{FF2B5EF4-FFF2-40B4-BE49-F238E27FC236}">
                  <a16:creationId xmlns:a16="http://schemas.microsoft.com/office/drawing/2014/main" id="{8579234D-FF54-4724-B1B8-E3CAF3F5FA5A}"/>
                </a:ext>
              </a:extLst>
            </p:cNvPr>
            <p:cNvSpPr txBox="1"/>
            <p:nvPr/>
          </p:nvSpPr>
          <p:spPr>
            <a:xfrm>
              <a:off x="984275" y="805113"/>
              <a:ext cx="1474263" cy="369332"/>
            </a:xfrm>
            <a:prstGeom prst="rect">
              <a:avLst/>
            </a:prstGeom>
            <a:noFill/>
          </p:spPr>
          <p:txBody>
            <a:bodyPr wrap="square" rtlCol="0">
              <a:spAutoFit/>
            </a:bodyPr>
            <a:lstStyle/>
            <a:p>
              <a:pPr algn="r"/>
              <a:r>
                <a:rPr lang="fr-FR" dirty="0"/>
                <a:t>Brin sens:</a:t>
              </a:r>
            </a:p>
          </p:txBody>
        </p:sp>
        <p:sp>
          <p:nvSpPr>
            <p:cNvPr id="37" name="ZoneTexte 36">
              <a:extLst>
                <a:ext uri="{FF2B5EF4-FFF2-40B4-BE49-F238E27FC236}">
                  <a16:creationId xmlns:a16="http://schemas.microsoft.com/office/drawing/2014/main" id="{8579234D-FF54-4724-B1B8-E3CAF3F5FA5A}"/>
                </a:ext>
              </a:extLst>
            </p:cNvPr>
            <p:cNvSpPr txBox="1"/>
            <p:nvPr/>
          </p:nvSpPr>
          <p:spPr>
            <a:xfrm>
              <a:off x="1045823" y="1254835"/>
              <a:ext cx="1474263" cy="369332"/>
            </a:xfrm>
            <a:prstGeom prst="rect">
              <a:avLst/>
            </a:prstGeom>
            <a:noFill/>
          </p:spPr>
          <p:txBody>
            <a:bodyPr wrap="square" rtlCol="0">
              <a:spAutoFit/>
            </a:bodyPr>
            <a:lstStyle/>
            <a:p>
              <a:r>
                <a:rPr lang="fr-FR" dirty="0"/>
                <a:t>Brin </a:t>
              </a:r>
              <a:r>
                <a:rPr lang="fr-FR" dirty="0" err="1"/>
                <a:t>antisens</a:t>
              </a:r>
              <a:r>
                <a:rPr lang="fr-FR" dirty="0"/>
                <a:t>:</a:t>
              </a:r>
            </a:p>
          </p:txBody>
        </p:sp>
      </p:grpSp>
      <p:grpSp>
        <p:nvGrpSpPr>
          <p:cNvPr id="46" name="Groupe 45"/>
          <p:cNvGrpSpPr/>
          <p:nvPr/>
        </p:nvGrpSpPr>
        <p:grpSpPr>
          <a:xfrm>
            <a:off x="103777" y="4021978"/>
            <a:ext cx="622762" cy="823251"/>
            <a:chOff x="103777" y="4021978"/>
            <a:chExt cx="622762" cy="823251"/>
          </a:xfrm>
        </p:grpSpPr>
        <p:sp>
          <p:nvSpPr>
            <p:cNvPr id="38" name="Accolade ouvrante 37">
              <a:extLst>
                <a:ext uri="{FF2B5EF4-FFF2-40B4-BE49-F238E27FC236}">
                  <a16:creationId xmlns:a16="http://schemas.microsoft.com/office/drawing/2014/main" id="{13BE8175-A73A-4CC5-AEE5-1F208D86A5C7}"/>
                </a:ext>
              </a:extLst>
            </p:cNvPr>
            <p:cNvSpPr/>
            <p:nvPr/>
          </p:nvSpPr>
          <p:spPr>
            <a:xfrm>
              <a:off x="502176" y="4031569"/>
              <a:ext cx="224363" cy="771368"/>
            </a:xfrm>
            <a:prstGeom prst="lef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40" name="ZoneTexte 39">
              <a:extLst>
                <a:ext uri="{FF2B5EF4-FFF2-40B4-BE49-F238E27FC236}">
                  <a16:creationId xmlns:a16="http://schemas.microsoft.com/office/drawing/2014/main" id="{35A2EEFB-2114-4661-8770-8114041692E7}"/>
                </a:ext>
              </a:extLst>
            </p:cNvPr>
            <p:cNvSpPr txBox="1"/>
            <p:nvPr/>
          </p:nvSpPr>
          <p:spPr>
            <a:xfrm rot="16200000">
              <a:off x="-123183" y="4248938"/>
              <a:ext cx="823251" cy="369332"/>
            </a:xfrm>
            <a:prstGeom prst="rect">
              <a:avLst/>
            </a:prstGeom>
            <a:noFill/>
          </p:spPr>
          <p:txBody>
            <a:bodyPr wrap="square" rtlCol="0">
              <a:spAutoFit/>
            </a:bodyPr>
            <a:lstStyle/>
            <a:p>
              <a:r>
                <a:rPr lang="fr-FR" dirty="0">
                  <a:solidFill>
                    <a:srgbClr val="FF0000"/>
                  </a:solidFill>
                </a:rPr>
                <a:t>1 cycle</a:t>
              </a:r>
            </a:p>
          </p:txBody>
        </p:sp>
      </p:grpSp>
      <p:grpSp>
        <p:nvGrpSpPr>
          <p:cNvPr id="43" name="Groupe 42"/>
          <p:cNvGrpSpPr/>
          <p:nvPr/>
        </p:nvGrpSpPr>
        <p:grpSpPr>
          <a:xfrm>
            <a:off x="5848221" y="2421033"/>
            <a:ext cx="3978443" cy="518879"/>
            <a:chOff x="5848221" y="2421033"/>
            <a:chExt cx="3978443" cy="518879"/>
          </a:xfrm>
        </p:grpSpPr>
        <p:sp>
          <p:nvSpPr>
            <p:cNvPr id="23" name="ZoneTexte 22">
              <a:extLst>
                <a:ext uri="{FF2B5EF4-FFF2-40B4-BE49-F238E27FC236}">
                  <a16:creationId xmlns:a16="http://schemas.microsoft.com/office/drawing/2014/main" id="{2D2F745C-7039-43F6-8949-A0F154C95B8A}"/>
                </a:ext>
              </a:extLst>
            </p:cNvPr>
            <p:cNvSpPr txBox="1"/>
            <p:nvPr/>
          </p:nvSpPr>
          <p:spPr>
            <a:xfrm>
              <a:off x="7229943" y="2421033"/>
              <a:ext cx="2596721" cy="369332"/>
            </a:xfrm>
            <a:prstGeom prst="rect">
              <a:avLst/>
            </a:prstGeom>
            <a:noFill/>
          </p:spPr>
          <p:txBody>
            <a:bodyPr wrap="square" rtlCol="0">
              <a:spAutoFit/>
            </a:bodyPr>
            <a:lstStyle/>
            <a:p>
              <a:pPr algn="r"/>
              <a:r>
                <a:rPr lang="fr-FR" dirty="0"/>
                <a:t>GGGACAGTGACAGCTTA</a:t>
              </a:r>
            </a:p>
          </p:txBody>
        </p:sp>
        <p:cxnSp>
          <p:nvCxnSpPr>
            <p:cNvPr id="27" name="Connecteur droit avec flèche 26">
              <a:extLst>
                <a:ext uri="{FF2B5EF4-FFF2-40B4-BE49-F238E27FC236}">
                  <a16:creationId xmlns:a16="http://schemas.microsoft.com/office/drawing/2014/main" id="{9FA5F78B-E51A-469A-B41D-5F441193D6D9}"/>
                </a:ext>
              </a:extLst>
            </p:cNvPr>
            <p:cNvCxnSpPr>
              <a:cxnSpLocks/>
            </p:cNvCxnSpPr>
            <p:nvPr/>
          </p:nvCxnSpPr>
          <p:spPr>
            <a:xfrm flipH="1">
              <a:off x="5848221" y="2605699"/>
              <a:ext cx="158280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35A2EEFB-2114-4661-8770-8114041692E7}"/>
                </a:ext>
              </a:extLst>
            </p:cNvPr>
            <p:cNvSpPr txBox="1"/>
            <p:nvPr/>
          </p:nvSpPr>
          <p:spPr>
            <a:xfrm>
              <a:off x="6153757" y="2570580"/>
              <a:ext cx="1175297" cy="369332"/>
            </a:xfrm>
            <a:prstGeom prst="rect">
              <a:avLst/>
            </a:prstGeom>
            <a:noFill/>
          </p:spPr>
          <p:txBody>
            <a:bodyPr wrap="square" rtlCol="0">
              <a:spAutoFit/>
            </a:bodyPr>
            <a:lstStyle/>
            <a:p>
              <a:r>
                <a:rPr lang="fr-FR" dirty="0">
                  <a:solidFill>
                    <a:srgbClr val="FF0000"/>
                  </a:solidFill>
                </a:rPr>
                <a:t>Extension</a:t>
              </a:r>
            </a:p>
          </p:txBody>
        </p:sp>
      </p:grpSp>
      <p:grpSp>
        <p:nvGrpSpPr>
          <p:cNvPr id="44" name="Groupe 43"/>
          <p:cNvGrpSpPr/>
          <p:nvPr/>
        </p:nvGrpSpPr>
        <p:grpSpPr>
          <a:xfrm>
            <a:off x="4029456" y="3396158"/>
            <a:ext cx="4017264" cy="528210"/>
            <a:chOff x="4029456" y="3396158"/>
            <a:chExt cx="4017264" cy="528210"/>
          </a:xfrm>
        </p:grpSpPr>
        <p:sp>
          <p:nvSpPr>
            <p:cNvPr id="24" name="ZoneTexte 23">
              <a:extLst>
                <a:ext uri="{FF2B5EF4-FFF2-40B4-BE49-F238E27FC236}">
                  <a16:creationId xmlns:a16="http://schemas.microsoft.com/office/drawing/2014/main" id="{E4D4D6E2-977A-4A70-AA30-BC601E23429F}"/>
                </a:ext>
              </a:extLst>
            </p:cNvPr>
            <p:cNvSpPr txBox="1"/>
            <p:nvPr/>
          </p:nvSpPr>
          <p:spPr>
            <a:xfrm>
              <a:off x="4029456" y="3396158"/>
              <a:ext cx="2425317" cy="369332"/>
            </a:xfrm>
            <a:prstGeom prst="rect">
              <a:avLst/>
            </a:prstGeom>
            <a:noFill/>
          </p:spPr>
          <p:txBody>
            <a:bodyPr wrap="square" rtlCol="0">
              <a:spAutoFit/>
            </a:bodyPr>
            <a:lstStyle/>
            <a:p>
              <a:r>
                <a:rPr lang="fr-FR" dirty="0"/>
                <a:t>TAGGCTGACTGACCTATA</a:t>
              </a:r>
            </a:p>
          </p:txBody>
        </p:sp>
        <p:cxnSp>
          <p:nvCxnSpPr>
            <p:cNvPr id="8" name="Connecteur droit avec flèche 7">
              <a:extLst>
                <a:ext uri="{FF2B5EF4-FFF2-40B4-BE49-F238E27FC236}">
                  <a16:creationId xmlns:a16="http://schemas.microsoft.com/office/drawing/2014/main" id="{51A1E1A1-FDA1-4FAD-ABFC-3C16DAA80C34}"/>
                </a:ext>
              </a:extLst>
            </p:cNvPr>
            <p:cNvCxnSpPr>
              <a:cxnSpLocks/>
            </p:cNvCxnSpPr>
            <p:nvPr/>
          </p:nvCxnSpPr>
          <p:spPr>
            <a:xfrm>
              <a:off x="6463917" y="3571680"/>
              <a:ext cx="158280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35A2EEFB-2114-4661-8770-8114041692E7}"/>
                </a:ext>
              </a:extLst>
            </p:cNvPr>
            <p:cNvSpPr txBox="1"/>
            <p:nvPr/>
          </p:nvSpPr>
          <p:spPr>
            <a:xfrm>
              <a:off x="6702433" y="3555036"/>
              <a:ext cx="1097675" cy="369332"/>
            </a:xfrm>
            <a:prstGeom prst="rect">
              <a:avLst/>
            </a:prstGeom>
            <a:noFill/>
          </p:spPr>
          <p:txBody>
            <a:bodyPr wrap="square" rtlCol="0">
              <a:spAutoFit/>
            </a:bodyPr>
            <a:lstStyle/>
            <a:p>
              <a:r>
                <a:rPr lang="fr-FR" dirty="0">
                  <a:solidFill>
                    <a:srgbClr val="FF0000"/>
                  </a:solidFill>
                </a:rPr>
                <a:t>Extension</a:t>
              </a:r>
            </a:p>
          </p:txBody>
        </p:sp>
      </p:grpSp>
    </p:spTree>
    <p:extLst>
      <p:ext uri="{BB962C8B-B14F-4D97-AF65-F5344CB8AC3E}">
        <p14:creationId xmlns:p14="http://schemas.microsoft.com/office/powerpoint/2010/main" val="289235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 grpId="0" animBg="1"/>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DD7EE"/>
        </a:solidFill>
        <a:effectLst/>
      </p:bgPr>
    </p:bg>
    <p:spTree>
      <p:nvGrpSpPr>
        <p:cNvPr id="1" name=""/>
        <p:cNvGrpSpPr/>
        <p:nvPr/>
      </p:nvGrpSpPr>
      <p:grpSpPr>
        <a:xfrm>
          <a:off x="0" y="0"/>
          <a:ext cx="0" cy="0"/>
          <a:chOff x="0" y="0"/>
          <a:chExt cx="0" cy="0"/>
        </a:xfrm>
      </p:grpSpPr>
      <p:sp>
        <p:nvSpPr>
          <p:cNvPr id="5123"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93B1115-CC9E-4A15-B7AB-5F0581DC49D6}" type="slidenum">
              <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2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nvGrpSpPr>
          <p:cNvPr id="5124" name="Groupe 5"/>
          <p:cNvGrpSpPr>
            <a:grpSpLocks/>
          </p:cNvGrpSpPr>
          <p:nvPr/>
        </p:nvGrpSpPr>
        <p:grpSpPr bwMode="auto">
          <a:xfrm>
            <a:off x="0" y="-28575"/>
            <a:ext cx="12192000" cy="598488"/>
            <a:chOff x="0" y="-28905"/>
            <a:chExt cx="12192000" cy="598920"/>
          </a:xfrm>
        </p:grpSpPr>
        <p:sp>
          <p:nvSpPr>
            <p:cNvPr id="7" name="Rectangle 6"/>
            <p:cNvSpPr/>
            <p:nvPr/>
          </p:nvSpPr>
          <p:spPr bwMode="gray">
            <a:xfrm>
              <a:off x="0" y="-28905"/>
              <a:ext cx="12192000" cy="598920"/>
            </a:xfrm>
            <a:prstGeom prst="rect">
              <a:avLst/>
            </a:prstGeom>
            <a:solidFill>
              <a:schemeClr val="accent1">
                <a:lumMod val="60000"/>
                <a:lumOff val="40000"/>
              </a:schemeClr>
            </a:solidFill>
            <a:ln w="25400" cap="flat" cmpd="sng" algn="ctr">
              <a:noFill/>
              <a:prstDash val="solid"/>
            </a:ln>
            <a:effectLst/>
          </p:spPr>
          <p:txBody>
            <a:bodyPr anchor="ctr"/>
            <a:lstStyle/>
            <a:p>
              <a:pPr algn="ctr" eaLnBrk="1" fontAlgn="auto" hangingPunct="1">
                <a:spcBef>
                  <a:spcPts val="0"/>
                </a:spcBef>
                <a:spcAft>
                  <a:spcPts val="0"/>
                </a:spcAft>
                <a:defRPr/>
              </a:pPr>
              <a:r>
                <a:rPr lang="fr-FR" sz="3200" b="1" kern="0" dirty="0">
                  <a:solidFill>
                    <a:srgbClr val="C01662">
                      <a:lumMod val="50000"/>
                    </a:srgbClr>
                  </a:solidFill>
                  <a:latin typeface="+mn-lt"/>
                </a:rPr>
                <a:t>PCR (</a:t>
              </a:r>
              <a:r>
                <a:rPr lang="fr-FR" sz="3200" b="1" kern="0" dirty="0" err="1">
                  <a:solidFill>
                    <a:srgbClr val="C01662">
                      <a:lumMod val="50000"/>
                    </a:srgbClr>
                  </a:solidFill>
                  <a:latin typeface="+mn-lt"/>
                </a:rPr>
                <a:t>Polymerase</a:t>
              </a:r>
              <a:r>
                <a:rPr lang="fr-FR" sz="3200" b="1" kern="0" dirty="0">
                  <a:solidFill>
                    <a:srgbClr val="C01662">
                      <a:lumMod val="50000"/>
                    </a:srgbClr>
                  </a:solidFill>
                  <a:latin typeface="+mn-lt"/>
                </a:rPr>
                <a:t> Chain </a:t>
              </a:r>
              <a:r>
                <a:rPr lang="fr-FR" sz="3200" b="1" kern="0" dirty="0" err="1">
                  <a:solidFill>
                    <a:srgbClr val="C01662">
                      <a:lumMod val="50000"/>
                    </a:srgbClr>
                  </a:solidFill>
                  <a:latin typeface="+mn-lt"/>
                </a:rPr>
                <a:t>Reaction</a:t>
              </a:r>
              <a:r>
                <a:rPr lang="fr-FR" sz="3200" b="1" kern="0" dirty="0">
                  <a:solidFill>
                    <a:srgbClr val="C01662">
                      <a:lumMod val="50000"/>
                    </a:srgbClr>
                  </a:solidFill>
                  <a:latin typeface="+mn-lt"/>
                </a:rPr>
                <a:t>)</a:t>
              </a:r>
            </a:p>
          </p:txBody>
        </p:sp>
        <p:pic>
          <p:nvPicPr>
            <p:cNvPr id="5126" name="Imag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905"/>
              <a:ext cx="1581150" cy="59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0" name="Groupe 319"/>
          <p:cNvGrpSpPr/>
          <p:nvPr/>
        </p:nvGrpSpPr>
        <p:grpSpPr>
          <a:xfrm>
            <a:off x="1684272" y="728743"/>
            <a:ext cx="2238649" cy="602508"/>
            <a:chOff x="1344634" y="728743"/>
            <a:chExt cx="2238649" cy="602508"/>
          </a:xfrm>
        </p:grpSpPr>
        <p:sp>
          <p:nvSpPr>
            <p:cNvPr id="17" name="ZoneTexte 16">
              <a:extLst>
                <a:ext uri="{FF2B5EF4-FFF2-40B4-BE49-F238E27FC236}">
                  <a16:creationId xmlns:a16="http://schemas.microsoft.com/office/drawing/2014/main" id="{D9A34566-9C62-465E-9AAC-4E76927AC0CD}"/>
                </a:ext>
              </a:extLst>
            </p:cNvPr>
            <p:cNvSpPr txBox="1"/>
            <p:nvPr/>
          </p:nvSpPr>
          <p:spPr>
            <a:xfrm>
              <a:off x="1344634" y="728743"/>
              <a:ext cx="2238648" cy="369332"/>
            </a:xfrm>
            <a:prstGeom prst="rect">
              <a:avLst/>
            </a:prstGeom>
            <a:noFill/>
          </p:spPr>
          <p:txBody>
            <a:bodyPr wrap="square" rtlCol="0">
              <a:spAutoFit/>
            </a:bodyPr>
            <a:lstStyle/>
            <a:p>
              <a:pPr algn="r"/>
              <a:r>
                <a:rPr lang="fr-FR" dirty="0"/>
                <a:t>3’- </a:t>
              </a:r>
              <a:r>
                <a:rPr lang="fr-FR" dirty="0">
                  <a:solidFill>
                    <a:srgbClr val="FF0000"/>
                  </a:solidFill>
                </a:rPr>
                <a:t>CTGATCGTTAAT</a:t>
              </a:r>
              <a:r>
                <a:rPr lang="fr-FR" dirty="0"/>
                <a:t> -5’</a:t>
              </a:r>
            </a:p>
          </p:txBody>
        </p:sp>
        <p:sp>
          <p:nvSpPr>
            <p:cNvPr id="18" name="ZoneTexte 17">
              <a:extLst>
                <a:ext uri="{FF2B5EF4-FFF2-40B4-BE49-F238E27FC236}">
                  <a16:creationId xmlns:a16="http://schemas.microsoft.com/office/drawing/2014/main" id="{F922AA15-4235-44BF-A5C2-77E7696F08D7}"/>
                </a:ext>
              </a:extLst>
            </p:cNvPr>
            <p:cNvSpPr txBox="1"/>
            <p:nvPr/>
          </p:nvSpPr>
          <p:spPr>
            <a:xfrm>
              <a:off x="1409731" y="961919"/>
              <a:ext cx="2173552" cy="369332"/>
            </a:xfrm>
            <a:prstGeom prst="rect">
              <a:avLst/>
            </a:prstGeom>
            <a:noFill/>
          </p:spPr>
          <p:txBody>
            <a:bodyPr wrap="square" rtlCol="0">
              <a:spAutoFit/>
            </a:bodyPr>
            <a:lstStyle/>
            <a:p>
              <a:r>
                <a:rPr lang="fr-FR" dirty="0"/>
                <a:t>5’- </a:t>
              </a:r>
              <a:r>
                <a:rPr lang="fr-FR" dirty="0">
                  <a:solidFill>
                    <a:srgbClr val="0000FF"/>
                  </a:solidFill>
                </a:rPr>
                <a:t>ATGCTGAATGC</a:t>
              </a:r>
              <a:r>
                <a:rPr lang="fr-FR" dirty="0"/>
                <a:t> -3’</a:t>
              </a:r>
            </a:p>
          </p:txBody>
        </p:sp>
      </p:grpSp>
      <p:grpSp>
        <p:nvGrpSpPr>
          <p:cNvPr id="15" name="Groupe 14"/>
          <p:cNvGrpSpPr/>
          <p:nvPr/>
        </p:nvGrpSpPr>
        <p:grpSpPr>
          <a:xfrm>
            <a:off x="3793420" y="5430971"/>
            <a:ext cx="5353935" cy="381022"/>
            <a:chOff x="3793420" y="5306193"/>
            <a:chExt cx="5353935" cy="549391"/>
          </a:xfrm>
        </p:grpSpPr>
        <p:sp>
          <p:nvSpPr>
            <p:cNvPr id="273" name="ZoneTexte 272">
              <a:extLst>
                <a:ext uri="{FF2B5EF4-FFF2-40B4-BE49-F238E27FC236}">
                  <a16:creationId xmlns:a16="http://schemas.microsoft.com/office/drawing/2014/main" id="{8579234D-FF54-4724-B1B8-E3CAF3F5FA5A}"/>
                </a:ext>
              </a:extLst>
            </p:cNvPr>
            <p:cNvSpPr txBox="1"/>
            <p:nvPr/>
          </p:nvSpPr>
          <p:spPr>
            <a:xfrm>
              <a:off x="3793420" y="5323049"/>
              <a:ext cx="959462" cy="532535"/>
            </a:xfrm>
            <a:prstGeom prst="rect">
              <a:avLst/>
            </a:prstGeom>
            <a:noFill/>
          </p:spPr>
          <p:txBody>
            <a:bodyPr wrap="square" rtlCol="0">
              <a:spAutoFit/>
            </a:bodyPr>
            <a:lstStyle/>
            <a:p>
              <a:pPr algn="ctr"/>
              <a:r>
                <a:rPr lang="fr-FR" dirty="0"/>
                <a:t>Cycle 1</a:t>
              </a:r>
            </a:p>
          </p:txBody>
        </p:sp>
        <p:sp>
          <p:nvSpPr>
            <p:cNvPr id="274" name="ZoneTexte 273">
              <a:extLst>
                <a:ext uri="{FF2B5EF4-FFF2-40B4-BE49-F238E27FC236}">
                  <a16:creationId xmlns:a16="http://schemas.microsoft.com/office/drawing/2014/main" id="{8579234D-FF54-4724-B1B8-E3CAF3F5FA5A}"/>
                </a:ext>
              </a:extLst>
            </p:cNvPr>
            <p:cNvSpPr txBox="1"/>
            <p:nvPr/>
          </p:nvSpPr>
          <p:spPr>
            <a:xfrm>
              <a:off x="5116733" y="5306193"/>
              <a:ext cx="959462" cy="532535"/>
            </a:xfrm>
            <a:prstGeom prst="rect">
              <a:avLst/>
            </a:prstGeom>
            <a:noFill/>
          </p:spPr>
          <p:txBody>
            <a:bodyPr wrap="square" rtlCol="0">
              <a:spAutoFit/>
            </a:bodyPr>
            <a:lstStyle/>
            <a:p>
              <a:pPr algn="ctr"/>
              <a:r>
                <a:rPr lang="fr-FR" dirty="0"/>
                <a:t>Cycle 2</a:t>
              </a:r>
            </a:p>
          </p:txBody>
        </p:sp>
        <p:sp>
          <p:nvSpPr>
            <p:cNvPr id="275" name="ZoneTexte 274">
              <a:extLst>
                <a:ext uri="{FF2B5EF4-FFF2-40B4-BE49-F238E27FC236}">
                  <a16:creationId xmlns:a16="http://schemas.microsoft.com/office/drawing/2014/main" id="{8579234D-FF54-4724-B1B8-E3CAF3F5FA5A}"/>
                </a:ext>
              </a:extLst>
            </p:cNvPr>
            <p:cNvSpPr txBox="1"/>
            <p:nvPr/>
          </p:nvSpPr>
          <p:spPr>
            <a:xfrm>
              <a:off x="6584595" y="5306193"/>
              <a:ext cx="959462" cy="532535"/>
            </a:xfrm>
            <a:prstGeom prst="rect">
              <a:avLst/>
            </a:prstGeom>
            <a:noFill/>
          </p:spPr>
          <p:txBody>
            <a:bodyPr wrap="square" rtlCol="0">
              <a:spAutoFit/>
            </a:bodyPr>
            <a:lstStyle/>
            <a:p>
              <a:pPr algn="ctr"/>
              <a:r>
                <a:rPr lang="fr-FR" dirty="0"/>
                <a:t>Cycle 3</a:t>
              </a:r>
            </a:p>
          </p:txBody>
        </p:sp>
        <p:sp>
          <p:nvSpPr>
            <p:cNvPr id="276" name="ZoneTexte 275">
              <a:extLst>
                <a:ext uri="{FF2B5EF4-FFF2-40B4-BE49-F238E27FC236}">
                  <a16:creationId xmlns:a16="http://schemas.microsoft.com/office/drawing/2014/main" id="{8579234D-FF54-4724-B1B8-E3CAF3F5FA5A}"/>
                </a:ext>
              </a:extLst>
            </p:cNvPr>
            <p:cNvSpPr txBox="1"/>
            <p:nvPr/>
          </p:nvSpPr>
          <p:spPr>
            <a:xfrm>
              <a:off x="8187893" y="5319813"/>
              <a:ext cx="959462" cy="532535"/>
            </a:xfrm>
            <a:prstGeom prst="rect">
              <a:avLst/>
            </a:prstGeom>
            <a:noFill/>
          </p:spPr>
          <p:txBody>
            <a:bodyPr wrap="square" rtlCol="0">
              <a:spAutoFit/>
            </a:bodyPr>
            <a:lstStyle/>
            <a:p>
              <a:pPr algn="ctr"/>
              <a:r>
                <a:rPr lang="fr-FR" dirty="0"/>
                <a:t>Cycle 4</a:t>
              </a:r>
            </a:p>
          </p:txBody>
        </p:sp>
      </p:grpSp>
      <p:sp>
        <p:nvSpPr>
          <p:cNvPr id="277" name="Espace réservé du pied de page 3"/>
          <p:cNvSpPr txBox="1">
            <a:spLocks/>
          </p:cNvSpPr>
          <p:nvPr/>
        </p:nvSpPr>
        <p:spPr>
          <a:xfrm>
            <a:off x="4038600" y="6356350"/>
            <a:ext cx="4114800" cy="365125"/>
          </a:xfrm>
          <a:prstGeom prst="rect">
            <a:avLst/>
          </a:prstGeom>
        </p:spPr>
        <p:txBody>
          <a:bodyPr vert="horz" lIns="91440" tIns="45720" rIns="91440" bIns="45720" rtlCol="0" anchor="ctr"/>
          <a:lstStyle>
            <a:defPPr>
              <a:defRPr lang="fr-FR"/>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fr-FR" b="1" kern="0">
                <a:solidFill>
                  <a:srgbClr val="C01662">
                    <a:lumMod val="50000"/>
                  </a:srgbClr>
                </a:solidFill>
                <a:latin typeface="Calibri" panose="020F0502020204030204"/>
              </a:rPr>
              <a:t>XVII journée professionnelle de l'AFTLM - 19 novembre 2021</a:t>
            </a:r>
            <a:endParaRPr lang="fr-FR" b="1" kern="0" dirty="0">
              <a:solidFill>
                <a:srgbClr val="C01662">
                  <a:lumMod val="50000"/>
                </a:srgbClr>
              </a:solidFill>
              <a:latin typeface="Calibri" panose="020F0502020204030204"/>
            </a:endParaRPr>
          </a:p>
        </p:txBody>
      </p:sp>
      <p:sp>
        <p:nvSpPr>
          <p:cNvPr id="278" name="ZoneTexte 277">
            <a:extLst>
              <a:ext uri="{FF2B5EF4-FFF2-40B4-BE49-F238E27FC236}">
                <a16:creationId xmlns:a16="http://schemas.microsoft.com/office/drawing/2014/main" id="{8579234D-FF54-4724-B1B8-E3CAF3F5FA5A}"/>
              </a:ext>
            </a:extLst>
          </p:cNvPr>
          <p:cNvSpPr txBox="1"/>
          <p:nvPr/>
        </p:nvSpPr>
        <p:spPr>
          <a:xfrm>
            <a:off x="3793420" y="5943037"/>
            <a:ext cx="959462" cy="523220"/>
          </a:xfrm>
          <a:prstGeom prst="rect">
            <a:avLst/>
          </a:prstGeom>
          <a:noFill/>
        </p:spPr>
        <p:txBody>
          <a:bodyPr wrap="square" rtlCol="0">
            <a:spAutoFit/>
          </a:bodyPr>
          <a:lstStyle/>
          <a:p>
            <a:pPr algn="ctr"/>
            <a:r>
              <a:rPr lang="fr-FR" sz="2800" dirty="0"/>
              <a:t>2</a:t>
            </a:r>
            <a:r>
              <a:rPr lang="fr-FR" sz="2800" baseline="30000" dirty="0"/>
              <a:t>1</a:t>
            </a:r>
          </a:p>
        </p:txBody>
      </p:sp>
      <p:sp>
        <p:nvSpPr>
          <p:cNvPr id="279" name="ZoneTexte 278">
            <a:extLst>
              <a:ext uri="{FF2B5EF4-FFF2-40B4-BE49-F238E27FC236}">
                <a16:creationId xmlns:a16="http://schemas.microsoft.com/office/drawing/2014/main" id="{8579234D-FF54-4724-B1B8-E3CAF3F5FA5A}"/>
              </a:ext>
            </a:extLst>
          </p:cNvPr>
          <p:cNvSpPr txBox="1"/>
          <p:nvPr/>
        </p:nvSpPr>
        <p:spPr>
          <a:xfrm>
            <a:off x="5116733" y="5926181"/>
            <a:ext cx="959462" cy="523220"/>
          </a:xfrm>
          <a:prstGeom prst="rect">
            <a:avLst/>
          </a:prstGeom>
          <a:noFill/>
        </p:spPr>
        <p:txBody>
          <a:bodyPr wrap="square" rtlCol="0">
            <a:spAutoFit/>
          </a:bodyPr>
          <a:lstStyle/>
          <a:p>
            <a:pPr algn="ctr"/>
            <a:r>
              <a:rPr lang="fr-FR" sz="2800" dirty="0"/>
              <a:t>2</a:t>
            </a:r>
            <a:r>
              <a:rPr lang="fr-FR" sz="2800" baseline="30000" dirty="0"/>
              <a:t>2</a:t>
            </a:r>
          </a:p>
        </p:txBody>
      </p:sp>
      <p:sp>
        <p:nvSpPr>
          <p:cNvPr id="280" name="ZoneTexte 279">
            <a:extLst>
              <a:ext uri="{FF2B5EF4-FFF2-40B4-BE49-F238E27FC236}">
                <a16:creationId xmlns:a16="http://schemas.microsoft.com/office/drawing/2014/main" id="{8579234D-FF54-4724-B1B8-E3CAF3F5FA5A}"/>
              </a:ext>
            </a:extLst>
          </p:cNvPr>
          <p:cNvSpPr txBox="1"/>
          <p:nvPr/>
        </p:nvSpPr>
        <p:spPr>
          <a:xfrm>
            <a:off x="6584595" y="5926181"/>
            <a:ext cx="959462" cy="523220"/>
          </a:xfrm>
          <a:prstGeom prst="rect">
            <a:avLst/>
          </a:prstGeom>
          <a:noFill/>
        </p:spPr>
        <p:txBody>
          <a:bodyPr wrap="square" rtlCol="0">
            <a:spAutoFit/>
          </a:bodyPr>
          <a:lstStyle/>
          <a:p>
            <a:pPr algn="ctr"/>
            <a:r>
              <a:rPr lang="fr-FR" sz="2800" dirty="0"/>
              <a:t>2</a:t>
            </a:r>
            <a:r>
              <a:rPr lang="fr-FR" sz="2800" baseline="30000" dirty="0"/>
              <a:t>3</a:t>
            </a:r>
          </a:p>
        </p:txBody>
      </p:sp>
      <p:sp>
        <p:nvSpPr>
          <p:cNvPr id="281" name="ZoneTexte 280">
            <a:extLst>
              <a:ext uri="{FF2B5EF4-FFF2-40B4-BE49-F238E27FC236}">
                <a16:creationId xmlns:a16="http://schemas.microsoft.com/office/drawing/2014/main" id="{8579234D-FF54-4724-B1B8-E3CAF3F5FA5A}"/>
              </a:ext>
            </a:extLst>
          </p:cNvPr>
          <p:cNvSpPr txBox="1"/>
          <p:nvPr/>
        </p:nvSpPr>
        <p:spPr>
          <a:xfrm>
            <a:off x="8187893" y="5939801"/>
            <a:ext cx="959462" cy="523220"/>
          </a:xfrm>
          <a:prstGeom prst="rect">
            <a:avLst/>
          </a:prstGeom>
          <a:noFill/>
        </p:spPr>
        <p:txBody>
          <a:bodyPr wrap="square" rtlCol="0">
            <a:spAutoFit/>
          </a:bodyPr>
          <a:lstStyle/>
          <a:p>
            <a:pPr algn="ctr"/>
            <a:r>
              <a:rPr lang="fr-FR" sz="2800" dirty="0"/>
              <a:t>2</a:t>
            </a:r>
            <a:r>
              <a:rPr lang="fr-FR" sz="2800" baseline="30000" dirty="0"/>
              <a:t>4</a:t>
            </a:r>
          </a:p>
        </p:txBody>
      </p:sp>
      <p:sp>
        <p:nvSpPr>
          <p:cNvPr id="282" name="ZoneTexte 281">
            <a:extLst>
              <a:ext uri="{FF2B5EF4-FFF2-40B4-BE49-F238E27FC236}">
                <a16:creationId xmlns:a16="http://schemas.microsoft.com/office/drawing/2014/main" id="{8579234D-FF54-4724-B1B8-E3CAF3F5FA5A}"/>
              </a:ext>
            </a:extLst>
          </p:cNvPr>
          <p:cNvSpPr txBox="1"/>
          <p:nvPr/>
        </p:nvSpPr>
        <p:spPr>
          <a:xfrm>
            <a:off x="10075212" y="5960970"/>
            <a:ext cx="959462" cy="523220"/>
          </a:xfrm>
          <a:prstGeom prst="rect">
            <a:avLst/>
          </a:prstGeom>
          <a:noFill/>
        </p:spPr>
        <p:txBody>
          <a:bodyPr wrap="square" rtlCol="0">
            <a:spAutoFit/>
          </a:bodyPr>
          <a:lstStyle/>
          <a:p>
            <a:pPr algn="ctr"/>
            <a:r>
              <a:rPr lang="fr-FR" sz="2800" dirty="0"/>
              <a:t>2</a:t>
            </a:r>
            <a:r>
              <a:rPr lang="fr-FR" sz="2800" baseline="30000" dirty="0"/>
              <a:t>n</a:t>
            </a:r>
          </a:p>
        </p:txBody>
      </p:sp>
      <p:cxnSp>
        <p:nvCxnSpPr>
          <p:cNvPr id="23" name="Connecteur droit avec flèche 22"/>
          <p:cNvCxnSpPr/>
          <p:nvPr/>
        </p:nvCxnSpPr>
        <p:spPr>
          <a:xfrm>
            <a:off x="9095498" y="6187791"/>
            <a:ext cx="9797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3" name="ZoneTexte 282">
            <a:extLst>
              <a:ext uri="{FF2B5EF4-FFF2-40B4-BE49-F238E27FC236}">
                <a16:creationId xmlns:a16="http://schemas.microsoft.com/office/drawing/2014/main" id="{8579234D-FF54-4724-B1B8-E3CAF3F5FA5A}"/>
              </a:ext>
            </a:extLst>
          </p:cNvPr>
          <p:cNvSpPr txBox="1"/>
          <p:nvPr/>
        </p:nvSpPr>
        <p:spPr>
          <a:xfrm>
            <a:off x="526957" y="5987736"/>
            <a:ext cx="3658965" cy="400110"/>
          </a:xfrm>
          <a:prstGeom prst="rect">
            <a:avLst/>
          </a:prstGeom>
          <a:noFill/>
        </p:spPr>
        <p:txBody>
          <a:bodyPr wrap="square" rtlCol="0">
            <a:spAutoFit/>
          </a:bodyPr>
          <a:lstStyle/>
          <a:p>
            <a:pPr algn="ctr"/>
            <a:r>
              <a:rPr lang="fr-FR" sz="2000" dirty="0"/>
              <a:t>Facteur d’amplification:</a:t>
            </a:r>
          </a:p>
        </p:txBody>
      </p:sp>
      <p:grpSp>
        <p:nvGrpSpPr>
          <p:cNvPr id="69" name="Groupe 68"/>
          <p:cNvGrpSpPr/>
          <p:nvPr/>
        </p:nvGrpSpPr>
        <p:grpSpPr>
          <a:xfrm>
            <a:off x="2592389" y="685477"/>
            <a:ext cx="6437847" cy="4056489"/>
            <a:chOff x="2592389" y="1148464"/>
            <a:chExt cx="6437847" cy="4056489"/>
          </a:xfrm>
        </p:grpSpPr>
        <p:grpSp>
          <p:nvGrpSpPr>
            <p:cNvPr id="67" name="Groupe 66"/>
            <p:cNvGrpSpPr/>
            <p:nvPr/>
          </p:nvGrpSpPr>
          <p:grpSpPr>
            <a:xfrm>
              <a:off x="2592389" y="3065792"/>
              <a:ext cx="695325" cy="92967"/>
              <a:chOff x="400050" y="4433604"/>
              <a:chExt cx="695325" cy="92967"/>
            </a:xfrm>
          </p:grpSpPr>
          <p:sp>
            <p:nvSpPr>
              <p:cNvPr id="5" name="Rectangle 4"/>
              <p:cNvSpPr/>
              <p:nvPr/>
            </p:nvSpPr>
            <p:spPr>
              <a:xfrm>
                <a:off x="400050" y="4433604"/>
                <a:ext cx="695325"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400050" y="4480852"/>
                <a:ext cx="695325"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 name="Groupe 24"/>
            <p:cNvGrpSpPr/>
            <p:nvPr/>
          </p:nvGrpSpPr>
          <p:grpSpPr>
            <a:xfrm>
              <a:off x="3892527" y="4074787"/>
              <a:ext cx="699619" cy="92597"/>
              <a:chOff x="1742127" y="5184490"/>
              <a:chExt cx="699619" cy="92597"/>
            </a:xfrm>
          </p:grpSpPr>
          <p:grpSp>
            <p:nvGrpSpPr>
              <p:cNvPr id="16" name="Groupe 15"/>
              <p:cNvGrpSpPr/>
              <p:nvPr/>
            </p:nvGrpSpPr>
            <p:grpSpPr>
              <a:xfrm>
                <a:off x="1745150" y="5230787"/>
                <a:ext cx="696596" cy="46300"/>
                <a:chOff x="1745150" y="5172914"/>
                <a:chExt cx="696596" cy="46300"/>
              </a:xfrm>
            </p:grpSpPr>
            <p:sp>
              <p:nvSpPr>
                <p:cNvPr id="41" name="Rectangle 40"/>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6" name="Rectangle 45"/>
              <p:cNvSpPr/>
              <p:nvPr/>
            </p:nvSpPr>
            <p:spPr>
              <a:xfrm>
                <a:off x="1742127" y="5184490"/>
                <a:ext cx="695325"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 name="Groupe 19"/>
            <p:cNvGrpSpPr/>
            <p:nvPr/>
          </p:nvGrpSpPr>
          <p:grpSpPr>
            <a:xfrm>
              <a:off x="3892527" y="2080986"/>
              <a:ext cx="696597" cy="92310"/>
              <a:chOff x="1745149" y="5371318"/>
              <a:chExt cx="696597" cy="92310"/>
            </a:xfrm>
          </p:grpSpPr>
          <p:grpSp>
            <p:nvGrpSpPr>
              <p:cNvPr id="43" name="Groupe 42"/>
              <p:cNvGrpSpPr/>
              <p:nvPr/>
            </p:nvGrpSpPr>
            <p:grpSpPr>
              <a:xfrm rot="10800000">
                <a:off x="1745150" y="5417328"/>
                <a:ext cx="696596" cy="46300"/>
                <a:chOff x="1745150" y="5172914"/>
                <a:chExt cx="696596" cy="46300"/>
              </a:xfrm>
            </p:grpSpPr>
            <p:sp>
              <p:nvSpPr>
                <p:cNvPr id="44" name="Rectangle 43"/>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7" name="Rectangle 46"/>
              <p:cNvSpPr/>
              <p:nvPr/>
            </p:nvSpPr>
            <p:spPr>
              <a:xfrm>
                <a:off x="1745149" y="5371318"/>
                <a:ext cx="695325"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8" name="Groupe 67"/>
            <p:cNvGrpSpPr/>
            <p:nvPr/>
          </p:nvGrpSpPr>
          <p:grpSpPr>
            <a:xfrm>
              <a:off x="5248803" y="2630251"/>
              <a:ext cx="696596" cy="94868"/>
              <a:chOff x="2388121" y="6055286"/>
              <a:chExt cx="696596" cy="94868"/>
            </a:xfrm>
          </p:grpSpPr>
          <p:grpSp>
            <p:nvGrpSpPr>
              <p:cNvPr id="48" name="Groupe 47"/>
              <p:cNvGrpSpPr/>
              <p:nvPr/>
            </p:nvGrpSpPr>
            <p:grpSpPr>
              <a:xfrm rot="10800000">
                <a:off x="2388121" y="6055286"/>
                <a:ext cx="696596" cy="46300"/>
                <a:chOff x="1745150" y="5172914"/>
                <a:chExt cx="696596" cy="46300"/>
              </a:xfrm>
            </p:grpSpPr>
            <p:sp>
              <p:nvSpPr>
                <p:cNvPr id="49" name="Rectangle 48"/>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7" name="Groupe 56"/>
              <p:cNvGrpSpPr/>
              <p:nvPr/>
            </p:nvGrpSpPr>
            <p:grpSpPr>
              <a:xfrm>
                <a:off x="2388121" y="6103854"/>
                <a:ext cx="696596" cy="46300"/>
                <a:chOff x="1745150" y="5172914"/>
                <a:chExt cx="696596" cy="46300"/>
              </a:xfrm>
            </p:grpSpPr>
            <p:sp>
              <p:nvSpPr>
                <p:cNvPr id="58" name="Rectangle 57"/>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72" name="Groupe 71"/>
            <p:cNvGrpSpPr/>
            <p:nvPr/>
          </p:nvGrpSpPr>
          <p:grpSpPr>
            <a:xfrm>
              <a:off x="5250074" y="1597271"/>
              <a:ext cx="696597" cy="92310"/>
              <a:chOff x="1745149" y="5371318"/>
              <a:chExt cx="696597" cy="92310"/>
            </a:xfrm>
          </p:grpSpPr>
          <p:grpSp>
            <p:nvGrpSpPr>
              <p:cNvPr id="73" name="Groupe 72"/>
              <p:cNvGrpSpPr/>
              <p:nvPr/>
            </p:nvGrpSpPr>
            <p:grpSpPr>
              <a:xfrm rot="10800000">
                <a:off x="1745150" y="5417328"/>
                <a:ext cx="696596" cy="46300"/>
                <a:chOff x="1745150" y="5172914"/>
                <a:chExt cx="696596" cy="46300"/>
              </a:xfrm>
            </p:grpSpPr>
            <p:sp>
              <p:nvSpPr>
                <p:cNvPr id="75" name="Rectangle 74"/>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4" name="Rectangle 73"/>
              <p:cNvSpPr/>
              <p:nvPr/>
            </p:nvSpPr>
            <p:spPr>
              <a:xfrm>
                <a:off x="1745149" y="5371318"/>
                <a:ext cx="695325"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7" name="Groupe 76"/>
            <p:cNvGrpSpPr/>
            <p:nvPr/>
          </p:nvGrpSpPr>
          <p:grpSpPr>
            <a:xfrm>
              <a:off x="5248802" y="3620143"/>
              <a:ext cx="699619" cy="92597"/>
              <a:chOff x="1742127" y="5184490"/>
              <a:chExt cx="699619" cy="92597"/>
            </a:xfrm>
          </p:grpSpPr>
          <p:grpSp>
            <p:nvGrpSpPr>
              <p:cNvPr id="78" name="Groupe 77"/>
              <p:cNvGrpSpPr/>
              <p:nvPr/>
            </p:nvGrpSpPr>
            <p:grpSpPr>
              <a:xfrm>
                <a:off x="1745150" y="5230787"/>
                <a:ext cx="696596" cy="46300"/>
                <a:chOff x="1745150" y="5172914"/>
                <a:chExt cx="696596" cy="46300"/>
              </a:xfrm>
            </p:grpSpPr>
            <p:sp>
              <p:nvSpPr>
                <p:cNvPr id="80" name="Rectangle 79"/>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9" name="Rectangle 78"/>
              <p:cNvSpPr/>
              <p:nvPr/>
            </p:nvSpPr>
            <p:spPr>
              <a:xfrm>
                <a:off x="1742127" y="5184490"/>
                <a:ext cx="695325"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2" name="Groupe 81"/>
            <p:cNvGrpSpPr/>
            <p:nvPr/>
          </p:nvGrpSpPr>
          <p:grpSpPr>
            <a:xfrm>
              <a:off x="5244736" y="4582577"/>
              <a:ext cx="696596" cy="94868"/>
              <a:chOff x="2388121" y="6055286"/>
              <a:chExt cx="696596" cy="94868"/>
            </a:xfrm>
          </p:grpSpPr>
          <p:grpSp>
            <p:nvGrpSpPr>
              <p:cNvPr id="83" name="Groupe 82"/>
              <p:cNvGrpSpPr/>
              <p:nvPr/>
            </p:nvGrpSpPr>
            <p:grpSpPr>
              <a:xfrm rot="10800000">
                <a:off x="2388121" y="6055286"/>
                <a:ext cx="696596" cy="46300"/>
                <a:chOff x="1745150" y="5172914"/>
                <a:chExt cx="696596" cy="46300"/>
              </a:xfrm>
            </p:grpSpPr>
            <p:sp>
              <p:nvSpPr>
                <p:cNvPr id="87" name="Rectangle 86"/>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Rectangle 87"/>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4" name="Groupe 83"/>
              <p:cNvGrpSpPr/>
              <p:nvPr/>
            </p:nvGrpSpPr>
            <p:grpSpPr>
              <a:xfrm>
                <a:off x="2388121" y="6103854"/>
                <a:ext cx="696596" cy="46300"/>
                <a:chOff x="1745150" y="5172914"/>
                <a:chExt cx="696596" cy="46300"/>
              </a:xfrm>
            </p:grpSpPr>
            <p:sp>
              <p:nvSpPr>
                <p:cNvPr id="85" name="Rectangle 84"/>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89" name="Groupe 88"/>
            <p:cNvGrpSpPr/>
            <p:nvPr/>
          </p:nvGrpSpPr>
          <p:grpSpPr>
            <a:xfrm>
              <a:off x="6751866" y="1840167"/>
              <a:ext cx="696596" cy="94868"/>
              <a:chOff x="2388121" y="6055286"/>
              <a:chExt cx="696596" cy="94868"/>
            </a:xfrm>
          </p:grpSpPr>
          <p:grpSp>
            <p:nvGrpSpPr>
              <p:cNvPr id="90" name="Groupe 89"/>
              <p:cNvGrpSpPr/>
              <p:nvPr/>
            </p:nvGrpSpPr>
            <p:grpSpPr>
              <a:xfrm rot="10800000">
                <a:off x="2388121" y="6055286"/>
                <a:ext cx="696596" cy="46300"/>
                <a:chOff x="1745150" y="5172914"/>
                <a:chExt cx="696596" cy="46300"/>
              </a:xfrm>
            </p:grpSpPr>
            <p:sp>
              <p:nvSpPr>
                <p:cNvPr id="94" name="Rectangle 93"/>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1" name="Groupe 90"/>
              <p:cNvGrpSpPr/>
              <p:nvPr/>
            </p:nvGrpSpPr>
            <p:grpSpPr>
              <a:xfrm>
                <a:off x="2388121" y="6103854"/>
                <a:ext cx="696596" cy="46300"/>
                <a:chOff x="1745150" y="5172914"/>
                <a:chExt cx="696596" cy="46300"/>
              </a:xfrm>
            </p:grpSpPr>
            <p:sp>
              <p:nvSpPr>
                <p:cNvPr id="92" name="Rectangle 91"/>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96" name="Groupe 95"/>
            <p:cNvGrpSpPr/>
            <p:nvPr/>
          </p:nvGrpSpPr>
          <p:grpSpPr>
            <a:xfrm>
              <a:off x="6722912" y="1308929"/>
              <a:ext cx="696597" cy="92310"/>
              <a:chOff x="1745149" y="5371318"/>
              <a:chExt cx="696597" cy="92310"/>
            </a:xfrm>
          </p:grpSpPr>
          <p:grpSp>
            <p:nvGrpSpPr>
              <p:cNvPr id="97" name="Groupe 96"/>
              <p:cNvGrpSpPr/>
              <p:nvPr/>
            </p:nvGrpSpPr>
            <p:grpSpPr>
              <a:xfrm rot="10800000">
                <a:off x="1745150" y="5417328"/>
                <a:ext cx="696596" cy="46300"/>
                <a:chOff x="1745150" y="5172914"/>
                <a:chExt cx="696596" cy="46300"/>
              </a:xfrm>
            </p:grpSpPr>
            <p:sp>
              <p:nvSpPr>
                <p:cNvPr id="99" name="Rectangle 98"/>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8" name="Rectangle 97"/>
              <p:cNvSpPr/>
              <p:nvPr/>
            </p:nvSpPr>
            <p:spPr>
              <a:xfrm>
                <a:off x="1745149" y="5371318"/>
                <a:ext cx="695325"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1" name="Groupe 100"/>
            <p:cNvGrpSpPr/>
            <p:nvPr/>
          </p:nvGrpSpPr>
          <p:grpSpPr>
            <a:xfrm>
              <a:off x="6716664" y="3437761"/>
              <a:ext cx="699619" cy="92597"/>
              <a:chOff x="1742127" y="5184490"/>
              <a:chExt cx="699619" cy="92597"/>
            </a:xfrm>
          </p:grpSpPr>
          <p:grpSp>
            <p:nvGrpSpPr>
              <p:cNvPr id="102" name="Groupe 101"/>
              <p:cNvGrpSpPr/>
              <p:nvPr/>
            </p:nvGrpSpPr>
            <p:grpSpPr>
              <a:xfrm>
                <a:off x="1745150" y="5230787"/>
                <a:ext cx="696596" cy="46300"/>
                <a:chOff x="1745150" y="5172914"/>
                <a:chExt cx="696596" cy="46300"/>
              </a:xfrm>
            </p:grpSpPr>
            <p:sp>
              <p:nvSpPr>
                <p:cNvPr id="104" name="Rectangle 103"/>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3" name="Rectangle 102"/>
              <p:cNvSpPr/>
              <p:nvPr/>
            </p:nvSpPr>
            <p:spPr>
              <a:xfrm>
                <a:off x="1742127" y="5184490"/>
                <a:ext cx="695325"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6" name="Groupe 105"/>
            <p:cNvGrpSpPr/>
            <p:nvPr/>
          </p:nvGrpSpPr>
          <p:grpSpPr>
            <a:xfrm>
              <a:off x="8319326" y="3515983"/>
              <a:ext cx="696596" cy="94868"/>
              <a:chOff x="2388121" y="6055286"/>
              <a:chExt cx="696596" cy="94868"/>
            </a:xfrm>
          </p:grpSpPr>
          <p:grpSp>
            <p:nvGrpSpPr>
              <p:cNvPr id="107" name="Groupe 106"/>
              <p:cNvGrpSpPr/>
              <p:nvPr/>
            </p:nvGrpSpPr>
            <p:grpSpPr>
              <a:xfrm rot="10800000">
                <a:off x="2388121" y="6055286"/>
                <a:ext cx="696596" cy="46300"/>
                <a:chOff x="1745150" y="5172914"/>
                <a:chExt cx="696596" cy="46300"/>
              </a:xfrm>
            </p:grpSpPr>
            <p:sp>
              <p:nvSpPr>
                <p:cNvPr id="111" name="Rectangle 110"/>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8" name="Groupe 107"/>
              <p:cNvGrpSpPr/>
              <p:nvPr/>
            </p:nvGrpSpPr>
            <p:grpSpPr>
              <a:xfrm>
                <a:off x="2388121" y="6103854"/>
                <a:ext cx="696596" cy="46300"/>
                <a:chOff x="1745150" y="5172914"/>
                <a:chExt cx="696596" cy="46300"/>
              </a:xfrm>
            </p:grpSpPr>
            <p:sp>
              <p:nvSpPr>
                <p:cNvPr id="109" name="Rectangle 108"/>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Rectangle 109"/>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13" name="Groupe 112"/>
            <p:cNvGrpSpPr/>
            <p:nvPr/>
          </p:nvGrpSpPr>
          <p:grpSpPr>
            <a:xfrm>
              <a:off x="6748641" y="2836560"/>
              <a:ext cx="696596" cy="94868"/>
              <a:chOff x="2388121" y="6055286"/>
              <a:chExt cx="696596" cy="94868"/>
            </a:xfrm>
          </p:grpSpPr>
          <p:grpSp>
            <p:nvGrpSpPr>
              <p:cNvPr id="114" name="Groupe 113"/>
              <p:cNvGrpSpPr/>
              <p:nvPr/>
            </p:nvGrpSpPr>
            <p:grpSpPr>
              <a:xfrm rot="10800000">
                <a:off x="2388121" y="6055286"/>
                <a:ext cx="696596" cy="46300"/>
                <a:chOff x="1745150" y="5172914"/>
                <a:chExt cx="696596" cy="46300"/>
              </a:xfrm>
            </p:grpSpPr>
            <p:sp>
              <p:nvSpPr>
                <p:cNvPr id="118" name="Rectangle 117"/>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18"/>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5" name="Groupe 114"/>
              <p:cNvGrpSpPr/>
              <p:nvPr/>
            </p:nvGrpSpPr>
            <p:grpSpPr>
              <a:xfrm>
                <a:off x="2388121" y="6103854"/>
                <a:ext cx="696596" cy="46300"/>
                <a:chOff x="1745150" y="5172914"/>
                <a:chExt cx="696596" cy="46300"/>
              </a:xfrm>
            </p:grpSpPr>
            <p:sp>
              <p:nvSpPr>
                <p:cNvPr id="116" name="Rectangle 115"/>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Rectangle 116"/>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20" name="Groupe 119"/>
            <p:cNvGrpSpPr/>
            <p:nvPr/>
          </p:nvGrpSpPr>
          <p:grpSpPr>
            <a:xfrm>
              <a:off x="6748641" y="2344307"/>
              <a:ext cx="696596" cy="94868"/>
              <a:chOff x="2388121" y="6055286"/>
              <a:chExt cx="696596" cy="94868"/>
            </a:xfrm>
          </p:grpSpPr>
          <p:grpSp>
            <p:nvGrpSpPr>
              <p:cNvPr id="121" name="Groupe 120"/>
              <p:cNvGrpSpPr/>
              <p:nvPr/>
            </p:nvGrpSpPr>
            <p:grpSpPr>
              <a:xfrm rot="10800000">
                <a:off x="2388121" y="6055286"/>
                <a:ext cx="696596" cy="46300"/>
                <a:chOff x="1745150" y="5172914"/>
                <a:chExt cx="696596" cy="46300"/>
              </a:xfrm>
            </p:grpSpPr>
            <p:sp>
              <p:nvSpPr>
                <p:cNvPr id="125" name="Rectangle 124"/>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Rectangle 125"/>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2" name="Groupe 121"/>
              <p:cNvGrpSpPr/>
              <p:nvPr/>
            </p:nvGrpSpPr>
            <p:grpSpPr>
              <a:xfrm>
                <a:off x="2388121" y="6103854"/>
                <a:ext cx="696596" cy="46300"/>
                <a:chOff x="1745150" y="5172914"/>
                <a:chExt cx="696596" cy="46300"/>
              </a:xfrm>
            </p:grpSpPr>
            <p:sp>
              <p:nvSpPr>
                <p:cNvPr id="123" name="Rectangle 122"/>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Rectangle 123"/>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27" name="Groupe 126"/>
            <p:cNvGrpSpPr/>
            <p:nvPr/>
          </p:nvGrpSpPr>
          <p:grpSpPr>
            <a:xfrm>
              <a:off x="6722912" y="3980500"/>
              <a:ext cx="696596" cy="94868"/>
              <a:chOff x="2388121" y="6055286"/>
              <a:chExt cx="696596" cy="94868"/>
            </a:xfrm>
          </p:grpSpPr>
          <p:grpSp>
            <p:nvGrpSpPr>
              <p:cNvPr id="128" name="Groupe 127"/>
              <p:cNvGrpSpPr/>
              <p:nvPr/>
            </p:nvGrpSpPr>
            <p:grpSpPr>
              <a:xfrm rot="10800000">
                <a:off x="2388121" y="6055286"/>
                <a:ext cx="696596" cy="46300"/>
                <a:chOff x="1745150" y="5172914"/>
                <a:chExt cx="696596" cy="46300"/>
              </a:xfrm>
            </p:grpSpPr>
            <p:sp>
              <p:nvSpPr>
                <p:cNvPr id="132" name="Rectangle 131"/>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Rectangle 132"/>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9" name="Groupe 128"/>
              <p:cNvGrpSpPr/>
              <p:nvPr/>
            </p:nvGrpSpPr>
            <p:grpSpPr>
              <a:xfrm>
                <a:off x="2388121" y="6103854"/>
                <a:ext cx="696596" cy="46300"/>
                <a:chOff x="1745150" y="5172914"/>
                <a:chExt cx="696596" cy="46300"/>
              </a:xfrm>
            </p:grpSpPr>
            <p:sp>
              <p:nvSpPr>
                <p:cNvPr id="130" name="Rectangle 129"/>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Rectangle 130"/>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34" name="Groupe 133"/>
            <p:cNvGrpSpPr/>
            <p:nvPr/>
          </p:nvGrpSpPr>
          <p:grpSpPr>
            <a:xfrm>
              <a:off x="6719687" y="4976893"/>
              <a:ext cx="696596" cy="94868"/>
              <a:chOff x="2388121" y="6055286"/>
              <a:chExt cx="696596" cy="94868"/>
            </a:xfrm>
          </p:grpSpPr>
          <p:grpSp>
            <p:nvGrpSpPr>
              <p:cNvPr id="135" name="Groupe 134"/>
              <p:cNvGrpSpPr/>
              <p:nvPr/>
            </p:nvGrpSpPr>
            <p:grpSpPr>
              <a:xfrm rot="10800000">
                <a:off x="2388121" y="6055286"/>
                <a:ext cx="696596" cy="46300"/>
                <a:chOff x="1745150" y="5172914"/>
                <a:chExt cx="696596" cy="46300"/>
              </a:xfrm>
            </p:grpSpPr>
            <p:sp>
              <p:nvSpPr>
                <p:cNvPr id="139" name="Rectangle 138"/>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Rectangle 139"/>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6" name="Groupe 135"/>
              <p:cNvGrpSpPr/>
              <p:nvPr/>
            </p:nvGrpSpPr>
            <p:grpSpPr>
              <a:xfrm>
                <a:off x="2388121" y="6103854"/>
                <a:ext cx="696596" cy="46300"/>
                <a:chOff x="1745150" y="5172914"/>
                <a:chExt cx="696596" cy="46300"/>
              </a:xfrm>
            </p:grpSpPr>
            <p:sp>
              <p:nvSpPr>
                <p:cNvPr id="137" name="Rectangle 136"/>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Rectangle 137"/>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1" name="Groupe 140"/>
            <p:cNvGrpSpPr/>
            <p:nvPr/>
          </p:nvGrpSpPr>
          <p:grpSpPr>
            <a:xfrm>
              <a:off x="6719687" y="4484640"/>
              <a:ext cx="696596" cy="94868"/>
              <a:chOff x="2388121" y="6055286"/>
              <a:chExt cx="696596" cy="94868"/>
            </a:xfrm>
          </p:grpSpPr>
          <p:grpSp>
            <p:nvGrpSpPr>
              <p:cNvPr id="142" name="Groupe 141"/>
              <p:cNvGrpSpPr/>
              <p:nvPr/>
            </p:nvGrpSpPr>
            <p:grpSpPr>
              <a:xfrm rot="10800000">
                <a:off x="2388121" y="6055286"/>
                <a:ext cx="696596" cy="46300"/>
                <a:chOff x="1745150" y="5172914"/>
                <a:chExt cx="696596" cy="46300"/>
              </a:xfrm>
            </p:grpSpPr>
            <p:sp>
              <p:nvSpPr>
                <p:cNvPr id="146" name="Rectangle 145"/>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Rectangle 146"/>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3" name="Groupe 142"/>
              <p:cNvGrpSpPr/>
              <p:nvPr/>
            </p:nvGrpSpPr>
            <p:grpSpPr>
              <a:xfrm>
                <a:off x="2388121" y="6103854"/>
                <a:ext cx="696596" cy="46300"/>
                <a:chOff x="1745150" y="5172914"/>
                <a:chExt cx="696596" cy="46300"/>
              </a:xfrm>
            </p:grpSpPr>
            <p:sp>
              <p:nvSpPr>
                <p:cNvPr id="144" name="Rectangle 143"/>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Rectangle 144"/>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49" name="Groupe 148"/>
            <p:cNvGrpSpPr/>
            <p:nvPr/>
          </p:nvGrpSpPr>
          <p:grpSpPr>
            <a:xfrm>
              <a:off x="8326210" y="1469984"/>
              <a:ext cx="696596" cy="94868"/>
              <a:chOff x="2388121" y="6055286"/>
              <a:chExt cx="696596" cy="94868"/>
            </a:xfrm>
          </p:grpSpPr>
          <p:grpSp>
            <p:nvGrpSpPr>
              <p:cNvPr id="150" name="Groupe 149"/>
              <p:cNvGrpSpPr/>
              <p:nvPr/>
            </p:nvGrpSpPr>
            <p:grpSpPr>
              <a:xfrm rot="10800000">
                <a:off x="2388121" y="6055286"/>
                <a:ext cx="696596" cy="46300"/>
                <a:chOff x="1745150" y="5172914"/>
                <a:chExt cx="696596" cy="46300"/>
              </a:xfrm>
            </p:grpSpPr>
            <p:sp>
              <p:nvSpPr>
                <p:cNvPr id="154" name="Rectangle 153"/>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5" name="Rectangle 154"/>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1" name="Groupe 150"/>
              <p:cNvGrpSpPr/>
              <p:nvPr/>
            </p:nvGrpSpPr>
            <p:grpSpPr>
              <a:xfrm>
                <a:off x="2388121" y="6103854"/>
                <a:ext cx="696596" cy="46300"/>
                <a:chOff x="1745150" y="5172914"/>
                <a:chExt cx="696596" cy="46300"/>
              </a:xfrm>
            </p:grpSpPr>
            <p:sp>
              <p:nvSpPr>
                <p:cNvPr id="152" name="Rectangle 151"/>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56" name="Groupe 155"/>
            <p:cNvGrpSpPr/>
            <p:nvPr/>
          </p:nvGrpSpPr>
          <p:grpSpPr>
            <a:xfrm>
              <a:off x="8322984" y="1148464"/>
              <a:ext cx="696597" cy="92310"/>
              <a:chOff x="1745149" y="5371318"/>
              <a:chExt cx="696597" cy="92310"/>
            </a:xfrm>
          </p:grpSpPr>
          <p:grpSp>
            <p:nvGrpSpPr>
              <p:cNvPr id="157" name="Groupe 156"/>
              <p:cNvGrpSpPr/>
              <p:nvPr/>
            </p:nvGrpSpPr>
            <p:grpSpPr>
              <a:xfrm rot="10800000">
                <a:off x="1745150" y="5417328"/>
                <a:ext cx="696596" cy="46300"/>
                <a:chOff x="1745150" y="5172914"/>
                <a:chExt cx="696596" cy="46300"/>
              </a:xfrm>
            </p:grpSpPr>
            <p:sp>
              <p:nvSpPr>
                <p:cNvPr id="159" name="Rectangle 158"/>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8" name="Rectangle 157"/>
              <p:cNvSpPr/>
              <p:nvPr/>
            </p:nvSpPr>
            <p:spPr>
              <a:xfrm>
                <a:off x="1745149" y="5371318"/>
                <a:ext cx="695325"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1" name="Groupe 160"/>
            <p:cNvGrpSpPr/>
            <p:nvPr/>
          </p:nvGrpSpPr>
          <p:grpSpPr>
            <a:xfrm>
              <a:off x="8319962" y="3238362"/>
              <a:ext cx="699619" cy="92597"/>
              <a:chOff x="1742127" y="5184490"/>
              <a:chExt cx="699619" cy="92597"/>
            </a:xfrm>
          </p:grpSpPr>
          <p:grpSp>
            <p:nvGrpSpPr>
              <p:cNvPr id="162" name="Groupe 161"/>
              <p:cNvGrpSpPr/>
              <p:nvPr/>
            </p:nvGrpSpPr>
            <p:grpSpPr>
              <a:xfrm>
                <a:off x="1745150" y="5230787"/>
                <a:ext cx="696596" cy="46300"/>
                <a:chOff x="1745150" y="5172914"/>
                <a:chExt cx="696596" cy="46300"/>
              </a:xfrm>
            </p:grpSpPr>
            <p:sp>
              <p:nvSpPr>
                <p:cNvPr id="164" name="Rectangle 163"/>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Rectangle 164"/>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3" name="Rectangle 162"/>
              <p:cNvSpPr/>
              <p:nvPr/>
            </p:nvSpPr>
            <p:spPr>
              <a:xfrm>
                <a:off x="1742127" y="5184490"/>
                <a:ext cx="695325"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6" name="Groupe 165"/>
            <p:cNvGrpSpPr/>
            <p:nvPr/>
          </p:nvGrpSpPr>
          <p:grpSpPr>
            <a:xfrm>
              <a:off x="8315143" y="1995562"/>
              <a:ext cx="696596" cy="94868"/>
              <a:chOff x="2388121" y="6055286"/>
              <a:chExt cx="696596" cy="94868"/>
            </a:xfrm>
          </p:grpSpPr>
          <p:grpSp>
            <p:nvGrpSpPr>
              <p:cNvPr id="167" name="Groupe 166"/>
              <p:cNvGrpSpPr/>
              <p:nvPr/>
            </p:nvGrpSpPr>
            <p:grpSpPr>
              <a:xfrm rot="10800000">
                <a:off x="2388121" y="6055286"/>
                <a:ext cx="696596" cy="46300"/>
                <a:chOff x="1745150" y="5172914"/>
                <a:chExt cx="696596" cy="46300"/>
              </a:xfrm>
            </p:grpSpPr>
            <p:sp>
              <p:nvSpPr>
                <p:cNvPr id="171" name="Rectangle 170"/>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Rectangle 171"/>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8" name="Groupe 167"/>
              <p:cNvGrpSpPr/>
              <p:nvPr/>
            </p:nvGrpSpPr>
            <p:grpSpPr>
              <a:xfrm>
                <a:off x="2388121" y="6103854"/>
                <a:ext cx="696596" cy="46300"/>
                <a:chOff x="1745150" y="5172914"/>
                <a:chExt cx="696596" cy="46300"/>
              </a:xfrm>
            </p:grpSpPr>
            <p:sp>
              <p:nvSpPr>
                <p:cNvPr id="169" name="Rectangle 168"/>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0" name="Rectangle 169"/>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173" name="Groupe 172"/>
            <p:cNvGrpSpPr/>
            <p:nvPr/>
          </p:nvGrpSpPr>
          <p:grpSpPr>
            <a:xfrm>
              <a:off x="8326210" y="1715208"/>
              <a:ext cx="696596" cy="94868"/>
              <a:chOff x="2388121" y="6055286"/>
              <a:chExt cx="696596" cy="94868"/>
            </a:xfrm>
          </p:grpSpPr>
          <p:grpSp>
            <p:nvGrpSpPr>
              <p:cNvPr id="174" name="Groupe 173"/>
              <p:cNvGrpSpPr/>
              <p:nvPr/>
            </p:nvGrpSpPr>
            <p:grpSpPr>
              <a:xfrm rot="10800000">
                <a:off x="2388121" y="6055286"/>
                <a:ext cx="696596" cy="46300"/>
                <a:chOff x="1745150" y="5172914"/>
                <a:chExt cx="696596" cy="46300"/>
              </a:xfrm>
            </p:grpSpPr>
            <p:sp>
              <p:nvSpPr>
                <p:cNvPr id="178" name="Rectangle 177"/>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Rectangle 178"/>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5" name="Groupe 174"/>
              <p:cNvGrpSpPr/>
              <p:nvPr/>
            </p:nvGrpSpPr>
            <p:grpSpPr>
              <a:xfrm>
                <a:off x="2388121" y="6103854"/>
                <a:ext cx="696596" cy="46300"/>
                <a:chOff x="1745150" y="5172914"/>
                <a:chExt cx="696596" cy="46300"/>
              </a:xfrm>
            </p:grpSpPr>
            <p:sp>
              <p:nvSpPr>
                <p:cNvPr id="176" name="Rectangle 175"/>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Rectangle 176"/>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03" name="Groupe 202"/>
            <p:cNvGrpSpPr/>
            <p:nvPr/>
          </p:nvGrpSpPr>
          <p:grpSpPr>
            <a:xfrm>
              <a:off x="8322984" y="2487814"/>
              <a:ext cx="696596" cy="94868"/>
              <a:chOff x="2388121" y="6055286"/>
              <a:chExt cx="696596" cy="94868"/>
            </a:xfrm>
          </p:grpSpPr>
          <p:grpSp>
            <p:nvGrpSpPr>
              <p:cNvPr id="204" name="Groupe 203"/>
              <p:cNvGrpSpPr/>
              <p:nvPr/>
            </p:nvGrpSpPr>
            <p:grpSpPr>
              <a:xfrm rot="10800000">
                <a:off x="2388121" y="6055286"/>
                <a:ext cx="696596" cy="46300"/>
                <a:chOff x="1745150" y="5172914"/>
                <a:chExt cx="696596" cy="46300"/>
              </a:xfrm>
            </p:grpSpPr>
            <p:sp>
              <p:nvSpPr>
                <p:cNvPr id="208" name="Rectangle 207"/>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9" name="Rectangle 208"/>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5" name="Groupe 204"/>
              <p:cNvGrpSpPr/>
              <p:nvPr/>
            </p:nvGrpSpPr>
            <p:grpSpPr>
              <a:xfrm>
                <a:off x="2388121" y="6103854"/>
                <a:ext cx="696596" cy="46300"/>
                <a:chOff x="1745150" y="5172914"/>
                <a:chExt cx="696596" cy="46300"/>
              </a:xfrm>
            </p:grpSpPr>
            <p:sp>
              <p:nvSpPr>
                <p:cNvPr id="206" name="Rectangle 205"/>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7" name="Rectangle 206"/>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10" name="Groupe 209"/>
            <p:cNvGrpSpPr/>
            <p:nvPr/>
          </p:nvGrpSpPr>
          <p:grpSpPr>
            <a:xfrm>
              <a:off x="8320988" y="2207460"/>
              <a:ext cx="696596" cy="94868"/>
              <a:chOff x="2388121" y="6055286"/>
              <a:chExt cx="696596" cy="94868"/>
            </a:xfrm>
          </p:grpSpPr>
          <p:grpSp>
            <p:nvGrpSpPr>
              <p:cNvPr id="211" name="Groupe 210"/>
              <p:cNvGrpSpPr/>
              <p:nvPr/>
            </p:nvGrpSpPr>
            <p:grpSpPr>
              <a:xfrm rot="10800000">
                <a:off x="2388121" y="6055286"/>
                <a:ext cx="696596" cy="46300"/>
                <a:chOff x="1745150" y="5172914"/>
                <a:chExt cx="696596" cy="46300"/>
              </a:xfrm>
            </p:grpSpPr>
            <p:sp>
              <p:nvSpPr>
                <p:cNvPr id="215" name="Rectangle 214"/>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6" name="Rectangle 215"/>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2" name="Groupe 211"/>
              <p:cNvGrpSpPr/>
              <p:nvPr/>
            </p:nvGrpSpPr>
            <p:grpSpPr>
              <a:xfrm>
                <a:off x="2388121" y="6103854"/>
                <a:ext cx="696596" cy="46300"/>
                <a:chOff x="1745150" y="5172914"/>
                <a:chExt cx="696596" cy="46300"/>
              </a:xfrm>
            </p:grpSpPr>
            <p:sp>
              <p:nvSpPr>
                <p:cNvPr id="213" name="Rectangle 212"/>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4" name="Rectangle 213"/>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17" name="Groupe 216"/>
            <p:cNvGrpSpPr/>
            <p:nvPr/>
          </p:nvGrpSpPr>
          <p:grpSpPr>
            <a:xfrm>
              <a:off x="8315143" y="2971505"/>
              <a:ext cx="696596" cy="94868"/>
              <a:chOff x="2388121" y="6055286"/>
              <a:chExt cx="696596" cy="94868"/>
            </a:xfrm>
          </p:grpSpPr>
          <p:grpSp>
            <p:nvGrpSpPr>
              <p:cNvPr id="218" name="Groupe 217"/>
              <p:cNvGrpSpPr/>
              <p:nvPr/>
            </p:nvGrpSpPr>
            <p:grpSpPr>
              <a:xfrm rot="10800000">
                <a:off x="2388121" y="6055286"/>
                <a:ext cx="696596" cy="46300"/>
                <a:chOff x="1745150" y="5172914"/>
                <a:chExt cx="696596" cy="46300"/>
              </a:xfrm>
            </p:grpSpPr>
            <p:sp>
              <p:nvSpPr>
                <p:cNvPr id="222" name="Rectangle 221"/>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3" name="Rectangle 222"/>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9" name="Groupe 218"/>
              <p:cNvGrpSpPr/>
              <p:nvPr/>
            </p:nvGrpSpPr>
            <p:grpSpPr>
              <a:xfrm>
                <a:off x="2388121" y="6103854"/>
                <a:ext cx="696596" cy="46300"/>
                <a:chOff x="1745150" y="5172914"/>
                <a:chExt cx="696596" cy="46300"/>
              </a:xfrm>
            </p:grpSpPr>
            <p:sp>
              <p:nvSpPr>
                <p:cNvPr id="220" name="Rectangle 219"/>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1" name="Rectangle 220"/>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24" name="Groupe 223"/>
            <p:cNvGrpSpPr/>
            <p:nvPr/>
          </p:nvGrpSpPr>
          <p:grpSpPr>
            <a:xfrm>
              <a:off x="8326210" y="2691151"/>
              <a:ext cx="696596" cy="94868"/>
              <a:chOff x="2388121" y="6055286"/>
              <a:chExt cx="696596" cy="94868"/>
            </a:xfrm>
          </p:grpSpPr>
          <p:grpSp>
            <p:nvGrpSpPr>
              <p:cNvPr id="225" name="Groupe 224"/>
              <p:cNvGrpSpPr/>
              <p:nvPr/>
            </p:nvGrpSpPr>
            <p:grpSpPr>
              <a:xfrm rot="10800000">
                <a:off x="2388121" y="6055286"/>
                <a:ext cx="696596" cy="46300"/>
                <a:chOff x="1745150" y="5172914"/>
                <a:chExt cx="696596" cy="46300"/>
              </a:xfrm>
            </p:grpSpPr>
            <p:sp>
              <p:nvSpPr>
                <p:cNvPr id="229" name="Rectangle 228"/>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0" name="Rectangle 229"/>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26" name="Groupe 225"/>
              <p:cNvGrpSpPr/>
              <p:nvPr/>
            </p:nvGrpSpPr>
            <p:grpSpPr>
              <a:xfrm>
                <a:off x="2388121" y="6103854"/>
                <a:ext cx="696596" cy="46300"/>
                <a:chOff x="1745150" y="5172914"/>
                <a:chExt cx="696596" cy="46300"/>
              </a:xfrm>
            </p:grpSpPr>
            <p:sp>
              <p:nvSpPr>
                <p:cNvPr id="227" name="Rectangle 226"/>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8" name="Rectangle 227"/>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31" name="Groupe 230"/>
            <p:cNvGrpSpPr/>
            <p:nvPr/>
          </p:nvGrpSpPr>
          <p:grpSpPr>
            <a:xfrm>
              <a:off x="8322573" y="4617833"/>
              <a:ext cx="696596" cy="94868"/>
              <a:chOff x="2388121" y="6055286"/>
              <a:chExt cx="696596" cy="94868"/>
            </a:xfrm>
          </p:grpSpPr>
          <p:grpSp>
            <p:nvGrpSpPr>
              <p:cNvPr id="232" name="Groupe 231"/>
              <p:cNvGrpSpPr/>
              <p:nvPr/>
            </p:nvGrpSpPr>
            <p:grpSpPr>
              <a:xfrm rot="10800000">
                <a:off x="2388121" y="6055286"/>
                <a:ext cx="696596" cy="46300"/>
                <a:chOff x="1745150" y="5172914"/>
                <a:chExt cx="696596" cy="46300"/>
              </a:xfrm>
            </p:grpSpPr>
            <p:sp>
              <p:nvSpPr>
                <p:cNvPr id="236" name="Rectangle 235"/>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7" name="Rectangle 236"/>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33" name="Groupe 232"/>
              <p:cNvGrpSpPr/>
              <p:nvPr/>
            </p:nvGrpSpPr>
            <p:grpSpPr>
              <a:xfrm>
                <a:off x="2388121" y="6103854"/>
                <a:ext cx="696596" cy="46300"/>
                <a:chOff x="1745150" y="5172914"/>
                <a:chExt cx="696596" cy="46300"/>
              </a:xfrm>
            </p:grpSpPr>
            <p:sp>
              <p:nvSpPr>
                <p:cNvPr id="234" name="Rectangle 233"/>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 name="Rectangle 234"/>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38" name="Groupe 237"/>
            <p:cNvGrpSpPr/>
            <p:nvPr/>
          </p:nvGrpSpPr>
          <p:grpSpPr>
            <a:xfrm>
              <a:off x="8333640" y="4337479"/>
              <a:ext cx="696596" cy="94868"/>
              <a:chOff x="2388121" y="6055286"/>
              <a:chExt cx="696596" cy="94868"/>
            </a:xfrm>
          </p:grpSpPr>
          <p:grpSp>
            <p:nvGrpSpPr>
              <p:cNvPr id="239" name="Groupe 238"/>
              <p:cNvGrpSpPr/>
              <p:nvPr/>
            </p:nvGrpSpPr>
            <p:grpSpPr>
              <a:xfrm rot="10800000">
                <a:off x="2388121" y="6055286"/>
                <a:ext cx="696596" cy="46300"/>
                <a:chOff x="1745150" y="5172914"/>
                <a:chExt cx="696596" cy="46300"/>
              </a:xfrm>
            </p:grpSpPr>
            <p:sp>
              <p:nvSpPr>
                <p:cNvPr id="243" name="Rectangle 242"/>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4" name="Rectangle 243"/>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0" name="Groupe 239"/>
              <p:cNvGrpSpPr/>
              <p:nvPr/>
            </p:nvGrpSpPr>
            <p:grpSpPr>
              <a:xfrm>
                <a:off x="2388121" y="6103854"/>
                <a:ext cx="696596" cy="46300"/>
                <a:chOff x="1745150" y="5172914"/>
                <a:chExt cx="696596" cy="46300"/>
              </a:xfrm>
            </p:grpSpPr>
            <p:sp>
              <p:nvSpPr>
                <p:cNvPr id="241" name="Rectangle 240"/>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2" name="Rectangle 241"/>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45" name="Groupe 244"/>
            <p:cNvGrpSpPr/>
            <p:nvPr/>
          </p:nvGrpSpPr>
          <p:grpSpPr>
            <a:xfrm>
              <a:off x="8330414" y="5110085"/>
              <a:ext cx="696596" cy="94868"/>
              <a:chOff x="2388121" y="6055286"/>
              <a:chExt cx="696596" cy="94868"/>
            </a:xfrm>
          </p:grpSpPr>
          <p:grpSp>
            <p:nvGrpSpPr>
              <p:cNvPr id="246" name="Groupe 245"/>
              <p:cNvGrpSpPr/>
              <p:nvPr/>
            </p:nvGrpSpPr>
            <p:grpSpPr>
              <a:xfrm rot="10800000">
                <a:off x="2388121" y="6055286"/>
                <a:ext cx="696596" cy="46300"/>
                <a:chOff x="1745150" y="5172914"/>
                <a:chExt cx="696596" cy="46300"/>
              </a:xfrm>
            </p:grpSpPr>
            <p:sp>
              <p:nvSpPr>
                <p:cNvPr id="250" name="Rectangle 249"/>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1" name="Rectangle 250"/>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7" name="Groupe 246"/>
              <p:cNvGrpSpPr/>
              <p:nvPr/>
            </p:nvGrpSpPr>
            <p:grpSpPr>
              <a:xfrm>
                <a:off x="2388121" y="6103854"/>
                <a:ext cx="696596" cy="46300"/>
                <a:chOff x="1745150" y="5172914"/>
                <a:chExt cx="696596" cy="46300"/>
              </a:xfrm>
            </p:grpSpPr>
            <p:sp>
              <p:nvSpPr>
                <p:cNvPr id="248" name="Rectangle 247"/>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9" name="Rectangle 248"/>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52" name="Groupe 251"/>
            <p:cNvGrpSpPr/>
            <p:nvPr/>
          </p:nvGrpSpPr>
          <p:grpSpPr>
            <a:xfrm>
              <a:off x="8328418" y="4829731"/>
              <a:ext cx="696596" cy="94868"/>
              <a:chOff x="2388121" y="6055286"/>
              <a:chExt cx="696596" cy="94868"/>
            </a:xfrm>
          </p:grpSpPr>
          <p:grpSp>
            <p:nvGrpSpPr>
              <p:cNvPr id="253" name="Groupe 252"/>
              <p:cNvGrpSpPr/>
              <p:nvPr/>
            </p:nvGrpSpPr>
            <p:grpSpPr>
              <a:xfrm rot="10800000">
                <a:off x="2388121" y="6055286"/>
                <a:ext cx="696596" cy="46300"/>
                <a:chOff x="1745150" y="5172914"/>
                <a:chExt cx="696596" cy="46300"/>
              </a:xfrm>
            </p:grpSpPr>
            <p:sp>
              <p:nvSpPr>
                <p:cNvPr id="257" name="Rectangle 256"/>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8" name="Rectangle 257"/>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54" name="Groupe 253"/>
              <p:cNvGrpSpPr/>
              <p:nvPr/>
            </p:nvGrpSpPr>
            <p:grpSpPr>
              <a:xfrm>
                <a:off x="2388121" y="6103854"/>
                <a:ext cx="696596" cy="46300"/>
                <a:chOff x="1745150" y="5172914"/>
                <a:chExt cx="696596" cy="46300"/>
              </a:xfrm>
            </p:grpSpPr>
            <p:sp>
              <p:nvSpPr>
                <p:cNvPr id="255" name="Rectangle 254"/>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6" name="Rectangle 255"/>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59" name="Groupe 258"/>
            <p:cNvGrpSpPr/>
            <p:nvPr/>
          </p:nvGrpSpPr>
          <p:grpSpPr>
            <a:xfrm>
              <a:off x="8317351" y="4117091"/>
              <a:ext cx="696596" cy="94868"/>
              <a:chOff x="2388121" y="6055286"/>
              <a:chExt cx="696596" cy="94868"/>
            </a:xfrm>
          </p:grpSpPr>
          <p:grpSp>
            <p:nvGrpSpPr>
              <p:cNvPr id="260" name="Groupe 259"/>
              <p:cNvGrpSpPr/>
              <p:nvPr/>
            </p:nvGrpSpPr>
            <p:grpSpPr>
              <a:xfrm rot="10800000">
                <a:off x="2388121" y="6055286"/>
                <a:ext cx="696596" cy="46300"/>
                <a:chOff x="1745150" y="5172914"/>
                <a:chExt cx="696596" cy="46300"/>
              </a:xfrm>
            </p:grpSpPr>
            <p:sp>
              <p:nvSpPr>
                <p:cNvPr id="264" name="Rectangle 263"/>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5" name="Rectangle 264"/>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1" name="Groupe 260"/>
              <p:cNvGrpSpPr/>
              <p:nvPr/>
            </p:nvGrpSpPr>
            <p:grpSpPr>
              <a:xfrm>
                <a:off x="2388121" y="6103854"/>
                <a:ext cx="696596" cy="46300"/>
                <a:chOff x="1745150" y="5172914"/>
                <a:chExt cx="696596" cy="46300"/>
              </a:xfrm>
            </p:grpSpPr>
            <p:sp>
              <p:nvSpPr>
                <p:cNvPr id="262" name="Rectangle 261"/>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3" name="Rectangle 262"/>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grpSp>
          <p:nvGrpSpPr>
            <p:cNvPr id="266" name="Groupe 265"/>
            <p:cNvGrpSpPr/>
            <p:nvPr/>
          </p:nvGrpSpPr>
          <p:grpSpPr>
            <a:xfrm>
              <a:off x="8328418" y="3836737"/>
              <a:ext cx="696596" cy="94868"/>
              <a:chOff x="2388121" y="6055286"/>
              <a:chExt cx="696596" cy="94868"/>
            </a:xfrm>
          </p:grpSpPr>
          <p:grpSp>
            <p:nvGrpSpPr>
              <p:cNvPr id="267" name="Groupe 266"/>
              <p:cNvGrpSpPr/>
              <p:nvPr/>
            </p:nvGrpSpPr>
            <p:grpSpPr>
              <a:xfrm rot="10800000">
                <a:off x="2388121" y="6055286"/>
                <a:ext cx="696596" cy="46300"/>
                <a:chOff x="1745150" y="5172914"/>
                <a:chExt cx="696596" cy="46300"/>
              </a:xfrm>
            </p:grpSpPr>
            <p:sp>
              <p:nvSpPr>
                <p:cNvPr id="271" name="Rectangle 270"/>
                <p:cNvSpPr/>
                <p:nvPr/>
              </p:nvSpPr>
              <p:spPr>
                <a:xfrm>
                  <a:off x="1745150" y="5173495"/>
                  <a:ext cx="180000" cy="45719"/>
                </a:xfrm>
                <a:prstGeom prst="rect">
                  <a:avLst/>
                </a:prstGeom>
                <a:solidFill>
                  <a:srgbClr val="ED34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2" name="Rectangle 271"/>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68" name="Groupe 267"/>
              <p:cNvGrpSpPr/>
              <p:nvPr/>
            </p:nvGrpSpPr>
            <p:grpSpPr>
              <a:xfrm>
                <a:off x="2388121" y="6103854"/>
                <a:ext cx="696596" cy="46300"/>
                <a:chOff x="1745150" y="5172914"/>
                <a:chExt cx="696596" cy="46300"/>
              </a:xfrm>
            </p:grpSpPr>
            <p:sp>
              <p:nvSpPr>
                <p:cNvPr id="269" name="Rectangle 268"/>
                <p:cNvSpPr/>
                <p:nvPr/>
              </p:nvSpPr>
              <p:spPr>
                <a:xfrm>
                  <a:off x="1745150" y="5173495"/>
                  <a:ext cx="180000" cy="45719"/>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0" name="Rectangle 269"/>
                <p:cNvSpPr/>
                <p:nvPr/>
              </p:nvSpPr>
              <p:spPr>
                <a:xfrm>
                  <a:off x="1926946" y="5172914"/>
                  <a:ext cx="514800" cy="4571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cxnSp>
          <p:nvCxnSpPr>
            <p:cNvPr id="27" name="Connecteur droit avec flèche 26"/>
            <p:cNvCxnSpPr/>
            <p:nvPr/>
          </p:nvCxnSpPr>
          <p:spPr>
            <a:xfrm flipV="1">
              <a:off x="3381377" y="2149857"/>
              <a:ext cx="412043" cy="98604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7" name="Connecteur droit avec flèche 286"/>
            <p:cNvCxnSpPr/>
            <p:nvPr/>
          </p:nvCxnSpPr>
          <p:spPr>
            <a:xfrm flipV="1">
              <a:off x="4657015" y="1710304"/>
              <a:ext cx="512827" cy="4395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8" name="Connecteur droit avec flèche 287"/>
            <p:cNvCxnSpPr/>
            <p:nvPr/>
          </p:nvCxnSpPr>
          <p:spPr>
            <a:xfrm>
              <a:off x="3389258" y="3111512"/>
              <a:ext cx="424159" cy="94041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9" name="Connecteur droit avec flèche 288"/>
            <p:cNvCxnSpPr/>
            <p:nvPr/>
          </p:nvCxnSpPr>
          <p:spPr>
            <a:xfrm>
              <a:off x="4680191" y="2138649"/>
              <a:ext cx="512827" cy="4395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0" name="Connecteur droit avec flèche 289"/>
            <p:cNvCxnSpPr/>
            <p:nvPr/>
          </p:nvCxnSpPr>
          <p:spPr>
            <a:xfrm flipV="1">
              <a:off x="4664023" y="3677539"/>
              <a:ext cx="512827" cy="4395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1" name="Connecteur droit avec flèche 290"/>
            <p:cNvCxnSpPr/>
            <p:nvPr/>
          </p:nvCxnSpPr>
          <p:spPr>
            <a:xfrm>
              <a:off x="4674136" y="4118947"/>
              <a:ext cx="512827" cy="4395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Connecteur droit avec flèche 291"/>
            <p:cNvCxnSpPr/>
            <p:nvPr/>
          </p:nvCxnSpPr>
          <p:spPr>
            <a:xfrm flipV="1">
              <a:off x="6076195" y="1394882"/>
              <a:ext cx="573554" cy="25338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3" name="Connecteur droit avec flèche 292"/>
            <p:cNvCxnSpPr/>
            <p:nvPr/>
          </p:nvCxnSpPr>
          <p:spPr>
            <a:xfrm>
              <a:off x="6086308" y="1650124"/>
              <a:ext cx="563441" cy="2043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4" name="Connecteur droit avec flèche 293"/>
            <p:cNvCxnSpPr/>
            <p:nvPr/>
          </p:nvCxnSpPr>
          <p:spPr>
            <a:xfrm flipV="1">
              <a:off x="6079132" y="2411868"/>
              <a:ext cx="573554" cy="25338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Connecteur droit avec flèche 294"/>
            <p:cNvCxnSpPr/>
            <p:nvPr/>
          </p:nvCxnSpPr>
          <p:spPr>
            <a:xfrm>
              <a:off x="6089245" y="2667110"/>
              <a:ext cx="563441" cy="2043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6" name="Connecteur droit avec flèche 295"/>
            <p:cNvCxnSpPr/>
            <p:nvPr/>
          </p:nvCxnSpPr>
          <p:spPr>
            <a:xfrm flipV="1">
              <a:off x="6075335" y="3441191"/>
              <a:ext cx="573554" cy="25338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7" name="Connecteur droit avec flèche 296"/>
            <p:cNvCxnSpPr/>
            <p:nvPr/>
          </p:nvCxnSpPr>
          <p:spPr>
            <a:xfrm>
              <a:off x="6085448" y="3696433"/>
              <a:ext cx="563441" cy="2043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8" name="Connecteur droit avec flèche 297"/>
            <p:cNvCxnSpPr/>
            <p:nvPr/>
          </p:nvCxnSpPr>
          <p:spPr>
            <a:xfrm flipV="1">
              <a:off x="6085707" y="4370135"/>
              <a:ext cx="573554" cy="25338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Connecteur droit avec flèche 298"/>
            <p:cNvCxnSpPr/>
            <p:nvPr/>
          </p:nvCxnSpPr>
          <p:spPr>
            <a:xfrm>
              <a:off x="6095820" y="4625377"/>
              <a:ext cx="563441" cy="2043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Connecteur droit avec flèche 299"/>
            <p:cNvCxnSpPr/>
            <p:nvPr/>
          </p:nvCxnSpPr>
          <p:spPr>
            <a:xfrm flipV="1">
              <a:off x="7523206" y="1208713"/>
              <a:ext cx="709514" cy="1518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1" name="Connecteur droit avec flèche 300"/>
            <p:cNvCxnSpPr/>
            <p:nvPr/>
          </p:nvCxnSpPr>
          <p:spPr>
            <a:xfrm>
              <a:off x="7520256" y="1375494"/>
              <a:ext cx="687012" cy="1532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2" name="Connecteur droit avec flèche 301"/>
            <p:cNvCxnSpPr/>
            <p:nvPr/>
          </p:nvCxnSpPr>
          <p:spPr>
            <a:xfrm flipV="1">
              <a:off x="7527457" y="1740424"/>
              <a:ext cx="709514" cy="1518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3" name="Connecteur droit avec flèche 302"/>
            <p:cNvCxnSpPr/>
            <p:nvPr/>
          </p:nvCxnSpPr>
          <p:spPr>
            <a:xfrm>
              <a:off x="7524507" y="1907205"/>
              <a:ext cx="687012" cy="1532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4" name="Connecteur droit avec flèche 303"/>
            <p:cNvCxnSpPr/>
            <p:nvPr/>
          </p:nvCxnSpPr>
          <p:spPr>
            <a:xfrm flipV="1">
              <a:off x="7533302" y="2250077"/>
              <a:ext cx="709514" cy="1518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5" name="Connecteur droit avec flèche 304"/>
            <p:cNvCxnSpPr/>
            <p:nvPr/>
          </p:nvCxnSpPr>
          <p:spPr>
            <a:xfrm>
              <a:off x="7530352" y="2416858"/>
              <a:ext cx="687012" cy="1532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Connecteur droit avec flèche 305"/>
            <p:cNvCxnSpPr/>
            <p:nvPr/>
          </p:nvCxnSpPr>
          <p:spPr>
            <a:xfrm flipV="1">
              <a:off x="7533302" y="2719176"/>
              <a:ext cx="709514" cy="1518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7" name="Connecteur droit avec flèche 306"/>
            <p:cNvCxnSpPr/>
            <p:nvPr/>
          </p:nvCxnSpPr>
          <p:spPr>
            <a:xfrm>
              <a:off x="7530352" y="2885957"/>
              <a:ext cx="687012" cy="1532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Connecteur droit avec flèche 307"/>
            <p:cNvCxnSpPr/>
            <p:nvPr/>
          </p:nvCxnSpPr>
          <p:spPr>
            <a:xfrm flipV="1">
              <a:off x="7519392" y="3307386"/>
              <a:ext cx="709514" cy="1518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Connecteur droit avec flèche 308"/>
            <p:cNvCxnSpPr/>
            <p:nvPr/>
          </p:nvCxnSpPr>
          <p:spPr>
            <a:xfrm>
              <a:off x="7516442" y="3474167"/>
              <a:ext cx="687012" cy="1532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0" name="Connecteur droit avec flèche 309"/>
            <p:cNvCxnSpPr/>
            <p:nvPr/>
          </p:nvCxnSpPr>
          <p:spPr>
            <a:xfrm flipV="1">
              <a:off x="7519392" y="3882181"/>
              <a:ext cx="709514" cy="1518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1" name="Connecteur droit avec flèche 310"/>
            <p:cNvCxnSpPr/>
            <p:nvPr/>
          </p:nvCxnSpPr>
          <p:spPr>
            <a:xfrm>
              <a:off x="7516442" y="4048962"/>
              <a:ext cx="687012" cy="1532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2" name="Connecteur droit avec flèche 311"/>
            <p:cNvCxnSpPr/>
            <p:nvPr/>
          </p:nvCxnSpPr>
          <p:spPr>
            <a:xfrm flipV="1">
              <a:off x="7533108" y="4377958"/>
              <a:ext cx="709514" cy="1518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3" name="Connecteur droit avec flèche 312"/>
            <p:cNvCxnSpPr/>
            <p:nvPr/>
          </p:nvCxnSpPr>
          <p:spPr>
            <a:xfrm>
              <a:off x="7530158" y="4544739"/>
              <a:ext cx="687012" cy="1532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Connecteur droit avec flèche 313"/>
            <p:cNvCxnSpPr/>
            <p:nvPr/>
          </p:nvCxnSpPr>
          <p:spPr>
            <a:xfrm flipV="1">
              <a:off x="7532410" y="4849448"/>
              <a:ext cx="709514" cy="1518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Connecteur droit avec flèche 314"/>
            <p:cNvCxnSpPr/>
            <p:nvPr/>
          </p:nvCxnSpPr>
          <p:spPr>
            <a:xfrm>
              <a:off x="7529460" y="5016229"/>
              <a:ext cx="687012" cy="1532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pic>
        <p:nvPicPr>
          <p:cNvPr id="71" name="Imag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6" y="3677796"/>
            <a:ext cx="3432357" cy="1973605"/>
          </a:xfrm>
          <a:prstGeom prst="rect">
            <a:avLst/>
          </a:prstGeom>
        </p:spPr>
      </p:pic>
      <p:sp>
        <p:nvSpPr>
          <p:cNvPr id="321" name="ZoneTexte 320">
            <a:extLst>
              <a:ext uri="{FF2B5EF4-FFF2-40B4-BE49-F238E27FC236}">
                <a16:creationId xmlns:a16="http://schemas.microsoft.com/office/drawing/2014/main" id="{8579234D-FF54-4724-B1B8-E3CAF3F5FA5A}"/>
              </a:ext>
            </a:extLst>
          </p:cNvPr>
          <p:cNvSpPr txBox="1"/>
          <p:nvPr/>
        </p:nvSpPr>
        <p:spPr>
          <a:xfrm>
            <a:off x="9559455" y="2200216"/>
            <a:ext cx="1486119" cy="523220"/>
          </a:xfrm>
          <a:prstGeom prst="rect">
            <a:avLst/>
          </a:prstGeom>
          <a:noFill/>
        </p:spPr>
        <p:txBody>
          <a:bodyPr wrap="square" rtlCol="0">
            <a:spAutoFit/>
          </a:bodyPr>
          <a:lstStyle/>
          <a:p>
            <a:pPr algn="ctr"/>
            <a:r>
              <a:rPr lang="fr-FR" sz="2800" dirty="0"/>
              <a:t>n cycles</a:t>
            </a:r>
            <a:endParaRPr lang="fr-FR" sz="2800" baseline="30000" dirty="0"/>
          </a:p>
        </p:txBody>
      </p:sp>
      <p:cxnSp>
        <p:nvCxnSpPr>
          <p:cNvPr id="322" name="Connecteur droit avec flèche 321"/>
          <p:cNvCxnSpPr/>
          <p:nvPr/>
        </p:nvCxnSpPr>
        <p:spPr>
          <a:xfrm>
            <a:off x="9351919" y="2694002"/>
            <a:ext cx="2001881" cy="17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9" name="Rectangle 318"/>
          <p:cNvSpPr/>
          <p:nvPr/>
        </p:nvSpPr>
        <p:spPr>
          <a:xfrm>
            <a:off x="81016" y="5653112"/>
            <a:ext cx="3432357" cy="246221"/>
          </a:xfrm>
          <a:prstGeom prst="rect">
            <a:avLst/>
          </a:prstGeom>
        </p:spPr>
        <p:txBody>
          <a:bodyPr wrap="square">
            <a:spAutoFit/>
          </a:bodyPr>
          <a:lstStyle/>
          <a:p>
            <a:r>
              <a:rPr lang="fr-FR" sz="1000" dirty="0"/>
              <a:t>DENIS et al. 1995;2(1):49-57</a:t>
            </a:r>
          </a:p>
        </p:txBody>
      </p:sp>
      <p:sp>
        <p:nvSpPr>
          <p:cNvPr id="325" name="ZoneTexte 324">
            <a:extLst>
              <a:ext uri="{FF2B5EF4-FFF2-40B4-BE49-F238E27FC236}">
                <a16:creationId xmlns:a16="http://schemas.microsoft.com/office/drawing/2014/main" id="{8579234D-FF54-4724-B1B8-E3CAF3F5FA5A}"/>
              </a:ext>
            </a:extLst>
          </p:cNvPr>
          <p:cNvSpPr txBox="1"/>
          <p:nvPr/>
        </p:nvSpPr>
        <p:spPr>
          <a:xfrm>
            <a:off x="66800" y="706625"/>
            <a:ext cx="1896949" cy="369332"/>
          </a:xfrm>
          <a:prstGeom prst="rect">
            <a:avLst/>
          </a:prstGeom>
          <a:noFill/>
        </p:spPr>
        <p:txBody>
          <a:bodyPr wrap="square" rtlCol="0">
            <a:spAutoFit/>
          </a:bodyPr>
          <a:lstStyle/>
          <a:p>
            <a:r>
              <a:rPr lang="fr-FR" dirty="0"/>
              <a:t>Amorce </a:t>
            </a:r>
            <a:r>
              <a:rPr lang="fr-FR" dirty="0" err="1"/>
              <a:t>antisens</a:t>
            </a:r>
            <a:r>
              <a:rPr lang="fr-FR" dirty="0"/>
              <a:t>:</a:t>
            </a:r>
          </a:p>
        </p:txBody>
      </p:sp>
      <p:sp>
        <p:nvSpPr>
          <p:cNvPr id="327" name="ZoneTexte 326">
            <a:extLst>
              <a:ext uri="{FF2B5EF4-FFF2-40B4-BE49-F238E27FC236}">
                <a16:creationId xmlns:a16="http://schemas.microsoft.com/office/drawing/2014/main" id="{8579234D-FF54-4724-B1B8-E3CAF3F5FA5A}"/>
              </a:ext>
            </a:extLst>
          </p:cNvPr>
          <p:cNvSpPr txBox="1"/>
          <p:nvPr/>
        </p:nvSpPr>
        <p:spPr>
          <a:xfrm>
            <a:off x="60756" y="961919"/>
            <a:ext cx="1896949" cy="369332"/>
          </a:xfrm>
          <a:prstGeom prst="rect">
            <a:avLst/>
          </a:prstGeom>
          <a:noFill/>
        </p:spPr>
        <p:txBody>
          <a:bodyPr wrap="square" rtlCol="0">
            <a:spAutoFit/>
          </a:bodyPr>
          <a:lstStyle/>
          <a:p>
            <a:r>
              <a:rPr lang="fr-FR" dirty="0"/>
              <a:t>Amorce sens:</a:t>
            </a:r>
          </a:p>
        </p:txBody>
      </p:sp>
    </p:spTree>
    <p:extLst>
      <p:ext uri="{BB962C8B-B14F-4D97-AF65-F5344CB8AC3E}">
        <p14:creationId xmlns:p14="http://schemas.microsoft.com/office/powerpoint/2010/main" val="19445217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èle présentation JP 2021.pptx" id="{DD994A99-FEA0-45DB-9C3D-5B0DB20968FA}" vid="{BE2D2A59-FD6C-42BE-9D2F-00EFF3E71BA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modèle présentation JP 2021</Template>
  <TotalTime>5339</TotalTime>
  <Words>2043</Words>
  <Application>Microsoft Office PowerPoint</Application>
  <PresentationFormat>Grand écran</PresentationFormat>
  <Paragraphs>653</Paragraphs>
  <Slides>33</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33</vt:i4>
      </vt:variant>
    </vt:vector>
  </HeadingPairs>
  <TitlesOfParts>
    <vt:vector size="43" baseType="lpstr">
      <vt:lpstr>Microsoft YaHei</vt:lpstr>
      <vt:lpstr>SimSun</vt:lpstr>
      <vt:lpstr>Arial</vt:lpstr>
      <vt:lpstr>Calibri</vt:lpstr>
      <vt:lpstr>Calibri Light</vt:lpstr>
      <vt:lpstr>Droid Sans Fallback</vt:lpstr>
      <vt:lpstr>Mangal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Next Generation Sequencing » NGS: pourquoi?</vt:lpstr>
      <vt:lpstr>Présentation PowerPoint</vt:lpstr>
      <vt:lpstr>Présentation PowerPoint</vt:lpstr>
      <vt:lpstr>séquençage massif parallélisé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Analyses Bioinformatiques</vt:lpstr>
      <vt:lpstr>Types de variants détectés</vt:lpstr>
      <vt:lpstr>Attention aux Limites du NGS !</vt:lpstr>
      <vt:lpstr>Présentation PowerPoint</vt:lpstr>
      <vt:lpstr>Présentation PowerPoint</vt:lpstr>
    </vt:vector>
  </TitlesOfParts>
  <Company>APHP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PRUDENT Didier</dc:creator>
  <cp:lastModifiedBy>LADRANGE Guillaume</cp:lastModifiedBy>
  <cp:revision>90</cp:revision>
  <dcterms:created xsi:type="dcterms:W3CDTF">2021-11-09T10:15:12Z</dcterms:created>
  <dcterms:modified xsi:type="dcterms:W3CDTF">2021-11-19T08:53:23Z</dcterms:modified>
</cp:coreProperties>
</file>