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47"/>
  </p:notesMasterIdLst>
  <p:handoutMasterIdLst>
    <p:handoutMasterId r:id="rId48"/>
  </p:handoutMasterIdLst>
  <p:sldIdLst>
    <p:sldId id="256" r:id="rId3"/>
    <p:sldId id="257" r:id="rId4"/>
    <p:sldId id="262" r:id="rId5"/>
    <p:sldId id="263" r:id="rId6"/>
    <p:sldId id="270" r:id="rId7"/>
    <p:sldId id="259" r:id="rId8"/>
    <p:sldId id="264" r:id="rId9"/>
    <p:sldId id="268" r:id="rId10"/>
    <p:sldId id="301" r:id="rId11"/>
    <p:sldId id="325" r:id="rId12"/>
    <p:sldId id="327" r:id="rId13"/>
    <p:sldId id="266" r:id="rId14"/>
    <p:sldId id="265" r:id="rId15"/>
    <p:sldId id="286" r:id="rId16"/>
    <p:sldId id="277" r:id="rId17"/>
    <p:sldId id="322" r:id="rId18"/>
    <p:sldId id="276" r:id="rId19"/>
    <p:sldId id="278" r:id="rId20"/>
    <p:sldId id="279" r:id="rId21"/>
    <p:sldId id="287" r:id="rId22"/>
    <p:sldId id="281" r:id="rId23"/>
    <p:sldId id="282" r:id="rId24"/>
    <p:sldId id="303" r:id="rId25"/>
    <p:sldId id="284" r:id="rId26"/>
    <p:sldId id="300" r:id="rId27"/>
    <p:sldId id="289" r:id="rId28"/>
    <p:sldId id="309" r:id="rId29"/>
    <p:sldId id="290" r:id="rId30"/>
    <p:sldId id="291" r:id="rId31"/>
    <p:sldId id="308" r:id="rId32"/>
    <p:sldId id="292" r:id="rId33"/>
    <p:sldId id="293" r:id="rId34"/>
    <p:sldId id="294" r:id="rId35"/>
    <p:sldId id="313" r:id="rId36"/>
    <p:sldId id="312" r:id="rId37"/>
    <p:sldId id="306" r:id="rId38"/>
    <p:sldId id="295" r:id="rId39"/>
    <p:sldId id="296" r:id="rId40"/>
    <p:sldId id="314" r:id="rId41"/>
    <p:sldId id="317" r:id="rId42"/>
    <p:sldId id="298" r:id="rId43"/>
    <p:sldId id="302" r:id="rId44"/>
    <p:sldId id="269" r:id="rId45"/>
    <p:sldId id="258" r:id="rId4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FF00"/>
    <a:srgbClr val="FF66FF"/>
    <a:srgbClr val="0000FF"/>
    <a:srgbClr val="FFCCFF"/>
    <a:srgbClr val="018ACF"/>
    <a:srgbClr val="D54F19"/>
    <a:srgbClr val="BE0260"/>
    <a:srgbClr val="D0005E"/>
    <a:srgbClr val="D68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ITULA\DocSTD\BIOLOGIE\GenMed\DPI\Naissances%20DPI%20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itula\DocSTD\BIOLOGIE\GenMed\DPI\Naissances%20DPI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0">
                <a:solidFill>
                  <a:srgbClr val="BE0260"/>
                </a:solidFill>
              </a:defRPr>
            </a:pPr>
            <a:r>
              <a:rPr lang="en-US" sz="1100" b="0" dirty="0" err="1">
                <a:solidFill>
                  <a:srgbClr val="BE0260"/>
                </a:solidFill>
              </a:rPr>
              <a:t>nombre</a:t>
            </a:r>
            <a:r>
              <a:rPr lang="en-US" sz="1100" b="0" dirty="0">
                <a:solidFill>
                  <a:srgbClr val="BE0260"/>
                </a:solidFill>
              </a:rPr>
              <a:t> cycles </a:t>
            </a:r>
            <a:r>
              <a:rPr lang="en-US" sz="1100" b="0" dirty="0" err="1" smtClean="0">
                <a:solidFill>
                  <a:srgbClr val="BE0260"/>
                </a:solidFill>
              </a:rPr>
              <a:t>programmés</a:t>
            </a:r>
            <a:r>
              <a:rPr lang="en-US" sz="1100" b="0" dirty="0" smtClean="0">
                <a:solidFill>
                  <a:srgbClr val="BE0260"/>
                </a:solidFill>
              </a:rPr>
              <a:t> 2019 </a:t>
            </a:r>
            <a:r>
              <a:rPr lang="en-US" sz="1100" b="0" dirty="0">
                <a:solidFill>
                  <a:srgbClr val="BE0260"/>
                </a:solidFill>
              </a:rPr>
              <a:t>(1402)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Feuil2!$A$21</c:f>
              <c:strCache>
                <c:ptCount val="1"/>
                <c:pt idx="0">
                  <c:v>nombre cycles programmés (1402)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Feuil2!$B$20:$F$20</c:f>
              <c:strCache>
                <c:ptCount val="5"/>
                <c:pt idx="0">
                  <c:v>Paris</c:v>
                </c:pt>
                <c:pt idx="1">
                  <c:v>Strasbourg</c:v>
                </c:pt>
                <c:pt idx="2">
                  <c:v>Montpellier</c:v>
                </c:pt>
                <c:pt idx="3">
                  <c:v>Nantes</c:v>
                </c:pt>
                <c:pt idx="4">
                  <c:v>Grenoble</c:v>
                </c:pt>
              </c:strCache>
            </c:strRef>
          </c:cat>
          <c:val>
            <c:numRef>
              <c:f>Feuil2!$B$21:$F$21</c:f>
              <c:numCache>
                <c:formatCode>General</c:formatCode>
                <c:ptCount val="5"/>
                <c:pt idx="0">
                  <c:v>321</c:v>
                </c:pt>
                <c:pt idx="1">
                  <c:v>241</c:v>
                </c:pt>
                <c:pt idx="2">
                  <c:v>393</c:v>
                </c:pt>
                <c:pt idx="3">
                  <c:v>330</c:v>
                </c:pt>
                <c:pt idx="4">
                  <c:v>117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2A-447C-AD5E-E6E736D4AF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ysClr val="windowText" lastClr="000000"/>
      </a:solidFill>
    </a:ln>
  </c:spPr>
  <c:txPr>
    <a:bodyPr/>
    <a:lstStyle/>
    <a:p>
      <a:pPr>
        <a:defRPr>
          <a:latin typeface="Comic Sans MS" panose="030F0702030302020204" pitchFamily="66" charset="0"/>
        </a:defRPr>
      </a:pPr>
      <a:endParaRPr lang="fr-F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naissances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'graph naissances'!$B$1</c:f>
              <c:strCache>
                <c:ptCount val="1"/>
                <c:pt idx="0">
                  <c:v>nb bébés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'graph naissances'!$A$2:$A$9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'graph naissances'!$B$2:$B$9</c:f>
              <c:numCache>
                <c:formatCode>General</c:formatCode>
                <c:ptCount val="8"/>
                <c:pt idx="0">
                  <c:v>6</c:v>
                </c:pt>
                <c:pt idx="1">
                  <c:v>16</c:v>
                </c:pt>
                <c:pt idx="2">
                  <c:v>41</c:v>
                </c:pt>
                <c:pt idx="3">
                  <c:v>32</c:v>
                </c:pt>
                <c:pt idx="4">
                  <c:v>51</c:v>
                </c:pt>
                <c:pt idx="5">
                  <c:v>66</c:v>
                </c:pt>
                <c:pt idx="6">
                  <c:v>74</c:v>
                </c:pt>
                <c:pt idx="7">
                  <c:v>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05F-49EE-BEED-7EAAFB2E46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944832"/>
        <c:axId val="198648960"/>
      </c:lineChart>
      <c:catAx>
        <c:axId val="17994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8648960"/>
        <c:crosses val="autoZero"/>
        <c:auto val="1"/>
        <c:lblAlgn val="ctr"/>
        <c:lblOffset val="100"/>
        <c:noMultiLvlLbl val="0"/>
      </c:catAx>
      <c:valAx>
        <c:axId val="19864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994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107BF-F89E-47EF-8C6A-B76B5A11C7B6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409EB-0FF1-499D-BCB7-271DFE9492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6941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B74CC-CED7-4AB0-86AE-9A9EE13C7A18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9153F-432F-4281-9E01-D0F13ADE80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1647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9153F-432F-4281-9E01-D0F13ADE805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0092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9153F-432F-4281-9E01-D0F13ADE8056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929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1138425"/>
            <a:ext cx="7772400" cy="13743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720" y="4650640"/>
            <a:ext cx="6400800" cy="137434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5FB4-5D94-4ABF-BD8B-44A6741F9BD3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3755-A165-4A7E-B5C4-0D1ABF04E9BC}" type="datetime1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D941-3178-4DEB-A315-337DE67408E5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5213-81BA-4EBF-88B8-D101A41CC79B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1138425"/>
            <a:ext cx="7772400" cy="13743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720" y="4650640"/>
            <a:ext cx="6400800" cy="137434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74F12-AA26-4AC8-9962-C36BB8F325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CCC60-E8CD-4174-8B1A-7DF615B22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745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3918803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74F12-AA26-4AC8-9962-C36BB8F325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CCC60-E8CD-4174-8B1A-7DF615B22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677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0005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13842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74F12-AA26-4AC8-9962-C36BB8F325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CCC60-E8CD-4174-8B1A-7DF615B22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434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74F12-AA26-4AC8-9962-C36BB8F325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CCC60-E8CD-4174-8B1A-7DF615B22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368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74F12-AA26-4AC8-9962-C36BB8F325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CCC60-E8CD-4174-8B1A-7DF615B22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336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596539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00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226402"/>
            <a:ext cx="4040188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596539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00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226402"/>
            <a:ext cx="4041775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74F12-AA26-4AC8-9962-C36BB8F325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CCC60-E8CD-4174-8B1A-7DF615B22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750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74F12-AA26-4AC8-9962-C36BB8F325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CCC60-E8CD-4174-8B1A-7DF615B22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00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3918803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B044-02A2-4628-8590-F772125CA73D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74F12-AA26-4AC8-9962-C36BB8F325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CCC60-E8CD-4174-8B1A-7DF615B22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098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74F12-AA26-4AC8-9962-C36BB8F325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CCC60-E8CD-4174-8B1A-7DF615B22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276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74F12-AA26-4AC8-9962-C36BB8F325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CCC60-E8CD-4174-8B1A-7DF615B22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366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74F12-AA26-4AC8-9962-C36BB8F325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CCC60-E8CD-4174-8B1A-7DF615B22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998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74F12-AA26-4AC8-9962-C36BB8F325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CCC60-E8CD-4174-8B1A-7DF615B22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220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0005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13842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43C0-92F5-4FC6-BBCC-E554BFE18328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DAEC7-FA78-4183-B71A-C79E54DD4854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A122-078A-4F98-B146-33D618DC7D64}" type="datetime1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596539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00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226402"/>
            <a:ext cx="4040188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596539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00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226402"/>
            <a:ext cx="4041775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543F6-A00E-4C76-89FB-128EA702DAE0}" type="datetime1">
              <a:rPr lang="en-US" smtClean="0"/>
              <a:t>11/16/2022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43BB-F8EB-4A24-85BC-AF6C58EC8B00}" type="datetime1">
              <a:rPr lang="en-US" smtClean="0"/>
              <a:t>11/16/2022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3311-67C5-476E-8410-DB98A8629A0C}" type="datetime1">
              <a:rPr lang="en-US" smtClean="0"/>
              <a:t>11/16/2022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B988-05E6-4835-B18E-04AEAC867A31}" type="datetime1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FB2E2-B7AE-43A0-8CE1-D8D0803D5C75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74F12-AA26-4AC8-9962-C36BB8F325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CCC60-E8CD-4174-8B1A-7DF615B22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63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7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11" Type="http://schemas.openxmlformats.org/officeDocument/2006/relationships/image" Target="../media/image17.gif"/><Relationship Id="rId5" Type="http://schemas.openxmlformats.org/officeDocument/2006/relationships/image" Target="../media/image11.jpeg"/><Relationship Id="rId10" Type="http://schemas.openxmlformats.org/officeDocument/2006/relationships/image" Target="../media/image16.gif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55" y="833015"/>
            <a:ext cx="7772400" cy="1374345"/>
          </a:xfrm>
        </p:spPr>
        <p:txBody>
          <a:bodyPr>
            <a:normAutofit/>
          </a:bodyPr>
          <a:lstStyle/>
          <a:p>
            <a:r>
              <a:rPr lang="fr-FR" alt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Rôle du technicien de </a:t>
            </a:r>
            <a:r>
              <a:rPr lang="fr-FR" altLang="fr-F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laboratoire</a:t>
            </a:r>
            <a:br>
              <a:rPr lang="fr-FR" altLang="fr-FR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fr-F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fr-FR" alt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diagnostic préimplantatoire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7655" y="5261460"/>
            <a:ext cx="5650085" cy="1374345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Sophie PEDRONNO</a:t>
            </a:r>
          </a:p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Brigitte MENANTEAU</a:t>
            </a:r>
          </a:p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Aurélien GAUTEUL</a:t>
            </a:r>
          </a:p>
          <a:p>
            <a:pPr algn="l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AFTLM</a:t>
            </a:r>
          </a:p>
          <a:p>
            <a:pPr algn="l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RENNES  18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novembre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2022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6" descr="http://www.telesante-paysdelaloire.fr/portail-pdl/pro/actualites/actualites-regionales/ces-etablissements-qui-communiquent-par-messagerie-securisee/CHUQUAD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954" y="69490"/>
            <a:ext cx="1228045" cy="76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8965" y="374900"/>
            <a:ext cx="8229600" cy="45811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FR" dirty="0"/>
              <a:t>Indications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latin typeface="+mj-lt"/>
              </a:rPr>
              <a:pPr/>
              <a:t>10</a:t>
            </a:fld>
            <a:endParaRPr lang="en-US">
              <a:latin typeface="+mj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1687460"/>
            <a:ext cx="350306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400" b="1" dirty="0" smtClean="0">
                <a:latin typeface="+mj-lt"/>
              </a:rPr>
              <a:t>Autosomique </a:t>
            </a:r>
            <a:r>
              <a:rPr lang="fr-FR" sz="1400" b="1" dirty="0">
                <a:latin typeface="+mj-lt"/>
              </a:rPr>
              <a:t>dominant </a:t>
            </a:r>
            <a:r>
              <a:rPr lang="fr-FR" sz="1400" b="1" dirty="0" smtClean="0">
                <a:latin typeface="+mj-lt"/>
              </a:rPr>
              <a:t> ≈ 50 </a:t>
            </a:r>
            <a:r>
              <a:rPr lang="fr-FR" sz="1400" b="1" dirty="0">
                <a:latin typeface="+mj-lt"/>
              </a:rPr>
              <a:t>% des </a:t>
            </a:r>
            <a:r>
              <a:rPr lang="fr-FR" sz="1400" b="1" dirty="0" smtClean="0">
                <a:latin typeface="+mj-lt"/>
              </a:rPr>
              <a:t>dossiers</a:t>
            </a:r>
          </a:p>
          <a:p>
            <a:pPr lvl="2">
              <a:defRPr/>
            </a:pPr>
            <a:r>
              <a:rPr lang="fr-FR" sz="1000" dirty="0" smtClean="0">
                <a:latin typeface="+mj-lt"/>
              </a:rPr>
              <a:t>Dystrophie </a:t>
            </a:r>
            <a:r>
              <a:rPr lang="fr-FR" sz="1000" dirty="0" err="1" smtClean="0">
                <a:latin typeface="+mj-lt"/>
              </a:rPr>
              <a:t>myotonique</a:t>
            </a:r>
            <a:r>
              <a:rPr lang="fr-FR" sz="1000" dirty="0" smtClean="0">
                <a:latin typeface="+mj-lt"/>
              </a:rPr>
              <a:t> de Steinert</a:t>
            </a:r>
          </a:p>
          <a:p>
            <a:pPr lvl="2">
              <a:defRPr/>
            </a:pPr>
            <a:r>
              <a:rPr lang="fr-FR" sz="1000" dirty="0" smtClean="0">
                <a:latin typeface="+mj-lt"/>
              </a:rPr>
              <a:t>Maladie </a:t>
            </a:r>
            <a:r>
              <a:rPr lang="fr-FR" sz="1000" dirty="0">
                <a:latin typeface="+mj-lt"/>
              </a:rPr>
              <a:t>de </a:t>
            </a:r>
            <a:r>
              <a:rPr lang="fr-FR" sz="1000" dirty="0" smtClean="0">
                <a:latin typeface="+mj-lt"/>
              </a:rPr>
              <a:t>Huntington</a:t>
            </a:r>
            <a:endParaRPr lang="fr-FR" sz="1000" dirty="0">
              <a:latin typeface="+mj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80" y="2298358"/>
            <a:ext cx="2592388" cy="254024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400" y="2270575"/>
            <a:ext cx="2369217" cy="2509332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3115171" y="4497935"/>
            <a:ext cx="3014989" cy="2335024"/>
            <a:chOff x="2870681" y="4408220"/>
            <a:chExt cx="3014989" cy="2335024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70681" y="4408220"/>
              <a:ext cx="3014989" cy="2324811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3441521" y="6375661"/>
              <a:ext cx="152705" cy="2601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546165" y="6483100"/>
              <a:ext cx="152705" cy="2601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5669240" y="6461331"/>
              <a:ext cx="152705" cy="2601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2990173" y="3754378"/>
            <a:ext cx="34056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400" b="1" dirty="0" smtClean="0">
                <a:latin typeface="+mj-lt"/>
              </a:rPr>
              <a:t>Autosomique </a:t>
            </a:r>
            <a:r>
              <a:rPr lang="fr-FR" sz="1400" b="1" dirty="0">
                <a:latin typeface="+mj-lt"/>
              </a:rPr>
              <a:t>récessif </a:t>
            </a:r>
            <a:r>
              <a:rPr lang="fr-FR" sz="1400" b="1" dirty="0" smtClean="0">
                <a:latin typeface="+mj-lt"/>
              </a:rPr>
              <a:t>≈ 30% </a:t>
            </a:r>
            <a:r>
              <a:rPr lang="fr-FR" sz="1400" b="1" dirty="0">
                <a:latin typeface="+mj-lt"/>
              </a:rPr>
              <a:t>des dossiers</a:t>
            </a:r>
          </a:p>
          <a:p>
            <a:pPr>
              <a:defRPr/>
            </a:pPr>
            <a:r>
              <a:rPr lang="fr-FR" sz="1200" dirty="0">
                <a:latin typeface="+mj-lt"/>
              </a:rPr>
              <a:t> 	</a:t>
            </a:r>
            <a:r>
              <a:rPr lang="fr-FR" sz="1000" dirty="0" smtClean="0">
                <a:latin typeface="+mj-lt"/>
              </a:rPr>
              <a:t>Mucoviscidose</a:t>
            </a:r>
            <a:r>
              <a:rPr lang="fr-FR" sz="1000" dirty="0">
                <a:latin typeface="+mj-lt"/>
              </a:rPr>
              <a:t>		</a:t>
            </a:r>
          </a:p>
          <a:p>
            <a:pPr>
              <a:defRPr/>
            </a:pPr>
            <a:r>
              <a:rPr lang="fr-FR" sz="1000" dirty="0">
                <a:latin typeface="+mj-lt"/>
              </a:rPr>
              <a:t>	Amyotrophie spinale </a:t>
            </a:r>
            <a:r>
              <a:rPr lang="fr-FR" sz="1000" dirty="0" smtClean="0">
                <a:latin typeface="+mj-lt"/>
              </a:rPr>
              <a:t>infantile</a:t>
            </a:r>
            <a:endParaRPr lang="fr-FR" sz="1000" dirty="0">
              <a:latin typeface="+mj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784490" y="1595126"/>
            <a:ext cx="335951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>
              <a:defRPr/>
            </a:pPr>
            <a:r>
              <a:rPr lang="fr-FR" sz="1000" dirty="0">
                <a:latin typeface="+mj-lt"/>
              </a:rPr>
              <a:t>	</a:t>
            </a:r>
          </a:p>
          <a:p>
            <a:pPr>
              <a:defRPr/>
            </a:pPr>
            <a:r>
              <a:rPr lang="fr-FR" sz="1400" b="1" dirty="0" smtClean="0">
                <a:latin typeface="+mj-lt"/>
              </a:rPr>
              <a:t>Liée </a:t>
            </a:r>
            <a:r>
              <a:rPr lang="fr-FR" sz="1400" b="1" dirty="0">
                <a:latin typeface="+mj-lt"/>
              </a:rPr>
              <a:t>au chromosome X </a:t>
            </a:r>
            <a:r>
              <a:rPr lang="fr-FR" sz="1400" b="1" dirty="0" smtClean="0">
                <a:latin typeface="+mj-lt"/>
              </a:rPr>
              <a:t>≈ 20 </a:t>
            </a:r>
            <a:r>
              <a:rPr lang="fr-FR" sz="1400" b="1" dirty="0">
                <a:latin typeface="+mj-lt"/>
              </a:rPr>
              <a:t>% des dossiers</a:t>
            </a:r>
          </a:p>
          <a:p>
            <a:pPr>
              <a:defRPr/>
            </a:pPr>
            <a:r>
              <a:rPr lang="fr-FR" sz="1200" dirty="0">
                <a:latin typeface="+mj-lt"/>
              </a:rPr>
              <a:t>	</a:t>
            </a:r>
            <a:r>
              <a:rPr lang="fr-FR" sz="1000" dirty="0">
                <a:latin typeface="+mj-lt"/>
              </a:rPr>
              <a:t>Syndrome de l’X </a:t>
            </a:r>
            <a:r>
              <a:rPr lang="fr-FR" sz="1000" dirty="0" smtClean="0">
                <a:latin typeface="+mj-lt"/>
              </a:rPr>
              <a:t>fragile</a:t>
            </a:r>
          </a:p>
          <a:p>
            <a:pPr>
              <a:defRPr/>
            </a:pPr>
            <a:r>
              <a:rPr lang="fr-FR" sz="1000" dirty="0">
                <a:latin typeface="+mj-lt"/>
              </a:rPr>
              <a:t>	Myopathies de Duchenne et </a:t>
            </a:r>
            <a:r>
              <a:rPr lang="fr-FR" sz="1000" dirty="0" smtClean="0">
                <a:latin typeface="+mj-lt"/>
              </a:rPr>
              <a:t>Becker</a:t>
            </a:r>
            <a:endParaRPr lang="fr-FR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120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6260" y="413232"/>
            <a:ext cx="8229600" cy="45811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FR" dirty="0" smtClean="0"/>
              <a:t>PCR multiplexe</a:t>
            </a:r>
            <a:br>
              <a:rPr lang="fr-FR" dirty="0" smtClean="0"/>
            </a:br>
            <a:r>
              <a:rPr lang="fr-FR" dirty="0" smtClean="0"/>
              <a:t>direct + indirect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latin typeface="+mj-lt"/>
              </a:rPr>
              <a:pPr/>
              <a:t>11</a:t>
            </a:fld>
            <a:endParaRPr lang="en-US" dirty="0">
              <a:latin typeface="+mj-lt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0" y="1647849"/>
            <a:ext cx="5715000" cy="1838325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4572000" y="3429000"/>
            <a:ext cx="1527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>
            <a:off x="151790" y="3451946"/>
            <a:ext cx="4420210" cy="16225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724705" y="3451946"/>
            <a:ext cx="4275740" cy="1637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143555" y="5170227"/>
            <a:ext cx="88568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778" y="5914404"/>
            <a:ext cx="2837009" cy="449858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156" y="4972539"/>
            <a:ext cx="3807044" cy="28892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cxnSp>
        <p:nvCxnSpPr>
          <p:cNvPr id="30" name="Connecteur droit 29"/>
          <p:cNvCxnSpPr/>
          <p:nvPr/>
        </p:nvCxnSpPr>
        <p:spPr>
          <a:xfrm flipH="1">
            <a:off x="2510778" y="5261460"/>
            <a:ext cx="1355467" cy="652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3961180" y="5261460"/>
            <a:ext cx="1307387" cy="652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3197655" y="6348899"/>
            <a:ext cx="18324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rgbClr val="FF0000"/>
                </a:solidFill>
              </a:rPr>
              <a:t>c.1521_1523del, p.Phe508del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189663" y="4765561"/>
            <a:ext cx="771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/>
              <a:t>gène </a:t>
            </a:r>
            <a:r>
              <a:rPr lang="fr-FR" sz="1000" b="1" i="1" dirty="0" smtClean="0"/>
              <a:t>CFTR</a:t>
            </a:r>
            <a:endParaRPr lang="fr-FR" sz="1000" b="1" i="1" dirty="0"/>
          </a:p>
        </p:txBody>
      </p:sp>
      <p:sp>
        <p:nvSpPr>
          <p:cNvPr id="40" name="Titre 1"/>
          <p:cNvSpPr txBox="1">
            <a:spLocks/>
          </p:cNvSpPr>
          <p:nvPr/>
        </p:nvSpPr>
        <p:spPr>
          <a:xfrm>
            <a:off x="-54643" y="1266391"/>
            <a:ext cx="8229600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>
              <a:spcBef>
                <a:spcPct val="0"/>
              </a:spcBef>
              <a:buNone/>
              <a:defRPr sz="3600">
                <a:solidFill>
                  <a:srgbClr val="D0005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 smtClean="0"/>
              <a:t>Mucoviscidose, Chromosome </a:t>
            </a:r>
            <a:r>
              <a:rPr lang="fr-FR" sz="1800" dirty="0"/>
              <a:t>7, gène </a:t>
            </a:r>
            <a:r>
              <a:rPr lang="fr-FR" sz="1800" i="1" dirty="0" smtClean="0"/>
              <a:t>CFTR</a:t>
            </a:r>
            <a:r>
              <a:rPr lang="fr-FR" sz="1800" dirty="0" smtClean="0"/>
              <a:t> </a:t>
            </a:r>
            <a:endParaRPr lang="fr-FR" sz="1800" dirty="0"/>
          </a:p>
        </p:txBody>
      </p:sp>
      <p:cxnSp>
        <p:nvCxnSpPr>
          <p:cNvPr id="49" name="Connecteur droit 48"/>
          <p:cNvCxnSpPr/>
          <p:nvPr/>
        </p:nvCxnSpPr>
        <p:spPr>
          <a:xfrm flipH="1">
            <a:off x="6553200" y="5201577"/>
            <a:ext cx="1064235" cy="789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7712369" y="5201577"/>
            <a:ext cx="1110479" cy="797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flipH="1">
            <a:off x="63533" y="5175908"/>
            <a:ext cx="774827" cy="815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933293" y="5175908"/>
            <a:ext cx="1033395" cy="815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Imag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6115" y="6010840"/>
            <a:ext cx="2479065" cy="142379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87" y="6031343"/>
            <a:ext cx="2074640" cy="113405"/>
          </a:xfrm>
          <a:prstGeom prst="rect">
            <a:avLst/>
          </a:prstGeom>
        </p:spPr>
      </p:pic>
      <p:sp>
        <p:nvSpPr>
          <p:cNvPr id="65" name="ZoneTexte 64"/>
          <p:cNvSpPr txBox="1"/>
          <p:nvPr/>
        </p:nvSpPr>
        <p:spPr>
          <a:xfrm>
            <a:off x="670426" y="6148939"/>
            <a:ext cx="5979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rgbClr val="FF0000"/>
                </a:solidFill>
              </a:rPr>
              <a:t>(TG)12</a:t>
            </a:r>
            <a:endParaRPr lang="fr-FR" sz="1000" baseline="-25000" dirty="0">
              <a:solidFill>
                <a:srgbClr val="FF0000"/>
              </a:solidFill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7437746" y="6182293"/>
            <a:ext cx="549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rgbClr val="FF0000"/>
                </a:solidFill>
              </a:rPr>
              <a:t>(AC)16</a:t>
            </a:r>
            <a:endParaRPr lang="fr-FR" sz="10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84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55" y="297418"/>
            <a:ext cx="8229600" cy="458115"/>
          </a:xfrm>
        </p:spPr>
        <p:txBody>
          <a:bodyPr>
            <a:normAutofit fontScale="90000"/>
          </a:bodyPr>
          <a:lstStyle/>
          <a:p>
            <a:r>
              <a:rPr lang="fr-FR" altLang="fr-FR" dirty="0" smtClean="0"/>
              <a:t>DPI moléculaire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latin typeface="+mj-lt"/>
              </a:rPr>
              <a:pPr/>
              <a:t>12</a:t>
            </a:fld>
            <a:endParaRPr lang="en-US">
              <a:latin typeface="+mj-lt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07283" y="1830387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fr-FR" dirty="0" smtClean="0">
                <a:latin typeface="+mj-lt"/>
              </a:rPr>
              <a:t>1-Faisabilité : </a:t>
            </a:r>
          </a:p>
          <a:p>
            <a:pPr lvl="1">
              <a:defRPr/>
            </a:pPr>
            <a:r>
              <a:rPr lang="fr-FR" dirty="0" smtClean="0">
                <a:latin typeface="+mj-lt"/>
              </a:rPr>
              <a:t>Réception </a:t>
            </a:r>
            <a:r>
              <a:rPr lang="fr-FR" dirty="0">
                <a:latin typeface="+mj-lt"/>
              </a:rPr>
              <a:t>des échantillons</a:t>
            </a:r>
          </a:p>
          <a:p>
            <a:pPr lvl="1">
              <a:defRPr/>
            </a:pPr>
            <a:r>
              <a:rPr lang="fr-FR" dirty="0" err="1" smtClean="0">
                <a:latin typeface="+mj-lt"/>
              </a:rPr>
              <a:t>Haplotype</a:t>
            </a:r>
            <a:endParaRPr lang="fr-FR" dirty="0" smtClean="0">
              <a:latin typeface="+mj-lt"/>
            </a:endParaRPr>
          </a:p>
          <a:p>
            <a:pPr lvl="1">
              <a:defRPr/>
            </a:pPr>
            <a:r>
              <a:rPr lang="fr-FR" dirty="0" smtClean="0">
                <a:latin typeface="+mj-lt"/>
              </a:rPr>
              <a:t>Mise au point sur cellule unique</a:t>
            </a:r>
          </a:p>
          <a:p>
            <a:pPr lvl="1">
              <a:defRPr/>
            </a:pPr>
            <a:r>
              <a:rPr lang="fr-FR" dirty="0" smtClean="0">
                <a:latin typeface="+mj-lt"/>
              </a:rPr>
              <a:t>Validation sur cellule unique</a:t>
            </a:r>
          </a:p>
          <a:p>
            <a:pPr marL="457200" lvl="1" indent="0">
              <a:buNone/>
              <a:defRPr/>
            </a:pPr>
            <a:endParaRPr lang="fr-FR" dirty="0" smtClean="0">
              <a:latin typeface="+mj-lt"/>
            </a:endParaRPr>
          </a:p>
          <a:p>
            <a:pPr marL="85725" lvl="1" indent="0">
              <a:buNone/>
              <a:defRPr/>
            </a:pPr>
            <a:r>
              <a:rPr lang="fr-FR" dirty="0">
                <a:latin typeface="+mj-lt"/>
              </a:rPr>
              <a:t>2</a:t>
            </a:r>
            <a:r>
              <a:rPr lang="fr-FR" dirty="0" smtClean="0">
                <a:latin typeface="+mj-lt"/>
              </a:rPr>
              <a:t>-DPI :</a:t>
            </a:r>
          </a:p>
          <a:p>
            <a:pPr lvl="1">
              <a:defRPr/>
            </a:pPr>
            <a:r>
              <a:rPr lang="fr-FR" dirty="0" smtClean="0">
                <a:latin typeface="+mj-lt"/>
              </a:rPr>
              <a:t>Pré-DPI</a:t>
            </a:r>
          </a:p>
          <a:p>
            <a:pPr lvl="1">
              <a:defRPr/>
            </a:pPr>
            <a:r>
              <a:rPr lang="fr-FR" dirty="0" smtClean="0">
                <a:latin typeface="+mj-lt"/>
              </a:rPr>
              <a:t>DPI</a:t>
            </a:r>
          </a:p>
          <a:p>
            <a:pPr marL="1828800" lvl="4" indent="0">
              <a:buFont typeface="Arial" panose="020B0604020202020204" pitchFamily="34" charset="0"/>
              <a:buNone/>
              <a:defRPr/>
            </a:pPr>
            <a:endParaRPr lang="fr-FR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925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latin typeface="+mj-lt"/>
              </a:rPr>
              <a:pPr/>
              <a:t>13</a:t>
            </a:fld>
            <a:endParaRPr lang="en-US">
              <a:latin typeface="+mj-lt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313185" y="1596540"/>
            <a:ext cx="7787955" cy="427574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/>
                </a:solidFill>
                <a:latin typeface="+mj-lt"/>
              </a:rPr>
              <a:t>Constitution du dossier technique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/>
                </a:solidFill>
                <a:latin typeface="+mj-lt"/>
              </a:rPr>
              <a:t>Réception prélèvements (SGE, </a:t>
            </a:r>
            <a:r>
              <a:rPr lang="fr-FR" dirty="0" err="1" smtClean="0">
                <a:solidFill>
                  <a:schemeClr val="tx1"/>
                </a:solidFill>
                <a:latin typeface="+mj-lt"/>
              </a:rPr>
              <a:t>ADNs</a:t>
            </a:r>
            <a:r>
              <a:rPr lang="fr-FR" dirty="0" smtClean="0">
                <a:solidFill>
                  <a:schemeClr val="tx1"/>
                </a:solidFill>
                <a:latin typeface="+mj-lt"/>
              </a:rPr>
              <a:t>…)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fr-FR" dirty="0" smtClean="0">
              <a:solidFill>
                <a:schemeClr val="tx1"/>
              </a:solidFill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fr-FR" dirty="0">
              <a:solidFill>
                <a:schemeClr val="tx1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fr-FR" dirty="0" smtClean="0">
              <a:solidFill>
                <a:schemeClr val="tx1"/>
              </a:solidFill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fr-FR" dirty="0" smtClean="0">
              <a:solidFill>
                <a:schemeClr val="tx1"/>
              </a:solidFill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r-FR" sz="1800" dirty="0" smtClean="0">
                <a:solidFill>
                  <a:schemeClr val="tx1"/>
                </a:solidFill>
                <a:latin typeface="+mj-lt"/>
              </a:rPr>
              <a:t>                                     FICOLL </a:t>
            </a:r>
            <a:r>
              <a:rPr lang="fr-FR" sz="1800" dirty="0">
                <a:solidFill>
                  <a:schemeClr val="tx1"/>
                </a:solidFill>
                <a:latin typeface="+mj-lt"/>
              </a:rPr>
              <a:t>(48h)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r-FR" dirty="0" smtClean="0">
              <a:solidFill>
                <a:schemeClr val="tx1"/>
              </a:solidFill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fr-FR" strike="sngStrike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2" descr="Résultat de recherche d'images pour &quot;ficoll princip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502" y="3860946"/>
            <a:ext cx="2699755" cy="143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e 7"/>
          <p:cNvGrpSpPr/>
          <p:nvPr/>
        </p:nvGrpSpPr>
        <p:grpSpPr>
          <a:xfrm>
            <a:off x="1635695" y="2845688"/>
            <a:ext cx="1631040" cy="1233244"/>
            <a:chOff x="107950" y="2205038"/>
            <a:chExt cx="1439863" cy="1642974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107950" y="3355974"/>
              <a:ext cx="1439863" cy="4920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1800" dirty="0">
                  <a:latin typeface="+mj-lt"/>
                </a:rPr>
                <a:t>Sang EDTA</a:t>
              </a:r>
            </a:p>
          </p:txBody>
        </p:sp>
        <p:pic>
          <p:nvPicPr>
            <p:cNvPr id="10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2205038"/>
              <a:ext cx="471487" cy="1073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13" y="2205038"/>
              <a:ext cx="471487" cy="1073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2205038"/>
              <a:ext cx="468313" cy="1065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e 12"/>
          <p:cNvGrpSpPr/>
          <p:nvPr/>
        </p:nvGrpSpPr>
        <p:grpSpPr>
          <a:xfrm>
            <a:off x="5080579" y="2845687"/>
            <a:ext cx="2719126" cy="784830"/>
            <a:chOff x="6300788" y="1484313"/>
            <a:chExt cx="2376487" cy="753390"/>
          </a:xfrm>
        </p:grpSpPr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6804025" y="1484313"/>
              <a:ext cx="1873250" cy="7533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 sz="1800" dirty="0">
                  <a:latin typeface="+mj-lt"/>
                </a:rPr>
                <a:t>Extraction </a:t>
              </a:r>
            </a:p>
            <a:p>
              <a:pPr algn="ctr">
                <a:spcBef>
                  <a:spcPct val="50000"/>
                </a:spcBef>
              </a:pPr>
              <a:r>
                <a:rPr lang="fr-FR" altLang="fr-FR" sz="1800" dirty="0">
                  <a:latin typeface="+mj-lt"/>
                </a:rPr>
                <a:t>ADN génomique</a:t>
              </a:r>
            </a:p>
          </p:txBody>
        </p:sp>
        <p:pic>
          <p:nvPicPr>
            <p:cNvPr id="15" name="Picture 2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788" y="1628775"/>
              <a:ext cx="249237" cy="568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e 15"/>
          <p:cNvGrpSpPr/>
          <p:nvPr/>
        </p:nvGrpSpPr>
        <p:grpSpPr>
          <a:xfrm>
            <a:off x="4394486" y="4072195"/>
            <a:ext cx="1817570" cy="784830"/>
            <a:chOff x="6600246" y="4652963"/>
            <a:chExt cx="1861129" cy="742036"/>
          </a:xfrm>
        </p:grpSpPr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6948488" y="4652963"/>
              <a:ext cx="1512887" cy="7420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 sz="1800" dirty="0">
                  <a:latin typeface="+mj-lt"/>
                </a:rPr>
                <a:t>Séparation </a:t>
              </a:r>
            </a:p>
            <a:p>
              <a:pPr algn="ctr">
                <a:spcBef>
                  <a:spcPct val="50000"/>
                </a:spcBef>
              </a:pPr>
              <a:r>
                <a:rPr lang="fr-FR" altLang="fr-FR" sz="1800" dirty="0">
                  <a:latin typeface="+mj-lt"/>
                </a:rPr>
                <a:t>lymphocytes</a:t>
              </a:r>
            </a:p>
          </p:txBody>
        </p:sp>
        <p:pic>
          <p:nvPicPr>
            <p:cNvPr id="18" name="Picture 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0246" y="4652963"/>
              <a:ext cx="277812" cy="6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" name="Connecteur droit avec flèche 4"/>
          <p:cNvCxnSpPr/>
          <p:nvPr/>
        </p:nvCxnSpPr>
        <p:spPr>
          <a:xfrm>
            <a:off x="3419395" y="3274388"/>
            <a:ext cx="102814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3419395" y="3576770"/>
            <a:ext cx="763525" cy="4733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3"/>
          <p:cNvSpPr txBox="1">
            <a:spLocks/>
          </p:cNvSpPr>
          <p:nvPr/>
        </p:nvSpPr>
        <p:spPr>
          <a:xfrm>
            <a:off x="1517900" y="271260"/>
            <a:ext cx="7016195" cy="650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742950" indent="-742950">
              <a:spcBef>
                <a:spcPct val="0"/>
              </a:spcBef>
              <a:buFont typeface="+mj-lt"/>
              <a:buAutoNum type="arabicPeriod"/>
              <a:defRPr sz="3600">
                <a:solidFill>
                  <a:srgbClr val="D0005E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None/>
            </a:pPr>
            <a:r>
              <a:rPr lang="en-US" sz="3500" dirty="0" smtClean="0"/>
              <a:t>1. </a:t>
            </a:r>
            <a:r>
              <a:rPr lang="en-US" sz="3500" dirty="0" err="1" smtClean="0"/>
              <a:t>Faisabilité</a:t>
            </a:r>
            <a:endParaRPr lang="en-US" sz="3500" dirty="0" smtClean="0"/>
          </a:p>
          <a:p>
            <a:pPr marL="0" indent="0" algn="ctr">
              <a:buNone/>
            </a:pPr>
            <a:r>
              <a:rPr lang="en-US" sz="2400" dirty="0" err="1"/>
              <a:t>Réception</a:t>
            </a:r>
            <a:r>
              <a:rPr lang="en-US" sz="2400" dirty="0"/>
              <a:t> des </a:t>
            </a:r>
            <a:r>
              <a:rPr lang="en-US" sz="2400" dirty="0" err="1"/>
              <a:t>échantillons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550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72051" y="85349"/>
            <a:ext cx="1907747" cy="2917385"/>
            <a:chOff x="-42" y="85349"/>
            <a:chExt cx="1907747" cy="2917385"/>
          </a:xfrm>
        </p:grpSpPr>
        <p:cxnSp>
          <p:nvCxnSpPr>
            <p:cNvPr id="5" name="Connecteur droit 4"/>
            <p:cNvCxnSpPr/>
            <p:nvPr/>
          </p:nvCxnSpPr>
          <p:spPr bwMode="auto">
            <a:xfrm>
              <a:off x="395536" y="115888"/>
              <a:ext cx="0" cy="2681849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/>
            <p:cNvCxnSpPr/>
            <p:nvPr/>
          </p:nvCxnSpPr>
          <p:spPr bwMode="auto">
            <a:xfrm>
              <a:off x="395536" y="1129075"/>
              <a:ext cx="0" cy="772875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 Box 20"/>
            <p:cNvSpPr txBox="1">
              <a:spLocks noChangeArrowheads="1"/>
            </p:cNvSpPr>
            <p:nvPr/>
          </p:nvSpPr>
          <p:spPr bwMode="auto">
            <a:xfrm>
              <a:off x="-42" y="106901"/>
              <a:ext cx="39557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800" dirty="0" err="1">
                  <a:latin typeface="+mj-lt"/>
                  <a:cs typeface="Arial" charset="0"/>
                </a:rPr>
                <a:t>cen</a:t>
              </a:r>
              <a:endParaRPr lang="fr-FR" altLang="fr-FR" sz="800" dirty="0">
                <a:latin typeface="+mj-lt"/>
                <a:cs typeface="Arial" charset="0"/>
              </a:endParaRPr>
            </a:p>
          </p:txBody>
        </p:sp>
        <p:sp>
          <p:nvSpPr>
            <p:cNvPr id="8" name="Text Box 21"/>
            <p:cNvSpPr txBox="1">
              <a:spLocks noChangeArrowheads="1"/>
            </p:cNvSpPr>
            <p:nvPr/>
          </p:nvSpPr>
          <p:spPr bwMode="auto">
            <a:xfrm>
              <a:off x="35496" y="2787290"/>
              <a:ext cx="39557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800" dirty="0">
                  <a:latin typeface="+mj-lt"/>
                  <a:cs typeface="Arial" charset="0"/>
                </a:rPr>
                <a:t>tel</a:t>
              </a:r>
            </a:p>
          </p:txBody>
        </p:sp>
        <p:sp>
          <p:nvSpPr>
            <p:cNvPr id="9" name="ZoneTexte 8"/>
            <p:cNvSpPr txBox="1"/>
            <p:nvPr/>
          </p:nvSpPr>
          <p:spPr bwMode="auto">
            <a:xfrm>
              <a:off x="98213" y="992653"/>
              <a:ext cx="369332" cy="909297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dirty="0">
                  <a:latin typeface="+mj-lt"/>
                </a:rPr>
                <a:t>CFTR</a:t>
              </a:r>
            </a:p>
          </p:txBody>
        </p:sp>
        <p:sp>
          <p:nvSpPr>
            <p:cNvPr id="10" name="ZoneTexte 38"/>
            <p:cNvSpPr txBox="1">
              <a:spLocks noChangeArrowheads="1"/>
            </p:cNvSpPr>
            <p:nvPr/>
          </p:nvSpPr>
          <p:spPr bwMode="auto">
            <a:xfrm>
              <a:off x="395537" y="85349"/>
              <a:ext cx="1512168" cy="2723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fr-FR" altLang="fr-FR" sz="900" dirty="0" smtClean="0">
                  <a:latin typeface="+mj-lt"/>
                </a:rPr>
                <a:t>GT884P</a:t>
              </a:r>
              <a:r>
                <a:rPr lang="fr-FR" altLang="fr-FR" sz="900" dirty="0">
                  <a:solidFill>
                    <a:srgbClr val="FFC000"/>
                  </a:solidFill>
                  <a:latin typeface="+mj-lt"/>
                </a:rPr>
                <a:t> ●</a:t>
              </a:r>
              <a:endParaRPr lang="fr-FR" altLang="fr-FR" sz="900" dirty="0" smtClean="0">
                <a:latin typeface="+mj-lt"/>
              </a:endParaRPr>
            </a:p>
            <a:p>
              <a:pPr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fr-FR" altLang="fr-FR" sz="900" dirty="0" smtClean="0">
                  <a:latin typeface="+mj-lt"/>
                </a:rPr>
                <a:t>D7S2460 </a:t>
              </a:r>
              <a:r>
                <a:rPr lang="fr-FR" altLang="fr-FR" sz="900" i="1" dirty="0" smtClean="0">
                  <a:latin typeface="+mj-lt"/>
                </a:rPr>
                <a:t>(700kb</a:t>
              </a:r>
              <a:r>
                <a:rPr lang="fr-FR" altLang="fr-FR" sz="900" i="1" dirty="0">
                  <a:latin typeface="+mj-lt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fr-FR" altLang="fr-FR" sz="900" dirty="0" smtClean="0">
                  <a:latin typeface="+mj-lt"/>
                </a:rPr>
                <a:t>AC687P</a:t>
              </a:r>
              <a:r>
                <a:rPr lang="fr-FR" altLang="fr-FR" sz="900" dirty="0">
                  <a:solidFill>
                    <a:srgbClr val="FFC000"/>
                  </a:solidFill>
                  <a:latin typeface="+mj-lt"/>
                </a:rPr>
                <a:t> ●</a:t>
              </a:r>
              <a:endParaRPr lang="fr-FR" altLang="fr-FR" sz="900" dirty="0" smtClean="0">
                <a:latin typeface="+mj-lt"/>
              </a:endParaRPr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fr-FR" altLang="fr-FR" sz="900" dirty="0" smtClean="0">
                  <a:latin typeface="+mj-lt"/>
                </a:rPr>
                <a:t>GT518P</a:t>
              </a:r>
              <a:r>
                <a:rPr lang="fr-FR" altLang="fr-FR" sz="900" dirty="0">
                  <a:solidFill>
                    <a:srgbClr val="FFC000"/>
                  </a:solidFill>
                  <a:latin typeface="+mj-lt"/>
                </a:rPr>
                <a:t> ●</a:t>
              </a:r>
              <a:endParaRPr lang="fr-FR" altLang="fr-FR" sz="900" dirty="0" smtClean="0">
                <a:latin typeface="+mj-lt"/>
              </a:endParaRPr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fr-FR" altLang="fr-FR" sz="900" dirty="0" smtClean="0">
                  <a:latin typeface="+mj-lt"/>
                </a:rPr>
                <a:t>TG265P</a:t>
              </a:r>
              <a:r>
                <a:rPr lang="fr-FR" altLang="fr-FR" sz="900" dirty="0">
                  <a:solidFill>
                    <a:srgbClr val="FFC000"/>
                  </a:solidFill>
                  <a:latin typeface="+mj-lt"/>
                </a:rPr>
                <a:t> ●</a:t>
              </a:r>
              <a:endParaRPr lang="fr-FR" altLang="fr-FR" sz="900" dirty="0" smtClean="0">
                <a:latin typeface="+mj-lt"/>
              </a:endParaRPr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fr-FR" altLang="fr-FR" sz="900" dirty="0" smtClean="0">
                  <a:latin typeface="+mj-lt"/>
                </a:rPr>
                <a:t>AC156P </a:t>
              </a:r>
              <a:r>
                <a:rPr lang="fr-FR" altLang="fr-FR" sz="900" dirty="0">
                  <a:solidFill>
                    <a:srgbClr val="FF00FF"/>
                  </a:solidFill>
                  <a:latin typeface="+mj-lt"/>
                </a:rPr>
                <a:t>●</a:t>
              </a:r>
              <a:endParaRPr lang="fr-FR" altLang="fr-FR" sz="900" dirty="0">
                <a:latin typeface="+mj-lt"/>
              </a:endParaRPr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fr-FR" altLang="fr-FR" sz="900" dirty="0" smtClean="0">
                  <a:latin typeface="+mj-lt"/>
                </a:rPr>
                <a:t>D7S633 </a:t>
              </a:r>
              <a:r>
                <a:rPr lang="fr-FR" altLang="fr-FR" sz="900" i="1" dirty="0" smtClean="0">
                  <a:latin typeface="+mj-lt"/>
                </a:rPr>
                <a:t>(109kb)</a:t>
              </a:r>
              <a:r>
                <a:rPr lang="fr-FR" altLang="fr-FR" sz="900" dirty="0">
                  <a:solidFill>
                    <a:srgbClr val="FFC000"/>
                  </a:solidFill>
                  <a:latin typeface="+mj-lt"/>
                </a:rPr>
                <a:t> ●</a:t>
              </a:r>
              <a:endParaRPr lang="fr-FR" altLang="fr-FR" sz="900" i="1" dirty="0">
                <a:latin typeface="+mj-lt"/>
              </a:endParaRPr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fr-FR" altLang="fr-FR" sz="900" dirty="0" smtClean="0">
                  <a:latin typeface="+mj-lt"/>
                </a:rPr>
                <a:t>I1CAF2R2 </a:t>
              </a:r>
              <a:r>
                <a:rPr lang="fr-FR" altLang="fr-FR" sz="900" i="1" dirty="0">
                  <a:latin typeface="+mj-lt"/>
                </a:rPr>
                <a:t>(</a:t>
              </a:r>
              <a:r>
                <a:rPr lang="fr-FR" altLang="fr-FR" sz="900" i="1" dirty="0" smtClean="0">
                  <a:latin typeface="+mj-lt"/>
                </a:rPr>
                <a:t>intron1)</a:t>
              </a:r>
              <a:r>
                <a:rPr lang="fr-FR" altLang="fr-FR" sz="900" dirty="0">
                  <a:solidFill>
                    <a:srgbClr val="FFC000"/>
                  </a:solidFill>
                  <a:latin typeface="+mj-lt"/>
                </a:rPr>
                <a:t> ●</a:t>
              </a:r>
              <a:endParaRPr lang="fr-FR" altLang="fr-FR" sz="900" i="1" dirty="0">
                <a:latin typeface="+mj-lt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>
                  <a:latin typeface="+mj-lt"/>
                </a:rPr>
                <a:t>D7S677 </a:t>
              </a:r>
              <a:r>
                <a:rPr lang="fr-FR" altLang="fr-FR" sz="900" i="1" dirty="0">
                  <a:latin typeface="+mj-lt"/>
                </a:rPr>
                <a:t>(</a:t>
              </a:r>
              <a:r>
                <a:rPr lang="fr-FR" altLang="fr-FR" sz="900" i="1" dirty="0" smtClean="0">
                  <a:latin typeface="+mj-lt"/>
                </a:rPr>
                <a:t>intron1)</a:t>
              </a:r>
              <a:r>
                <a:rPr lang="fr-FR" altLang="fr-FR" sz="900" dirty="0">
                  <a:solidFill>
                    <a:srgbClr val="FFC000"/>
                  </a:solidFill>
                  <a:latin typeface="+mj-lt"/>
                </a:rPr>
                <a:t> ●</a:t>
              </a:r>
              <a:endParaRPr lang="fr-FR" altLang="fr-FR" sz="900" i="1" dirty="0">
                <a:latin typeface="+mj-lt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 smtClean="0">
                  <a:latin typeface="+mj-lt"/>
                </a:rPr>
                <a:t>AC8 F2R2</a:t>
              </a:r>
              <a:r>
                <a:rPr lang="fr-FR" altLang="fr-FR" sz="900" i="1" dirty="0" smtClean="0">
                  <a:latin typeface="+mj-lt"/>
                </a:rPr>
                <a:t> </a:t>
              </a:r>
              <a:r>
                <a:rPr lang="fr-FR" altLang="fr-FR" sz="900" i="1" dirty="0">
                  <a:latin typeface="+mj-lt"/>
                </a:rPr>
                <a:t>(intron 9</a:t>
              </a:r>
              <a:r>
                <a:rPr lang="fr-FR" altLang="fr-FR" sz="900" i="1" dirty="0" smtClean="0">
                  <a:latin typeface="+mj-lt"/>
                </a:rPr>
                <a:t>)</a:t>
              </a:r>
              <a:r>
                <a:rPr lang="fr-FR" altLang="fr-FR" sz="900" dirty="0">
                  <a:solidFill>
                    <a:srgbClr val="FFC000"/>
                  </a:solidFill>
                  <a:latin typeface="+mj-lt"/>
                </a:rPr>
                <a:t> ●</a:t>
              </a:r>
              <a:endParaRPr lang="fr-FR" altLang="fr-FR" sz="900" i="1" dirty="0">
                <a:latin typeface="+mj-lt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b="1" dirty="0" smtClean="0">
                  <a:latin typeface="+mj-lt"/>
                </a:rPr>
                <a:t>c.1521_1523 </a:t>
              </a:r>
              <a:r>
                <a:rPr lang="fr-FR" altLang="fr-FR" sz="900" b="1" i="1" dirty="0" smtClean="0">
                  <a:latin typeface="+mj-lt"/>
                </a:rPr>
                <a:t>(exon11)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 smtClean="0">
                  <a:latin typeface="+mj-lt"/>
                </a:rPr>
                <a:t>CA10FR </a:t>
              </a:r>
              <a:r>
                <a:rPr lang="fr-FR" altLang="fr-FR" sz="900" i="1" dirty="0">
                  <a:latin typeface="+mj-lt"/>
                </a:rPr>
                <a:t>(</a:t>
              </a:r>
              <a:r>
                <a:rPr lang="fr-FR" altLang="fr-FR" sz="900" i="1" dirty="0" smtClean="0">
                  <a:latin typeface="+mj-lt"/>
                </a:rPr>
                <a:t>intron11) (F3R3)</a:t>
              </a:r>
              <a:r>
                <a:rPr lang="fr-FR" altLang="fr-FR" sz="900" dirty="0">
                  <a:solidFill>
                    <a:srgbClr val="FF00FF"/>
                  </a:solidFill>
                  <a:latin typeface="+mj-lt"/>
                </a:rPr>
                <a:t> ●</a:t>
              </a:r>
              <a:endParaRPr lang="fr-FR" altLang="fr-FR" sz="900" i="1" dirty="0" smtClean="0">
                <a:latin typeface="+mj-lt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 smtClean="0">
                  <a:latin typeface="+mj-lt"/>
                </a:rPr>
                <a:t>AC17 </a:t>
              </a:r>
              <a:r>
                <a:rPr lang="fr-FR" altLang="fr-FR" sz="900" i="1" dirty="0">
                  <a:latin typeface="+mj-lt"/>
                </a:rPr>
                <a:t>(</a:t>
              </a:r>
              <a:r>
                <a:rPr lang="fr-FR" altLang="fr-FR" sz="900" i="1" dirty="0" smtClean="0">
                  <a:latin typeface="+mj-lt"/>
                </a:rPr>
                <a:t>intron20)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 smtClean="0">
                  <a:latin typeface="+mj-lt"/>
                </a:rPr>
                <a:t>AC16D</a:t>
              </a:r>
              <a:r>
                <a:rPr lang="fr-FR" altLang="fr-FR" sz="900" dirty="0" smtClean="0">
                  <a:solidFill>
                    <a:srgbClr val="FF00FF"/>
                  </a:solidFill>
                  <a:latin typeface="+mj-lt"/>
                </a:rPr>
                <a:t> </a:t>
              </a:r>
              <a:r>
                <a:rPr lang="fr-FR" altLang="fr-FR" sz="900" dirty="0">
                  <a:solidFill>
                    <a:srgbClr val="FF00FF"/>
                  </a:solidFill>
                  <a:latin typeface="+mj-lt"/>
                </a:rPr>
                <a:t>●</a:t>
              </a:r>
              <a:endParaRPr lang="fr-FR" altLang="fr-FR" sz="900" dirty="0">
                <a:latin typeface="+mj-lt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 smtClean="0">
                  <a:latin typeface="+mj-lt"/>
                </a:rPr>
                <a:t>AC105D</a:t>
              </a:r>
              <a:r>
                <a:rPr lang="fr-FR" altLang="fr-FR" sz="900" dirty="0">
                  <a:solidFill>
                    <a:srgbClr val="FF00FF"/>
                  </a:solidFill>
                  <a:latin typeface="+mj-lt"/>
                </a:rPr>
                <a:t> ●</a:t>
              </a:r>
              <a:endParaRPr lang="fr-FR" altLang="fr-FR" sz="900" dirty="0">
                <a:latin typeface="+mj-lt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 smtClean="0">
                  <a:latin typeface="+mj-lt"/>
                </a:rPr>
                <a:t>CA374D</a:t>
              </a:r>
              <a:r>
                <a:rPr lang="fr-FR" altLang="fr-FR" sz="900" dirty="0">
                  <a:solidFill>
                    <a:srgbClr val="FFC000"/>
                  </a:solidFill>
                  <a:latin typeface="+mj-lt"/>
                </a:rPr>
                <a:t> ●</a:t>
              </a:r>
              <a:endParaRPr lang="fr-FR" altLang="fr-FR" sz="900" dirty="0">
                <a:latin typeface="+mj-lt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>
                  <a:latin typeface="+mj-lt"/>
                </a:rPr>
                <a:t>AFM320vb5 </a:t>
              </a:r>
              <a:r>
                <a:rPr lang="fr-FR" altLang="fr-FR" sz="900" i="1" dirty="0">
                  <a:latin typeface="+mj-lt"/>
                </a:rPr>
                <a:t>(682kb</a:t>
              </a:r>
              <a:r>
                <a:rPr lang="fr-FR" altLang="fr-FR" sz="900" i="1" dirty="0" smtClean="0">
                  <a:latin typeface="+mj-lt"/>
                </a:rPr>
                <a:t>)</a:t>
              </a:r>
              <a:r>
                <a:rPr lang="fr-FR" altLang="fr-FR" sz="900" dirty="0">
                  <a:solidFill>
                    <a:srgbClr val="FFC000"/>
                  </a:solidFill>
                  <a:latin typeface="+mj-lt"/>
                </a:rPr>
                <a:t> ●</a:t>
              </a:r>
              <a:endParaRPr lang="fr-FR" altLang="fr-FR" sz="900" i="1" dirty="0">
                <a:latin typeface="+mj-lt"/>
              </a:endParaRPr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fr-FR" altLang="fr-FR" sz="900" dirty="0">
                  <a:latin typeface="+mj-lt"/>
                </a:rPr>
                <a:t>D7S2847 </a:t>
              </a:r>
              <a:r>
                <a:rPr lang="fr-FR" altLang="fr-FR" sz="900" i="1" dirty="0">
                  <a:latin typeface="+mj-lt"/>
                </a:rPr>
                <a:t>(</a:t>
              </a:r>
              <a:r>
                <a:rPr lang="fr-FR" altLang="fr-FR" sz="900" i="1" dirty="0" smtClean="0">
                  <a:latin typeface="+mj-lt"/>
                </a:rPr>
                <a:t>1500kb)</a:t>
              </a:r>
              <a:r>
                <a:rPr lang="fr-FR" altLang="fr-FR" sz="900" dirty="0">
                  <a:solidFill>
                    <a:srgbClr val="FF00FF"/>
                  </a:solidFill>
                  <a:latin typeface="+mj-lt"/>
                </a:rPr>
                <a:t> ●</a:t>
              </a:r>
              <a:endParaRPr lang="fr-FR" altLang="fr-FR" sz="900" i="1" dirty="0">
                <a:latin typeface="+mj-lt"/>
              </a:endParaRPr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fr-FR" altLang="fr-FR" sz="900" dirty="0">
                  <a:latin typeface="+mj-lt"/>
                </a:rPr>
                <a:t>D7S480 </a:t>
              </a:r>
              <a:r>
                <a:rPr lang="fr-FR" altLang="fr-FR" sz="900" i="1" dirty="0">
                  <a:latin typeface="+mj-lt"/>
                </a:rPr>
                <a:t>(</a:t>
              </a:r>
              <a:r>
                <a:rPr lang="fr-FR" altLang="fr-FR" sz="900" i="1" dirty="0" smtClean="0">
                  <a:latin typeface="+mj-lt"/>
                </a:rPr>
                <a:t>3600kb)</a:t>
              </a:r>
              <a:r>
                <a:rPr lang="fr-FR" altLang="fr-FR" sz="900" dirty="0">
                  <a:solidFill>
                    <a:srgbClr val="FF00FF"/>
                  </a:solidFill>
                  <a:latin typeface="+mj-lt"/>
                </a:rPr>
                <a:t> ●</a:t>
              </a:r>
              <a:endParaRPr lang="fr-FR" altLang="fr-FR" sz="900" i="1" dirty="0">
                <a:latin typeface="+mj-lt"/>
              </a:endParaRPr>
            </a:p>
          </p:txBody>
        </p:sp>
      </p:grpSp>
      <p:sp>
        <p:nvSpPr>
          <p:cNvPr id="11" name="Titre 1"/>
          <p:cNvSpPr txBox="1">
            <a:spLocks/>
          </p:cNvSpPr>
          <p:nvPr/>
        </p:nvSpPr>
        <p:spPr>
          <a:xfrm>
            <a:off x="1079612" y="9158"/>
            <a:ext cx="7772400" cy="559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 smtClean="0">
                <a:solidFill>
                  <a:prstClr val="black"/>
                </a:solidFill>
              </a:rPr>
              <a:t>Famille D…-G…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(Mucoviscidose, autosomique récessive)</a:t>
            </a:r>
            <a:endParaRPr lang="fr-FR" sz="2000" dirty="0">
              <a:solidFill>
                <a:prstClr val="black"/>
              </a:solidFill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3477543" y="2613025"/>
            <a:ext cx="3614737" cy="1503363"/>
            <a:chOff x="2895600" y="2613025"/>
            <a:chExt cx="3614737" cy="1503363"/>
          </a:xfrm>
        </p:grpSpPr>
        <p:grpSp>
          <p:nvGrpSpPr>
            <p:cNvPr id="13" name="Groupe 8"/>
            <p:cNvGrpSpPr>
              <a:grpSpLocks/>
            </p:cNvGrpSpPr>
            <p:nvPr/>
          </p:nvGrpSpPr>
          <p:grpSpPr bwMode="auto">
            <a:xfrm>
              <a:off x="3203575" y="3213100"/>
              <a:ext cx="2978150" cy="903288"/>
              <a:chOff x="3203575" y="3213100"/>
              <a:chExt cx="2978150" cy="903288"/>
            </a:xfrm>
          </p:grpSpPr>
          <p:cxnSp>
            <p:nvCxnSpPr>
              <p:cNvPr id="14" name="Connecteur droit 9"/>
              <p:cNvCxnSpPr>
                <a:cxnSpLocks noChangeShapeType="1"/>
              </p:cNvCxnSpPr>
              <p:nvPr/>
            </p:nvCxnSpPr>
            <p:spPr bwMode="auto">
              <a:xfrm>
                <a:off x="3203575" y="3541713"/>
                <a:ext cx="297815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Connecteur droit 15"/>
              <p:cNvCxnSpPr>
                <a:cxnSpLocks noChangeShapeType="1"/>
              </p:cNvCxnSpPr>
              <p:nvPr/>
            </p:nvCxnSpPr>
            <p:spPr bwMode="auto">
              <a:xfrm flipV="1">
                <a:off x="3205163" y="3213100"/>
                <a:ext cx="0" cy="32861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Connecteur droit 17"/>
              <p:cNvCxnSpPr>
                <a:cxnSpLocks noChangeShapeType="1"/>
              </p:cNvCxnSpPr>
              <p:nvPr/>
            </p:nvCxnSpPr>
            <p:spPr bwMode="auto">
              <a:xfrm flipV="1">
                <a:off x="6181725" y="3213100"/>
                <a:ext cx="0" cy="32861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Connecteur droit 20"/>
              <p:cNvCxnSpPr>
                <a:cxnSpLocks noChangeShapeType="1"/>
              </p:cNvCxnSpPr>
              <p:nvPr/>
            </p:nvCxnSpPr>
            <p:spPr bwMode="auto">
              <a:xfrm>
                <a:off x="4692650" y="3541713"/>
                <a:ext cx="0" cy="574675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pic>
          <p:nvPicPr>
            <p:cNvPr id="19" name="Picture 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3112" y="2697934"/>
              <a:ext cx="657225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2613025"/>
              <a:ext cx="619125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e 21"/>
          <p:cNvGrpSpPr/>
          <p:nvPr/>
        </p:nvGrpSpPr>
        <p:grpSpPr>
          <a:xfrm>
            <a:off x="1748228" y="548680"/>
            <a:ext cx="1959676" cy="2736304"/>
            <a:chOff x="276533" y="4047652"/>
            <a:chExt cx="1959676" cy="2736304"/>
          </a:xfrm>
        </p:grpSpPr>
        <p:cxnSp>
          <p:nvCxnSpPr>
            <p:cNvPr id="23" name="Connecteur droit 7"/>
            <p:cNvCxnSpPr/>
            <p:nvPr/>
          </p:nvCxnSpPr>
          <p:spPr>
            <a:xfrm>
              <a:off x="1259632" y="4119512"/>
              <a:ext cx="0" cy="2664444"/>
            </a:xfrm>
            <a:prstGeom prst="line">
              <a:avLst/>
            </a:prstGeom>
            <a:ln w="7620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7"/>
            <p:cNvCxnSpPr/>
            <p:nvPr/>
          </p:nvCxnSpPr>
          <p:spPr>
            <a:xfrm>
              <a:off x="1427031" y="4119660"/>
              <a:ext cx="0" cy="2664296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38"/>
            <p:cNvSpPr txBox="1">
              <a:spLocks noChangeArrowheads="1"/>
            </p:cNvSpPr>
            <p:nvPr/>
          </p:nvSpPr>
          <p:spPr bwMode="auto">
            <a:xfrm>
              <a:off x="276533" y="4047652"/>
              <a:ext cx="1000154" cy="2723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>
                  <a:solidFill>
                    <a:srgbClr val="FFC000"/>
                  </a:solidFill>
                  <a:latin typeface="+mj-lt"/>
                </a:rPr>
                <a:t>●</a:t>
              </a:r>
              <a:r>
                <a:rPr lang="fr-FR" altLang="fr-FR" sz="900" dirty="0">
                  <a:solidFill>
                    <a:srgbClr val="FF00FF"/>
                  </a:solidFill>
                  <a:latin typeface="+mj-lt"/>
                </a:rPr>
                <a:t> </a:t>
              </a:r>
              <a:r>
                <a:rPr lang="fr-FR" altLang="fr-FR" sz="900" dirty="0" smtClean="0">
                  <a:solidFill>
                    <a:srgbClr val="FF0000"/>
                  </a:solidFill>
                  <a:latin typeface="+mj-lt"/>
                </a:rPr>
                <a:t>197</a:t>
              </a:r>
              <a:endParaRPr lang="fr-FR" altLang="fr-FR" sz="900" dirty="0">
                <a:solidFill>
                  <a:srgbClr val="FF0000"/>
                </a:solidFill>
                <a:latin typeface="+mj-lt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 smtClean="0">
                  <a:solidFill>
                    <a:srgbClr val="FF0000"/>
                  </a:solidFill>
                  <a:latin typeface="+mj-lt"/>
                </a:rPr>
                <a:t>293/295</a:t>
              </a:r>
              <a:endParaRPr lang="fr-FR" altLang="fr-FR" sz="900" dirty="0">
                <a:solidFill>
                  <a:srgbClr val="FF0000"/>
                </a:solidFill>
                <a:latin typeface="+mj-lt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 smtClean="0">
                  <a:solidFill>
                    <a:srgbClr val="FF0000"/>
                  </a:solidFill>
                  <a:latin typeface="+mj-lt"/>
                </a:rPr>
                <a:t>323</a:t>
              </a:r>
              <a:endParaRPr lang="fr-FR" altLang="fr-FR" sz="900" dirty="0">
                <a:solidFill>
                  <a:srgbClr val="FF0000"/>
                </a:solidFill>
                <a:latin typeface="+mj-lt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 smtClean="0">
                  <a:solidFill>
                    <a:srgbClr val="FF0000"/>
                  </a:solidFill>
                  <a:latin typeface="+mj-lt"/>
                </a:rPr>
                <a:t>110</a:t>
              </a:r>
              <a:endParaRPr lang="fr-FR" altLang="fr-FR" sz="900" dirty="0">
                <a:solidFill>
                  <a:srgbClr val="FF0000"/>
                </a:solidFill>
                <a:latin typeface="+mj-lt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 smtClean="0">
                  <a:solidFill>
                    <a:srgbClr val="FF0000"/>
                  </a:solidFill>
                  <a:latin typeface="+mj-lt"/>
                </a:rPr>
                <a:t>238</a:t>
              </a:r>
              <a:endParaRPr lang="fr-FR" altLang="fr-FR" sz="900" dirty="0">
                <a:solidFill>
                  <a:srgbClr val="FF0000"/>
                </a:solidFill>
                <a:latin typeface="+mj-lt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>
                  <a:solidFill>
                    <a:srgbClr val="FF00FF"/>
                  </a:solidFill>
                  <a:latin typeface="+mj-lt"/>
                </a:rPr>
                <a:t>● </a:t>
              </a:r>
              <a:r>
                <a:rPr lang="fr-FR" altLang="fr-FR" sz="900" dirty="0" smtClean="0">
                  <a:solidFill>
                    <a:srgbClr val="FF0000"/>
                  </a:solidFill>
                  <a:latin typeface="+mj-lt"/>
                </a:rPr>
                <a:t>138</a:t>
              </a:r>
              <a:endParaRPr lang="fr-FR" altLang="fr-FR" sz="900" dirty="0">
                <a:solidFill>
                  <a:srgbClr val="FF0000"/>
                </a:solidFill>
                <a:latin typeface="+mj-lt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 smtClean="0">
                  <a:solidFill>
                    <a:srgbClr val="FF0000"/>
                  </a:solidFill>
                  <a:latin typeface="+mj-lt"/>
                </a:rPr>
                <a:t>169</a:t>
              </a:r>
              <a:endParaRPr lang="fr-FR" altLang="fr-FR" sz="900" dirty="0">
                <a:solidFill>
                  <a:srgbClr val="FF0000"/>
                </a:solidFill>
                <a:latin typeface="+mj-lt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 smtClean="0">
                  <a:solidFill>
                    <a:srgbClr val="FF0000"/>
                  </a:solidFill>
                  <a:latin typeface="+mj-lt"/>
                </a:rPr>
                <a:t>272</a:t>
              </a:r>
              <a:endParaRPr lang="fr-FR" altLang="fr-FR" sz="900" dirty="0">
                <a:solidFill>
                  <a:srgbClr val="FF0000"/>
                </a:solidFill>
                <a:latin typeface="+mj-lt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>
                  <a:solidFill>
                    <a:srgbClr val="FFC000"/>
                  </a:solidFill>
                  <a:latin typeface="+mj-lt"/>
                </a:rPr>
                <a:t>● </a:t>
              </a:r>
              <a:r>
                <a:rPr lang="fr-FR" altLang="fr-FR" sz="900" dirty="0" smtClean="0">
                  <a:solidFill>
                    <a:srgbClr val="FF0000"/>
                  </a:solidFill>
                  <a:latin typeface="+mj-lt"/>
                </a:rPr>
                <a:t>267</a:t>
              </a:r>
              <a:endParaRPr lang="fr-FR" altLang="fr-FR" sz="900" dirty="0">
                <a:solidFill>
                  <a:srgbClr val="FF0000"/>
                </a:solidFill>
                <a:latin typeface="+mj-lt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 smtClean="0">
                  <a:solidFill>
                    <a:srgbClr val="FF0000"/>
                  </a:solidFill>
                  <a:latin typeface="+mj-lt"/>
                </a:rPr>
                <a:t>234</a:t>
              </a:r>
              <a:endParaRPr lang="fr-FR" altLang="fr-FR" sz="900" dirty="0">
                <a:solidFill>
                  <a:srgbClr val="FF0000"/>
                </a:solidFill>
                <a:latin typeface="+mj-lt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b="1" dirty="0">
                  <a:solidFill>
                    <a:srgbClr val="FF0000"/>
                  </a:solidFill>
                  <a:latin typeface="+mj-lt"/>
                </a:rPr>
                <a:t>c.1521_1523del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 smtClean="0">
                  <a:solidFill>
                    <a:srgbClr val="FF00FF"/>
                  </a:solidFill>
                  <a:latin typeface="+mj-lt"/>
                </a:rPr>
                <a:t>● </a:t>
              </a:r>
              <a:r>
                <a:rPr lang="fr-FR" altLang="fr-FR" sz="900" dirty="0" smtClean="0">
                  <a:solidFill>
                    <a:srgbClr val="FF0000"/>
                  </a:solidFill>
                  <a:latin typeface="+mj-lt"/>
                </a:rPr>
                <a:t>330(394)</a:t>
              </a:r>
              <a:endParaRPr lang="fr-FR" altLang="fr-FR" sz="900" dirty="0">
                <a:solidFill>
                  <a:srgbClr val="FF0000"/>
                </a:solidFill>
                <a:latin typeface="+mj-lt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 smtClean="0">
                  <a:solidFill>
                    <a:srgbClr val="FF0000"/>
                  </a:solidFill>
                  <a:latin typeface="+mj-lt"/>
                </a:rPr>
                <a:t>134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 smtClean="0">
                  <a:solidFill>
                    <a:srgbClr val="FF00FF"/>
                  </a:solidFill>
                  <a:latin typeface="+mj-lt"/>
                </a:rPr>
                <a:t>● </a:t>
              </a:r>
              <a:r>
                <a:rPr lang="fr-FR" altLang="fr-FR" sz="900" dirty="0" smtClean="0">
                  <a:solidFill>
                    <a:srgbClr val="FF0000"/>
                  </a:solidFill>
                  <a:latin typeface="+mj-lt"/>
                </a:rPr>
                <a:t>228</a:t>
              </a:r>
              <a:endParaRPr lang="fr-FR" altLang="fr-FR" sz="900" dirty="0">
                <a:solidFill>
                  <a:srgbClr val="FF0000"/>
                </a:solidFill>
                <a:latin typeface="+mj-lt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>
                  <a:solidFill>
                    <a:srgbClr val="FF00FF"/>
                  </a:solidFill>
                  <a:latin typeface="+mj-lt"/>
                </a:rPr>
                <a:t>● </a:t>
              </a:r>
              <a:r>
                <a:rPr lang="fr-FR" altLang="fr-FR" sz="900" dirty="0" smtClean="0">
                  <a:solidFill>
                    <a:srgbClr val="FF0000"/>
                  </a:solidFill>
                  <a:latin typeface="+mj-lt"/>
                </a:rPr>
                <a:t>249</a:t>
              </a:r>
              <a:endParaRPr lang="fr-FR" altLang="fr-FR" sz="900" i="1" dirty="0">
                <a:solidFill>
                  <a:srgbClr val="FF0000"/>
                </a:solidFill>
                <a:latin typeface="+mj-lt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 smtClean="0">
                  <a:solidFill>
                    <a:srgbClr val="FF0000"/>
                  </a:solidFill>
                  <a:latin typeface="+mj-lt"/>
                </a:rPr>
                <a:t>227</a:t>
              </a:r>
              <a:endParaRPr lang="fr-FR" altLang="fr-FR" sz="900" dirty="0">
                <a:solidFill>
                  <a:srgbClr val="FF0000"/>
                </a:solidFill>
                <a:latin typeface="+mj-lt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 smtClean="0">
                  <a:solidFill>
                    <a:srgbClr val="FF0000"/>
                  </a:solidFill>
                  <a:latin typeface="+mj-lt"/>
                </a:rPr>
                <a:t>201</a:t>
              </a:r>
              <a:endParaRPr lang="fr-FR" altLang="fr-FR" sz="900" dirty="0">
                <a:solidFill>
                  <a:srgbClr val="FF0000"/>
                </a:solidFill>
                <a:latin typeface="+mj-lt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>
                  <a:solidFill>
                    <a:srgbClr val="FF00FF"/>
                  </a:solidFill>
                  <a:latin typeface="+mj-lt"/>
                </a:rPr>
                <a:t>● </a:t>
              </a:r>
              <a:r>
                <a:rPr lang="fr-FR" altLang="fr-FR" sz="900" dirty="0" smtClean="0">
                  <a:solidFill>
                    <a:srgbClr val="FF0000"/>
                  </a:solidFill>
                  <a:latin typeface="+mj-lt"/>
                </a:rPr>
                <a:t>194</a:t>
              </a:r>
              <a:endParaRPr lang="fr-FR" altLang="fr-FR" sz="900" dirty="0">
                <a:solidFill>
                  <a:srgbClr val="FF0000"/>
                </a:solidFill>
                <a:latin typeface="+mj-lt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>
                  <a:solidFill>
                    <a:srgbClr val="FF00FF"/>
                  </a:solidFill>
                  <a:latin typeface="+mj-lt"/>
                </a:rPr>
                <a:t>● </a:t>
              </a:r>
              <a:r>
                <a:rPr lang="fr-FR" altLang="fr-FR" sz="900" dirty="0" smtClean="0">
                  <a:solidFill>
                    <a:srgbClr val="FF0000"/>
                  </a:solidFill>
                  <a:latin typeface="+mj-lt"/>
                </a:rPr>
                <a:t>190</a:t>
              </a:r>
              <a:endParaRPr lang="fr-FR" altLang="fr-FR" sz="9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6" name="ZoneTexte 38"/>
            <p:cNvSpPr txBox="1">
              <a:spLocks noChangeArrowheads="1"/>
            </p:cNvSpPr>
            <p:nvPr/>
          </p:nvSpPr>
          <p:spPr bwMode="auto">
            <a:xfrm>
              <a:off x="1427030" y="4047652"/>
              <a:ext cx="809179" cy="2723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 smtClean="0">
                  <a:latin typeface="+mj-lt"/>
                </a:rPr>
                <a:t>205</a:t>
              </a:r>
              <a:endParaRPr lang="fr-FR" altLang="fr-FR" sz="900" dirty="0">
                <a:latin typeface="+mj-lt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 smtClean="0">
                  <a:latin typeface="+mj-lt"/>
                </a:rPr>
                <a:t>293/295</a:t>
              </a:r>
              <a:endParaRPr lang="fr-FR" altLang="fr-FR" sz="900" dirty="0">
                <a:latin typeface="+mj-lt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 smtClean="0">
                  <a:latin typeface="+mj-lt"/>
                </a:rPr>
                <a:t>325</a:t>
              </a:r>
              <a:r>
                <a:rPr lang="fr-FR" altLang="fr-FR" sz="900" dirty="0">
                  <a:solidFill>
                    <a:srgbClr val="FFC000"/>
                  </a:solidFill>
                  <a:latin typeface="+mj-lt"/>
                </a:rPr>
                <a:t> ●</a:t>
              </a:r>
              <a:endParaRPr lang="fr-FR" altLang="fr-FR" sz="900" dirty="0">
                <a:latin typeface="+mj-lt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 smtClean="0">
                  <a:latin typeface="+mj-lt"/>
                </a:rPr>
                <a:t>110</a:t>
              </a:r>
              <a:endParaRPr lang="fr-FR" altLang="fr-FR" sz="900" dirty="0">
                <a:latin typeface="+mj-lt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 smtClean="0">
                  <a:latin typeface="+mj-lt"/>
                </a:rPr>
                <a:t>238</a:t>
              </a:r>
              <a:endParaRPr lang="fr-FR" altLang="fr-FR" sz="900" dirty="0">
                <a:latin typeface="+mj-lt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 smtClean="0">
                  <a:latin typeface="+mj-lt"/>
                </a:rPr>
                <a:t>143</a:t>
              </a:r>
              <a:r>
                <a:rPr lang="fr-FR" altLang="fr-FR" sz="900" dirty="0">
                  <a:solidFill>
                    <a:srgbClr val="FF00FF"/>
                  </a:solidFill>
                  <a:latin typeface="+mj-lt"/>
                </a:rPr>
                <a:t> ●</a:t>
              </a:r>
              <a:endParaRPr lang="fr-FR" altLang="fr-FR" sz="900" dirty="0">
                <a:latin typeface="+mj-lt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 smtClean="0">
                  <a:latin typeface="+mj-lt"/>
                </a:rPr>
                <a:t>169</a:t>
              </a:r>
              <a:endParaRPr lang="fr-FR" altLang="fr-FR" sz="900" dirty="0">
                <a:latin typeface="+mj-lt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 smtClean="0">
                  <a:latin typeface="+mj-lt"/>
                </a:rPr>
                <a:t>272</a:t>
              </a:r>
              <a:endParaRPr lang="fr-FR" altLang="fr-FR" sz="900" dirty="0">
                <a:latin typeface="+mj-lt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 smtClean="0">
                  <a:latin typeface="+mj-lt"/>
                </a:rPr>
                <a:t>269</a:t>
              </a:r>
              <a:endParaRPr lang="fr-FR" altLang="fr-FR" sz="900" dirty="0">
                <a:latin typeface="+mj-lt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 smtClean="0">
                  <a:latin typeface="+mj-lt"/>
                </a:rPr>
                <a:t>234</a:t>
              </a:r>
              <a:endParaRPr lang="fr-FR" altLang="fr-FR" sz="900" dirty="0">
                <a:latin typeface="+mj-lt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b="1" dirty="0" smtClean="0">
                  <a:latin typeface="+mj-lt"/>
                </a:rPr>
                <a:t>NORMAL</a:t>
              </a:r>
              <a:endParaRPr lang="fr-FR" altLang="fr-FR" sz="900" b="1" dirty="0">
                <a:latin typeface="+mj-lt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 smtClean="0">
                  <a:latin typeface="+mj-lt"/>
                </a:rPr>
                <a:t>326(390)</a:t>
              </a:r>
              <a:r>
                <a:rPr lang="fr-FR" altLang="fr-FR" sz="900" dirty="0">
                  <a:solidFill>
                    <a:srgbClr val="FF00FF"/>
                  </a:solidFill>
                  <a:latin typeface="+mj-lt"/>
                </a:rPr>
                <a:t> ●</a:t>
              </a:r>
              <a:endParaRPr lang="fr-FR" altLang="fr-FR" sz="900" dirty="0">
                <a:latin typeface="+mj-lt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 smtClean="0">
                  <a:latin typeface="+mj-lt"/>
                </a:rPr>
                <a:t>134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 smtClean="0">
                  <a:latin typeface="+mj-lt"/>
                </a:rPr>
                <a:t>236</a:t>
              </a:r>
              <a:r>
                <a:rPr lang="fr-FR" altLang="fr-FR" sz="900" dirty="0" smtClean="0">
                  <a:solidFill>
                    <a:srgbClr val="FF00FF"/>
                  </a:solidFill>
                  <a:latin typeface="+mj-lt"/>
                </a:rPr>
                <a:t> </a:t>
              </a:r>
              <a:r>
                <a:rPr lang="fr-FR" altLang="fr-FR" sz="900" dirty="0">
                  <a:solidFill>
                    <a:srgbClr val="FF00FF"/>
                  </a:solidFill>
                  <a:latin typeface="+mj-lt"/>
                </a:rPr>
                <a:t>●</a:t>
              </a:r>
              <a:endParaRPr lang="fr-FR" altLang="fr-FR" sz="900" dirty="0">
                <a:latin typeface="+mj-lt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 smtClean="0">
                  <a:latin typeface="+mj-lt"/>
                </a:rPr>
                <a:t>239</a:t>
              </a:r>
              <a:r>
                <a:rPr lang="fr-FR" altLang="fr-FR" sz="900" dirty="0">
                  <a:solidFill>
                    <a:srgbClr val="FF00FF"/>
                  </a:solidFill>
                  <a:latin typeface="+mj-lt"/>
                </a:rPr>
                <a:t> ●</a:t>
              </a:r>
              <a:endParaRPr lang="fr-FR" altLang="fr-FR" sz="900" i="1" dirty="0">
                <a:latin typeface="+mj-lt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 smtClean="0">
                  <a:latin typeface="+mj-lt"/>
                </a:rPr>
                <a:t>229</a:t>
              </a:r>
              <a:r>
                <a:rPr lang="fr-FR" altLang="fr-FR" sz="900" dirty="0">
                  <a:solidFill>
                    <a:srgbClr val="FFC000"/>
                  </a:solidFill>
                  <a:latin typeface="+mj-lt"/>
                </a:rPr>
                <a:t> ●</a:t>
              </a:r>
              <a:endParaRPr lang="fr-FR" altLang="fr-FR" sz="900" dirty="0">
                <a:latin typeface="+mj-lt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 smtClean="0">
                  <a:latin typeface="+mj-lt"/>
                </a:rPr>
                <a:t>201</a:t>
              </a:r>
              <a:endParaRPr lang="fr-FR" altLang="fr-FR" sz="900" dirty="0">
                <a:latin typeface="+mj-lt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 smtClean="0">
                  <a:latin typeface="+mj-lt"/>
                </a:rPr>
                <a:t>187</a:t>
              </a:r>
              <a:r>
                <a:rPr lang="fr-FR" altLang="fr-FR" sz="900" dirty="0">
                  <a:solidFill>
                    <a:srgbClr val="FF00FF"/>
                  </a:solidFill>
                  <a:latin typeface="+mj-lt"/>
                </a:rPr>
                <a:t> ●</a:t>
              </a:r>
              <a:endParaRPr lang="fr-FR" altLang="fr-FR" sz="900" dirty="0">
                <a:latin typeface="+mj-lt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 smtClean="0">
                  <a:latin typeface="+mj-lt"/>
                </a:rPr>
                <a:t>194</a:t>
              </a:r>
              <a:r>
                <a:rPr lang="fr-FR" altLang="fr-FR" sz="900" dirty="0">
                  <a:solidFill>
                    <a:srgbClr val="FF00FF"/>
                  </a:solidFill>
                  <a:latin typeface="+mj-lt"/>
                </a:rPr>
                <a:t> ●</a:t>
              </a:r>
              <a:endParaRPr lang="fr-FR" altLang="fr-FR" sz="900" dirty="0">
                <a:latin typeface="+mj-lt"/>
              </a:endParaRPr>
            </a:p>
          </p:txBody>
        </p:sp>
      </p:grpSp>
      <p:sp>
        <p:nvSpPr>
          <p:cNvPr id="40" name="ZoneTexte 2"/>
          <p:cNvSpPr txBox="1">
            <a:spLocks noChangeArrowheads="1"/>
          </p:cNvSpPr>
          <p:nvPr/>
        </p:nvSpPr>
        <p:spPr bwMode="auto">
          <a:xfrm>
            <a:off x="3774199" y="3294387"/>
            <a:ext cx="59863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 dirty="0" smtClean="0">
                <a:latin typeface="+mj-lt"/>
              </a:rPr>
              <a:t>Damien</a:t>
            </a:r>
          </a:p>
        </p:txBody>
      </p:sp>
      <p:sp>
        <p:nvSpPr>
          <p:cNvPr id="41" name="ZoneTexte 22"/>
          <p:cNvSpPr txBox="1">
            <a:spLocks noChangeArrowheads="1"/>
          </p:cNvSpPr>
          <p:nvPr/>
        </p:nvSpPr>
        <p:spPr bwMode="auto">
          <a:xfrm>
            <a:off x="3877383" y="3525798"/>
            <a:ext cx="65274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900" dirty="0">
                <a:solidFill>
                  <a:srgbClr val="0000FF"/>
                </a:solidFill>
                <a:latin typeface="+mj-lt"/>
              </a:rPr>
              <a:t>Amel </a:t>
            </a:r>
            <a:r>
              <a:rPr lang="fr-FR" altLang="fr-FR" sz="900" dirty="0" smtClean="0">
                <a:solidFill>
                  <a:srgbClr val="0000FF"/>
                </a:solidFill>
                <a:latin typeface="+mj-lt"/>
              </a:rPr>
              <a:t>: XY </a:t>
            </a:r>
            <a:endParaRPr lang="fr-FR" altLang="fr-FR" sz="9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2" name="ZoneTexte 2"/>
          <p:cNvSpPr txBox="1">
            <a:spLocks noChangeArrowheads="1"/>
          </p:cNvSpPr>
          <p:nvPr/>
        </p:nvSpPr>
        <p:spPr bwMode="auto">
          <a:xfrm>
            <a:off x="6192096" y="3277893"/>
            <a:ext cx="61934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 dirty="0" smtClean="0">
                <a:latin typeface="+mj-lt"/>
              </a:rPr>
              <a:t>Diane</a:t>
            </a:r>
          </a:p>
        </p:txBody>
      </p:sp>
      <p:sp>
        <p:nvSpPr>
          <p:cNvPr id="43" name="ZoneTexte 2"/>
          <p:cNvSpPr txBox="1">
            <a:spLocks noChangeArrowheads="1"/>
          </p:cNvSpPr>
          <p:nvPr/>
        </p:nvSpPr>
        <p:spPr bwMode="auto">
          <a:xfrm>
            <a:off x="5807948" y="4213556"/>
            <a:ext cx="90296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 dirty="0" smtClean="0">
                <a:latin typeface="+mj-lt"/>
              </a:rPr>
              <a:t>Fœtus 2019</a:t>
            </a:r>
          </a:p>
        </p:txBody>
      </p:sp>
      <p:sp>
        <p:nvSpPr>
          <p:cNvPr id="44" name="ZoneTexte 22"/>
          <p:cNvSpPr txBox="1">
            <a:spLocks noChangeArrowheads="1"/>
          </p:cNvSpPr>
          <p:nvPr/>
        </p:nvSpPr>
        <p:spPr bwMode="auto">
          <a:xfrm>
            <a:off x="5851297" y="4456729"/>
            <a:ext cx="68159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900" dirty="0">
                <a:solidFill>
                  <a:srgbClr val="0000FF"/>
                </a:solidFill>
                <a:latin typeface="+mj-lt"/>
              </a:rPr>
              <a:t>Amel </a:t>
            </a:r>
            <a:r>
              <a:rPr lang="fr-FR" altLang="fr-FR" sz="900" dirty="0" smtClean="0">
                <a:solidFill>
                  <a:srgbClr val="0000FF"/>
                </a:solidFill>
                <a:latin typeface="+mj-lt"/>
              </a:rPr>
              <a:t>: XX  </a:t>
            </a:r>
            <a:endParaRPr lang="fr-FR" altLang="fr-FR" sz="9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5" name="ZoneTexte 22"/>
          <p:cNvSpPr txBox="1">
            <a:spLocks noChangeArrowheads="1"/>
          </p:cNvSpPr>
          <p:nvPr/>
        </p:nvSpPr>
        <p:spPr bwMode="auto">
          <a:xfrm>
            <a:off x="5742229" y="3521066"/>
            <a:ext cx="68159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900" dirty="0">
                <a:solidFill>
                  <a:srgbClr val="0000FF"/>
                </a:solidFill>
                <a:latin typeface="+mj-lt"/>
              </a:rPr>
              <a:t>Amel </a:t>
            </a:r>
            <a:r>
              <a:rPr lang="fr-FR" altLang="fr-FR" sz="900" dirty="0" smtClean="0">
                <a:solidFill>
                  <a:srgbClr val="0000FF"/>
                </a:solidFill>
                <a:latin typeface="+mj-lt"/>
              </a:rPr>
              <a:t>: XX  </a:t>
            </a:r>
            <a:endParaRPr lang="fr-FR" altLang="fr-FR" sz="900" dirty="0">
              <a:solidFill>
                <a:srgbClr val="0000FF"/>
              </a:solidFill>
              <a:latin typeface="+mj-lt"/>
            </a:endParaRPr>
          </a:p>
        </p:txBody>
      </p:sp>
      <p:grpSp>
        <p:nvGrpSpPr>
          <p:cNvPr id="46" name="Groupe 45"/>
          <p:cNvGrpSpPr/>
          <p:nvPr/>
        </p:nvGrpSpPr>
        <p:grpSpPr>
          <a:xfrm>
            <a:off x="4330963" y="4067538"/>
            <a:ext cx="167399" cy="2715792"/>
            <a:chOff x="1259632" y="4119512"/>
            <a:chExt cx="167399" cy="2715792"/>
          </a:xfrm>
        </p:grpSpPr>
        <p:cxnSp>
          <p:nvCxnSpPr>
            <p:cNvPr id="47" name="Connecteur droit 7"/>
            <p:cNvCxnSpPr/>
            <p:nvPr/>
          </p:nvCxnSpPr>
          <p:spPr>
            <a:xfrm>
              <a:off x="1259632" y="4119512"/>
              <a:ext cx="0" cy="2715792"/>
            </a:xfrm>
            <a:prstGeom prst="line">
              <a:avLst/>
            </a:prstGeom>
            <a:ln w="7620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7"/>
            <p:cNvCxnSpPr/>
            <p:nvPr/>
          </p:nvCxnSpPr>
          <p:spPr>
            <a:xfrm>
              <a:off x="1427031" y="4119660"/>
              <a:ext cx="0" cy="2715644"/>
            </a:xfrm>
            <a:prstGeom prst="line">
              <a:avLst/>
            </a:prstGeom>
            <a:ln w="76200">
              <a:solidFill>
                <a:srgbClr val="FFFF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>
            <a:off x="6732240" y="521675"/>
            <a:ext cx="1944216" cy="2763309"/>
            <a:chOff x="6732240" y="521675"/>
            <a:chExt cx="1944216" cy="2763309"/>
          </a:xfrm>
        </p:grpSpPr>
        <p:grpSp>
          <p:nvGrpSpPr>
            <p:cNvPr id="51" name="Groupe 50"/>
            <p:cNvGrpSpPr/>
            <p:nvPr/>
          </p:nvGrpSpPr>
          <p:grpSpPr>
            <a:xfrm>
              <a:off x="7528849" y="521675"/>
              <a:ext cx="1147607" cy="2763309"/>
              <a:chOff x="7801421" y="521675"/>
              <a:chExt cx="1147607" cy="2763309"/>
            </a:xfrm>
          </p:grpSpPr>
          <p:grpSp>
            <p:nvGrpSpPr>
              <p:cNvPr id="28" name="Groupe 27"/>
              <p:cNvGrpSpPr/>
              <p:nvPr/>
            </p:nvGrpSpPr>
            <p:grpSpPr>
              <a:xfrm>
                <a:off x="7801421" y="592661"/>
                <a:ext cx="125233" cy="2692323"/>
                <a:chOff x="7785212" y="4211902"/>
                <a:chExt cx="125233" cy="2692323"/>
              </a:xfrm>
            </p:grpSpPr>
            <p:cxnSp>
              <p:nvCxnSpPr>
                <p:cNvPr id="31" name="Connecteur droit 7"/>
                <p:cNvCxnSpPr/>
                <p:nvPr/>
              </p:nvCxnSpPr>
              <p:spPr>
                <a:xfrm>
                  <a:off x="7910445" y="4211902"/>
                  <a:ext cx="0" cy="2692323"/>
                </a:xfrm>
                <a:prstGeom prst="line">
                  <a:avLst/>
                </a:prstGeom>
                <a:ln w="76200">
                  <a:solidFill>
                    <a:srgbClr val="FFFF00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cteur droit 7"/>
                <p:cNvCxnSpPr/>
                <p:nvPr/>
              </p:nvCxnSpPr>
              <p:spPr>
                <a:xfrm>
                  <a:off x="7785212" y="4212050"/>
                  <a:ext cx="0" cy="2692175"/>
                </a:xfrm>
                <a:prstGeom prst="line">
                  <a:avLst/>
                </a:prstGeom>
                <a:ln w="76200">
                  <a:solidFill>
                    <a:srgbClr val="00B050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ZoneTexte 38"/>
              <p:cNvSpPr txBox="1">
                <a:spLocks noChangeArrowheads="1"/>
              </p:cNvSpPr>
              <p:nvPr/>
            </p:nvSpPr>
            <p:spPr bwMode="auto">
              <a:xfrm>
                <a:off x="7939285" y="521675"/>
                <a:ext cx="1009743" cy="27238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900" dirty="0" smtClean="0">
                    <a:solidFill>
                      <a:srgbClr val="FF0000"/>
                    </a:solidFill>
                    <a:latin typeface="+mj-lt"/>
                  </a:rPr>
                  <a:t>205</a:t>
                </a:r>
                <a:endParaRPr lang="fr-FR" altLang="fr-FR" sz="900" dirty="0">
                  <a:solidFill>
                    <a:srgbClr val="FF0000"/>
                  </a:solidFill>
                  <a:latin typeface="+mj-lt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900" dirty="0" smtClean="0">
                    <a:solidFill>
                      <a:srgbClr val="FF0000"/>
                    </a:solidFill>
                    <a:latin typeface="+mj-lt"/>
                  </a:rPr>
                  <a:t>293/295</a:t>
                </a:r>
                <a:endParaRPr lang="fr-FR" altLang="fr-FR" sz="900" dirty="0">
                  <a:solidFill>
                    <a:srgbClr val="FF0000"/>
                  </a:solidFill>
                  <a:latin typeface="+mj-lt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900" dirty="0" smtClean="0">
                    <a:solidFill>
                      <a:srgbClr val="FF0000"/>
                    </a:solidFill>
                    <a:latin typeface="+mj-lt"/>
                  </a:rPr>
                  <a:t>323</a:t>
                </a:r>
                <a:endParaRPr lang="fr-FR" altLang="fr-FR" sz="900" dirty="0">
                  <a:solidFill>
                    <a:srgbClr val="FF0000"/>
                  </a:solidFill>
                  <a:latin typeface="+mj-lt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900" dirty="0" smtClean="0">
                    <a:solidFill>
                      <a:srgbClr val="FF0000"/>
                    </a:solidFill>
                    <a:latin typeface="+mj-lt"/>
                  </a:rPr>
                  <a:t>110</a:t>
                </a:r>
                <a:endParaRPr lang="fr-FR" altLang="fr-FR" sz="900" dirty="0">
                  <a:solidFill>
                    <a:srgbClr val="FF0000"/>
                  </a:solidFill>
                  <a:latin typeface="+mj-lt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900" dirty="0" smtClean="0">
                    <a:solidFill>
                      <a:srgbClr val="FF0000"/>
                    </a:solidFill>
                    <a:latin typeface="+mj-lt"/>
                  </a:rPr>
                  <a:t>238</a:t>
                </a:r>
                <a:endParaRPr lang="fr-FR" altLang="fr-FR" sz="900" dirty="0">
                  <a:solidFill>
                    <a:srgbClr val="FF0000"/>
                  </a:solidFill>
                  <a:latin typeface="+mj-lt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900" dirty="0" smtClean="0">
                    <a:solidFill>
                      <a:srgbClr val="FF0000"/>
                    </a:solidFill>
                    <a:latin typeface="+mj-lt"/>
                  </a:rPr>
                  <a:t>140</a:t>
                </a:r>
                <a:r>
                  <a:rPr lang="fr-FR" altLang="fr-FR" sz="900" dirty="0">
                    <a:solidFill>
                      <a:srgbClr val="FF00FF"/>
                    </a:solidFill>
                    <a:latin typeface="+mj-lt"/>
                  </a:rPr>
                  <a:t> ●</a:t>
                </a:r>
                <a:endParaRPr lang="fr-FR" altLang="fr-FR" sz="900" dirty="0">
                  <a:solidFill>
                    <a:srgbClr val="FF0000"/>
                  </a:solidFill>
                  <a:latin typeface="+mj-lt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900" dirty="0" smtClean="0">
                    <a:solidFill>
                      <a:srgbClr val="FF0000"/>
                    </a:solidFill>
                    <a:latin typeface="+mj-lt"/>
                  </a:rPr>
                  <a:t>171</a:t>
                </a:r>
                <a:r>
                  <a:rPr lang="fr-FR" altLang="fr-FR" sz="900" dirty="0">
                    <a:solidFill>
                      <a:srgbClr val="FFC000"/>
                    </a:solidFill>
                    <a:latin typeface="+mj-lt"/>
                  </a:rPr>
                  <a:t> ●</a:t>
                </a:r>
                <a:endParaRPr lang="fr-FR" altLang="fr-FR" sz="900" dirty="0">
                  <a:solidFill>
                    <a:srgbClr val="FF0000"/>
                  </a:solidFill>
                  <a:latin typeface="+mj-lt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900" dirty="0" smtClean="0">
                    <a:solidFill>
                      <a:srgbClr val="FF0000"/>
                    </a:solidFill>
                    <a:latin typeface="+mj-lt"/>
                  </a:rPr>
                  <a:t>272</a:t>
                </a:r>
                <a:endParaRPr lang="fr-FR" altLang="fr-FR" sz="900" dirty="0">
                  <a:solidFill>
                    <a:srgbClr val="FF0000"/>
                  </a:solidFill>
                  <a:latin typeface="+mj-lt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900" dirty="0" smtClean="0">
                    <a:solidFill>
                      <a:srgbClr val="FF0000"/>
                    </a:solidFill>
                    <a:latin typeface="+mj-lt"/>
                  </a:rPr>
                  <a:t>269</a:t>
                </a:r>
                <a:endParaRPr lang="fr-FR" altLang="fr-FR" sz="900" dirty="0">
                  <a:solidFill>
                    <a:srgbClr val="FF0000"/>
                  </a:solidFill>
                  <a:latin typeface="+mj-lt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900" dirty="0" smtClean="0">
                    <a:solidFill>
                      <a:srgbClr val="FF0000"/>
                    </a:solidFill>
                    <a:latin typeface="+mj-lt"/>
                  </a:rPr>
                  <a:t>222</a:t>
                </a:r>
                <a:r>
                  <a:rPr lang="fr-FR" altLang="fr-FR" sz="900" dirty="0">
                    <a:solidFill>
                      <a:srgbClr val="FFC000"/>
                    </a:solidFill>
                    <a:latin typeface="+mj-lt"/>
                  </a:rPr>
                  <a:t> ●</a:t>
                </a:r>
                <a:endParaRPr lang="fr-FR" altLang="fr-FR" sz="900" dirty="0">
                  <a:solidFill>
                    <a:srgbClr val="FF0000"/>
                  </a:solidFill>
                  <a:latin typeface="+mj-lt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900" b="1" dirty="0" smtClean="0">
                    <a:solidFill>
                      <a:srgbClr val="FF0000"/>
                    </a:solidFill>
                    <a:latin typeface="+mj-lt"/>
                  </a:rPr>
                  <a:t>c.1521_1523del</a:t>
                </a:r>
                <a:endParaRPr lang="fr-FR" altLang="fr-FR" sz="900" b="1" dirty="0">
                  <a:solidFill>
                    <a:srgbClr val="FF0000"/>
                  </a:solidFill>
                  <a:latin typeface="+mj-lt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900" dirty="0" smtClean="0">
                    <a:solidFill>
                      <a:srgbClr val="FF0000"/>
                    </a:solidFill>
                    <a:latin typeface="+mj-lt"/>
                  </a:rPr>
                  <a:t>328(392)</a:t>
                </a:r>
                <a:r>
                  <a:rPr lang="fr-FR" altLang="fr-FR" sz="900" dirty="0">
                    <a:solidFill>
                      <a:srgbClr val="FF00FF"/>
                    </a:solidFill>
                    <a:latin typeface="+mj-lt"/>
                  </a:rPr>
                  <a:t> ●</a:t>
                </a:r>
                <a:endParaRPr lang="fr-FR" altLang="fr-FR" sz="900" dirty="0">
                  <a:solidFill>
                    <a:srgbClr val="FF0000"/>
                  </a:solidFill>
                  <a:latin typeface="+mj-lt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900" dirty="0" smtClean="0">
                    <a:solidFill>
                      <a:srgbClr val="FF0000"/>
                    </a:solidFill>
                    <a:latin typeface="+mj-lt"/>
                  </a:rPr>
                  <a:t>134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900" dirty="0" smtClean="0">
                    <a:solidFill>
                      <a:srgbClr val="FF0000"/>
                    </a:solidFill>
                    <a:latin typeface="+mj-lt"/>
                  </a:rPr>
                  <a:t>231</a:t>
                </a:r>
                <a:r>
                  <a:rPr lang="fr-FR" altLang="fr-FR" sz="900" dirty="0" smtClean="0">
                    <a:solidFill>
                      <a:srgbClr val="FF00FF"/>
                    </a:solidFill>
                    <a:latin typeface="+mj-lt"/>
                  </a:rPr>
                  <a:t> </a:t>
                </a:r>
                <a:r>
                  <a:rPr lang="fr-FR" altLang="fr-FR" sz="900" dirty="0">
                    <a:solidFill>
                      <a:srgbClr val="FF00FF"/>
                    </a:solidFill>
                    <a:latin typeface="+mj-lt"/>
                  </a:rPr>
                  <a:t>●</a:t>
                </a:r>
                <a:endParaRPr lang="fr-FR" altLang="fr-FR" sz="900" dirty="0">
                  <a:solidFill>
                    <a:srgbClr val="FF0000"/>
                  </a:solidFill>
                  <a:latin typeface="+mj-lt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900" dirty="0" smtClean="0">
                    <a:solidFill>
                      <a:srgbClr val="FF0000"/>
                    </a:solidFill>
                    <a:latin typeface="+mj-lt"/>
                  </a:rPr>
                  <a:t>252</a:t>
                </a:r>
                <a:r>
                  <a:rPr lang="fr-FR" altLang="fr-FR" sz="900" dirty="0">
                    <a:solidFill>
                      <a:srgbClr val="FF00FF"/>
                    </a:solidFill>
                    <a:latin typeface="+mj-lt"/>
                  </a:rPr>
                  <a:t> ●</a:t>
                </a:r>
                <a:endParaRPr lang="fr-FR" altLang="fr-FR" sz="900" i="1" dirty="0">
                  <a:solidFill>
                    <a:srgbClr val="FF0000"/>
                  </a:solidFill>
                  <a:latin typeface="+mj-lt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900" dirty="0" smtClean="0">
                    <a:solidFill>
                      <a:srgbClr val="FF0000"/>
                    </a:solidFill>
                    <a:latin typeface="+mj-lt"/>
                  </a:rPr>
                  <a:t>227</a:t>
                </a:r>
                <a:endParaRPr lang="fr-FR" altLang="fr-FR" sz="900" dirty="0">
                  <a:solidFill>
                    <a:srgbClr val="FF0000"/>
                  </a:solidFill>
                  <a:latin typeface="+mj-lt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900" dirty="0" smtClean="0">
                    <a:solidFill>
                      <a:srgbClr val="FF0000"/>
                    </a:solidFill>
                    <a:latin typeface="+mj-lt"/>
                  </a:rPr>
                  <a:t>205</a:t>
                </a:r>
                <a:r>
                  <a:rPr lang="fr-FR" altLang="fr-FR" sz="900" dirty="0">
                    <a:solidFill>
                      <a:srgbClr val="FFC000"/>
                    </a:solidFill>
                    <a:latin typeface="+mj-lt"/>
                  </a:rPr>
                  <a:t> ●</a:t>
                </a:r>
                <a:endParaRPr lang="fr-FR" altLang="fr-FR" sz="900" dirty="0">
                  <a:solidFill>
                    <a:srgbClr val="FF0000"/>
                  </a:solidFill>
                  <a:latin typeface="+mj-lt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900" dirty="0" smtClean="0">
                    <a:solidFill>
                      <a:srgbClr val="FF0000"/>
                    </a:solidFill>
                    <a:latin typeface="+mj-lt"/>
                  </a:rPr>
                  <a:t>179</a:t>
                </a:r>
                <a:r>
                  <a:rPr lang="fr-FR" altLang="fr-FR" sz="900" dirty="0">
                    <a:solidFill>
                      <a:srgbClr val="FF00FF"/>
                    </a:solidFill>
                    <a:latin typeface="+mj-lt"/>
                  </a:rPr>
                  <a:t> ●</a:t>
                </a:r>
                <a:endParaRPr lang="fr-FR" altLang="fr-FR" sz="900" dirty="0">
                  <a:solidFill>
                    <a:srgbClr val="FF0000"/>
                  </a:solidFill>
                  <a:latin typeface="+mj-lt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900" dirty="0" smtClean="0">
                    <a:solidFill>
                      <a:srgbClr val="FF0000"/>
                    </a:solidFill>
                    <a:latin typeface="+mj-lt"/>
                  </a:rPr>
                  <a:t>192</a:t>
                </a:r>
                <a:r>
                  <a:rPr lang="fr-FR" altLang="fr-FR" sz="900" dirty="0">
                    <a:solidFill>
                      <a:srgbClr val="FF00FF"/>
                    </a:solidFill>
                    <a:latin typeface="+mj-lt"/>
                  </a:rPr>
                  <a:t> ●</a:t>
                </a:r>
                <a:endParaRPr lang="fr-FR" altLang="fr-FR" sz="9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sp>
          <p:nvSpPr>
            <p:cNvPr id="49" name="ZoneTexte 38"/>
            <p:cNvSpPr txBox="1">
              <a:spLocks noChangeArrowheads="1"/>
            </p:cNvSpPr>
            <p:nvPr/>
          </p:nvSpPr>
          <p:spPr bwMode="auto">
            <a:xfrm>
              <a:off x="6732240" y="535517"/>
              <a:ext cx="786353" cy="2723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>
                  <a:solidFill>
                    <a:srgbClr val="FFC000"/>
                  </a:solidFill>
                  <a:latin typeface="+mj-lt"/>
                </a:rPr>
                <a:t>● </a:t>
              </a:r>
              <a:r>
                <a:rPr lang="fr-FR" altLang="fr-FR" sz="900" dirty="0" smtClean="0">
                  <a:latin typeface="+mj-lt"/>
                </a:rPr>
                <a:t>201</a:t>
              </a:r>
              <a:endParaRPr lang="fr-FR" altLang="fr-FR" sz="900" dirty="0">
                <a:latin typeface="+mj-lt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 smtClean="0">
                  <a:latin typeface="+mj-lt"/>
                </a:rPr>
                <a:t>293/295</a:t>
              </a:r>
              <a:endParaRPr lang="fr-FR" altLang="fr-FR" sz="900" dirty="0">
                <a:latin typeface="+mj-lt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>
                  <a:solidFill>
                    <a:srgbClr val="FFC000"/>
                  </a:solidFill>
                  <a:latin typeface="+mj-lt"/>
                </a:rPr>
                <a:t>● </a:t>
              </a:r>
              <a:r>
                <a:rPr lang="fr-FR" altLang="fr-FR" sz="900" dirty="0" smtClean="0">
                  <a:latin typeface="+mj-lt"/>
                </a:rPr>
                <a:t>330</a:t>
              </a:r>
              <a:endParaRPr lang="fr-FR" altLang="fr-FR" sz="900" dirty="0">
                <a:latin typeface="+mj-lt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>
                  <a:solidFill>
                    <a:srgbClr val="FFC000"/>
                  </a:solidFill>
                  <a:latin typeface="+mj-lt"/>
                </a:rPr>
                <a:t>● </a:t>
              </a:r>
              <a:r>
                <a:rPr lang="fr-FR" altLang="fr-FR" sz="900" dirty="0" smtClean="0">
                  <a:latin typeface="+mj-lt"/>
                </a:rPr>
                <a:t>116</a:t>
              </a:r>
              <a:endParaRPr lang="fr-FR" altLang="fr-FR" sz="900" dirty="0">
                <a:latin typeface="+mj-lt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>
                  <a:solidFill>
                    <a:srgbClr val="FFC000"/>
                  </a:solidFill>
                  <a:latin typeface="+mj-lt"/>
                </a:rPr>
                <a:t>● </a:t>
              </a:r>
              <a:r>
                <a:rPr lang="fr-FR" altLang="fr-FR" sz="900" dirty="0" smtClean="0">
                  <a:latin typeface="+mj-lt"/>
                </a:rPr>
                <a:t>249</a:t>
              </a:r>
              <a:endParaRPr lang="fr-FR" altLang="fr-FR" sz="900" dirty="0">
                <a:latin typeface="+mj-lt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>
                  <a:solidFill>
                    <a:srgbClr val="FF00FF"/>
                  </a:solidFill>
                  <a:latin typeface="+mj-lt"/>
                </a:rPr>
                <a:t>● </a:t>
              </a:r>
              <a:r>
                <a:rPr lang="fr-FR" altLang="fr-FR" sz="900" dirty="0" smtClean="0">
                  <a:latin typeface="+mj-lt"/>
                </a:rPr>
                <a:t>131</a:t>
              </a:r>
              <a:endParaRPr lang="fr-FR" altLang="fr-FR" sz="900" dirty="0">
                <a:latin typeface="+mj-lt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 smtClean="0">
                  <a:latin typeface="+mj-lt"/>
                </a:rPr>
                <a:t>169</a:t>
              </a:r>
              <a:endParaRPr lang="fr-FR" altLang="fr-FR" sz="900" dirty="0">
                <a:latin typeface="+mj-lt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>
                  <a:solidFill>
                    <a:srgbClr val="FFC000"/>
                  </a:solidFill>
                  <a:latin typeface="+mj-lt"/>
                </a:rPr>
                <a:t>● </a:t>
              </a:r>
              <a:r>
                <a:rPr lang="fr-FR" altLang="fr-FR" sz="900" dirty="0" smtClean="0">
                  <a:latin typeface="+mj-lt"/>
                </a:rPr>
                <a:t>274</a:t>
              </a:r>
              <a:endParaRPr lang="fr-FR" altLang="fr-FR" sz="900" dirty="0">
                <a:latin typeface="+mj-lt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>
                  <a:solidFill>
                    <a:srgbClr val="FFC000"/>
                  </a:solidFill>
                  <a:latin typeface="+mj-lt"/>
                </a:rPr>
                <a:t>● </a:t>
              </a:r>
              <a:r>
                <a:rPr lang="fr-FR" altLang="fr-FR" sz="900" dirty="0" smtClean="0">
                  <a:latin typeface="+mj-lt"/>
                </a:rPr>
                <a:t>263</a:t>
              </a:r>
              <a:endParaRPr lang="fr-FR" altLang="fr-FR" sz="900" dirty="0">
                <a:latin typeface="+mj-lt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>
                  <a:solidFill>
                    <a:srgbClr val="FFC000"/>
                  </a:solidFill>
                  <a:latin typeface="+mj-lt"/>
                </a:rPr>
                <a:t>● </a:t>
              </a:r>
              <a:r>
                <a:rPr lang="fr-FR" altLang="fr-FR" sz="900" dirty="0" smtClean="0">
                  <a:latin typeface="+mj-lt"/>
                </a:rPr>
                <a:t>219</a:t>
              </a:r>
              <a:endParaRPr lang="fr-FR" altLang="fr-FR" sz="900" dirty="0">
                <a:latin typeface="+mj-lt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b="1" dirty="0" smtClean="0">
                  <a:latin typeface="+mj-lt"/>
                </a:rPr>
                <a:t>NORMAL</a:t>
              </a:r>
              <a:endParaRPr lang="fr-FR" altLang="fr-FR" sz="900" b="1" dirty="0">
                <a:latin typeface="+mj-lt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>
                  <a:solidFill>
                    <a:srgbClr val="FF00FF"/>
                  </a:solidFill>
                  <a:latin typeface="+mj-lt"/>
                </a:rPr>
                <a:t>● </a:t>
              </a:r>
              <a:r>
                <a:rPr lang="fr-FR" altLang="fr-FR" sz="900" dirty="0" smtClean="0">
                  <a:latin typeface="+mj-lt"/>
                </a:rPr>
                <a:t>320(385)</a:t>
              </a:r>
              <a:endParaRPr lang="fr-FR" altLang="fr-FR" sz="900" dirty="0">
                <a:latin typeface="+mj-lt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 smtClean="0">
                  <a:latin typeface="+mj-lt"/>
                </a:rPr>
                <a:t>134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 smtClean="0">
                  <a:solidFill>
                    <a:srgbClr val="FF00FF"/>
                  </a:solidFill>
                  <a:latin typeface="+mj-lt"/>
                </a:rPr>
                <a:t>● </a:t>
              </a:r>
              <a:r>
                <a:rPr lang="fr-FR" altLang="fr-FR" sz="900" dirty="0" smtClean="0">
                  <a:latin typeface="+mj-lt"/>
                </a:rPr>
                <a:t>234</a:t>
              </a:r>
              <a:endParaRPr lang="fr-FR" altLang="fr-FR" sz="900" dirty="0">
                <a:latin typeface="+mj-lt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>
                  <a:solidFill>
                    <a:srgbClr val="FF00FF"/>
                  </a:solidFill>
                  <a:latin typeface="+mj-lt"/>
                </a:rPr>
                <a:t>● </a:t>
              </a:r>
              <a:r>
                <a:rPr lang="fr-FR" altLang="fr-FR" sz="900" dirty="0" smtClean="0">
                  <a:latin typeface="+mj-lt"/>
                </a:rPr>
                <a:t>260</a:t>
              </a:r>
              <a:endParaRPr lang="fr-FR" altLang="fr-FR" sz="900" i="1" dirty="0">
                <a:latin typeface="+mj-lt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 smtClean="0">
                  <a:latin typeface="+mj-lt"/>
                </a:rPr>
                <a:t>227</a:t>
              </a:r>
              <a:endParaRPr lang="fr-FR" altLang="fr-FR" sz="900" dirty="0">
                <a:latin typeface="+mj-lt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 smtClean="0">
                  <a:latin typeface="+mj-lt"/>
                </a:rPr>
                <a:t>201</a:t>
              </a:r>
              <a:endParaRPr lang="fr-FR" altLang="fr-FR" sz="900" dirty="0">
                <a:latin typeface="+mj-lt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>
                  <a:solidFill>
                    <a:srgbClr val="FF00FF"/>
                  </a:solidFill>
                  <a:latin typeface="+mj-lt"/>
                </a:rPr>
                <a:t>● </a:t>
              </a:r>
              <a:r>
                <a:rPr lang="fr-FR" altLang="fr-FR" sz="900" dirty="0" smtClean="0">
                  <a:latin typeface="+mj-lt"/>
                </a:rPr>
                <a:t>198</a:t>
              </a:r>
              <a:endParaRPr lang="fr-FR" altLang="fr-FR" sz="900" dirty="0">
                <a:latin typeface="+mj-lt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>
                  <a:solidFill>
                    <a:srgbClr val="FF00FF"/>
                  </a:solidFill>
                  <a:latin typeface="+mj-lt"/>
                </a:rPr>
                <a:t>● </a:t>
              </a:r>
              <a:r>
                <a:rPr lang="fr-FR" altLang="fr-FR" sz="900" dirty="0" smtClean="0">
                  <a:latin typeface="+mj-lt"/>
                </a:rPr>
                <a:t>186</a:t>
              </a:r>
              <a:endParaRPr lang="fr-FR" altLang="fr-FR" sz="900" dirty="0">
                <a:latin typeface="+mj-lt"/>
              </a:endParaRPr>
            </a:p>
          </p:txBody>
        </p:sp>
      </p:grpSp>
      <p:sp>
        <p:nvSpPr>
          <p:cNvPr id="55" name="Rectangle 7"/>
          <p:cNvSpPr>
            <a:spLocks noChangeArrowheads="1"/>
          </p:cNvSpPr>
          <p:nvPr/>
        </p:nvSpPr>
        <p:spPr bwMode="auto">
          <a:xfrm rot="18838955">
            <a:off x="4986461" y="4186969"/>
            <a:ext cx="576263" cy="576263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j-lt"/>
              <a:cs typeface="+mn-cs"/>
            </a:endParaRPr>
          </a:p>
        </p:txBody>
      </p:sp>
      <p:cxnSp>
        <p:nvCxnSpPr>
          <p:cNvPr id="3" name="Connecteur droit 2"/>
          <p:cNvCxnSpPr/>
          <p:nvPr/>
        </p:nvCxnSpPr>
        <p:spPr>
          <a:xfrm flipH="1">
            <a:off x="4932040" y="4116306"/>
            <a:ext cx="632613" cy="6808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>
            <a:spLocks noChangeArrowheads="1"/>
          </p:cNvSpPr>
          <p:nvPr/>
        </p:nvSpPr>
        <p:spPr bwMode="auto">
          <a:xfrm>
            <a:off x="4507432" y="3996556"/>
            <a:ext cx="1009743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 dirty="0" smtClean="0">
                <a:solidFill>
                  <a:srgbClr val="FF0000"/>
                </a:solidFill>
                <a:latin typeface="+mj-lt"/>
              </a:rPr>
              <a:t>205</a:t>
            </a:r>
            <a:endParaRPr lang="fr-FR" altLang="fr-FR" sz="9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 dirty="0" smtClean="0">
                <a:solidFill>
                  <a:srgbClr val="FF0000"/>
                </a:solidFill>
                <a:latin typeface="+mj-lt"/>
              </a:rPr>
              <a:t>293/295</a:t>
            </a:r>
            <a:endParaRPr lang="fr-FR" altLang="fr-FR" sz="9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 dirty="0" smtClean="0">
                <a:solidFill>
                  <a:srgbClr val="FF0000"/>
                </a:solidFill>
                <a:latin typeface="+mj-lt"/>
              </a:rPr>
              <a:t>323</a:t>
            </a:r>
            <a:endParaRPr lang="fr-FR" altLang="fr-FR" sz="9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 dirty="0" smtClean="0">
                <a:solidFill>
                  <a:srgbClr val="FF0000"/>
                </a:solidFill>
                <a:latin typeface="+mj-lt"/>
              </a:rPr>
              <a:t>110</a:t>
            </a:r>
            <a:endParaRPr lang="fr-FR" altLang="fr-FR" sz="9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 dirty="0" smtClean="0">
                <a:solidFill>
                  <a:srgbClr val="FF0000"/>
                </a:solidFill>
                <a:latin typeface="+mj-lt"/>
              </a:rPr>
              <a:t>238</a:t>
            </a:r>
            <a:endParaRPr lang="fr-FR" altLang="fr-FR" sz="9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 dirty="0" smtClean="0">
                <a:solidFill>
                  <a:srgbClr val="FF0000"/>
                </a:solidFill>
                <a:latin typeface="+mj-lt"/>
              </a:rPr>
              <a:t>140</a:t>
            </a:r>
            <a:endParaRPr lang="fr-FR" altLang="fr-FR" sz="9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 dirty="0" smtClean="0">
                <a:solidFill>
                  <a:srgbClr val="FF0000"/>
                </a:solidFill>
                <a:latin typeface="+mj-lt"/>
              </a:rPr>
              <a:t>171</a:t>
            </a:r>
            <a:endParaRPr lang="fr-FR" altLang="fr-FR" sz="9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 dirty="0" smtClean="0">
                <a:solidFill>
                  <a:srgbClr val="FF0000"/>
                </a:solidFill>
                <a:latin typeface="+mj-lt"/>
              </a:rPr>
              <a:t>272</a:t>
            </a:r>
            <a:endParaRPr lang="fr-FR" altLang="fr-FR" sz="9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 dirty="0" smtClean="0">
                <a:solidFill>
                  <a:srgbClr val="FF0000"/>
                </a:solidFill>
                <a:latin typeface="+mj-lt"/>
              </a:rPr>
              <a:t>269</a:t>
            </a:r>
            <a:endParaRPr lang="fr-FR" altLang="fr-FR" sz="9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 dirty="0" smtClean="0">
                <a:solidFill>
                  <a:srgbClr val="FF0000"/>
                </a:solidFill>
                <a:latin typeface="+mj-lt"/>
              </a:rPr>
              <a:t>222</a:t>
            </a:r>
            <a:endParaRPr lang="fr-FR" altLang="fr-FR" sz="9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 b="1" dirty="0" smtClean="0">
                <a:solidFill>
                  <a:srgbClr val="FF0000"/>
                </a:solidFill>
                <a:latin typeface="+mj-lt"/>
              </a:rPr>
              <a:t>c.1521_1523del</a:t>
            </a:r>
            <a:endParaRPr lang="fr-FR" altLang="fr-FR" sz="900" b="1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 dirty="0" smtClean="0">
                <a:solidFill>
                  <a:srgbClr val="FF0000"/>
                </a:solidFill>
                <a:latin typeface="+mj-lt"/>
              </a:rPr>
              <a:t>328(392)</a:t>
            </a:r>
            <a:endParaRPr lang="fr-FR" altLang="fr-FR" sz="9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 dirty="0" smtClean="0">
                <a:solidFill>
                  <a:srgbClr val="FF0000"/>
                </a:solidFill>
                <a:latin typeface="+mj-lt"/>
              </a:rPr>
              <a:t>134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 dirty="0" smtClean="0">
                <a:solidFill>
                  <a:srgbClr val="FF0000"/>
                </a:solidFill>
                <a:latin typeface="+mj-lt"/>
              </a:rPr>
              <a:t>231</a:t>
            </a:r>
            <a:endParaRPr lang="fr-FR" altLang="fr-FR" sz="9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 dirty="0" smtClean="0">
                <a:solidFill>
                  <a:srgbClr val="FF0000"/>
                </a:solidFill>
                <a:latin typeface="+mj-lt"/>
              </a:rPr>
              <a:t>252</a:t>
            </a:r>
            <a:endParaRPr lang="fr-FR" altLang="fr-FR" sz="900" i="1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 dirty="0" smtClean="0">
                <a:solidFill>
                  <a:srgbClr val="FF0000"/>
                </a:solidFill>
                <a:latin typeface="+mj-lt"/>
              </a:rPr>
              <a:t>227</a:t>
            </a:r>
            <a:endParaRPr lang="fr-FR" altLang="fr-FR" sz="9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 dirty="0" smtClean="0">
                <a:solidFill>
                  <a:srgbClr val="FF0000"/>
                </a:solidFill>
                <a:latin typeface="+mj-lt"/>
              </a:rPr>
              <a:t>205</a:t>
            </a:r>
            <a:endParaRPr lang="fr-FR" altLang="fr-FR" sz="9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 dirty="0" smtClean="0">
                <a:solidFill>
                  <a:srgbClr val="FF0000"/>
                </a:solidFill>
                <a:latin typeface="+mj-lt"/>
              </a:rPr>
              <a:t>179</a:t>
            </a:r>
            <a:endParaRPr lang="fr-FR" altLang="fr-FR" sz="9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 dirty="0" smtClean="0">
                <a:solidFill>
                  <a:srgbClr val="FF0000"/>
                </a:solidFill>
                <a:latin typeface="+mj-lt"/>
              </a:rPr>
              <a:t>192</a:t>
            </a:r>
            <a:endParaRPr lang="fr-FR" altLang="fr-FR" sz="9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2" name="ZoneTexte 38"/>
          <p:cNvSpPr txBox="1">
            <a:spLocks noChangeArrowheads="1"/>
          </p:cNvSpPr>
          <p:nvPr/>
        </p:nvSpPr>
        <p:spPr bwMode="auto">
          <a:xfrm>
            <a:off x="3330809" y="4007523"/>
            <a:ext cx="1000154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900" dirty="0" smtClean="0">
                <a:solidFill>
                  <a:srgbClr val="FF0000"/>
                </a:solidFill>
                <a:latin typeface="+mj-lt"/>
              </a:rPr>
              <a:t>197</a:t>
            </a:r>
            <a:endParaRPr lang="fr-FR" altLang="fr-FR" sz="900" dirty="0">
              <a:solidFill>
                <a:srgbClr val="FF0000"/>
              </a:solidFill>
              <a:latin typeface="+mj-lt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900" dirty="0" smtClean="0">
                <a:solidFill>
                  <a:srgbClr val="FF0000"/>
                </a:solidFill>
                <a:latin typeface="+mj-lt"/>
              </a:rPr>
              <a:t>293/295</a:t>
            </a:r>
            <a:endParaRPr lang="fr-FR" altLang="fr-FR" sz="900" dirty="0">
              <a:solidFill>
                <a:srgbClr val="FF0000"/>
              </a:solidFill>
              <a:latin typeface="+mj-lt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900" dirty="0" smtClean="0">
                <a:solidFill>
                  <a:srgbClr val="FF0000"/>
                </a:solidFill>
                <a:latin typeface="+mj-lt"/>
              </a:rPr>
              <a:t>323</a:t>
            </a:r>
            <a:endParaRPr lang="fr-FR" altLang="fr-FR" sz="900" dirty="0">
              <a:solidFill>
                <a:srgbClr val="FF0000"/>
              </a:solidFill>
              <a:latin typeface="+mj-lt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900" dirty="0" smtClean="0">
                <a:solidFill>
                  <a:srgbClr val="FF0000"/>
                </a:solidFill>
                <a:latin typeface="+mj-lt"/>
              </a:rPr>
              <a:t>110</a:t>
            </a:r>
            <a:endParaRPr lang="fr-FR" altLang="fr-FR" sz="900" dirty="0">
              <a:solidFill>
                <a:srgbClr val="FF0000"/>
              </a:solidFill>
              <a:latin typeface="+mj-lt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900" dirty="0" smtClean="0">
                <a:solidFill>
                  <a:srgbClr val="FF0000"/>
                </a:solidFill>
                <a:latin typeface="+mj-lt"/>
              </a:rPr>
              <a:t>238</a:t>
            </a:r>
            <a:endParaRPr lang="fr-FR" altLang="fr-FR" sz="900" dirty="0">
              <a:solidFill>
                <a:srgbClr val="FF0000"/>
              </a:solidFill>
              <a:latin typeface="+mj-lt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900" dirty="0" smtClean="0">
                <a:solidFill>
                  <a:srgbClr val="FF0000"/>
                </a:solidFill>
                <a:latin typeface="+mj-lt"/>
              </a:rPr>
              <a:t>138</a:t>
            </a:r>
            <a:endParaRPr lang="fr-FR" altLang="fr-FR" sz="900" dirty="0">
              <a:solidFill>
                <a:srgbClr val="FF0000"/>
              </a:solidFill>
              <a:latin typeface="+mj-lt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900" dirty="0" smtClean="0">
                <a:solidFill>
                  <a:srgbClr val="FF0000"/>
                </a:solidFill>
                <a:latin typeface="+mj-lt"/>
              </a:rPr>
              <a:t>169</a:t>
            </a:r>
            <a:endParaRPr lang="fr-FR" altLang="fr-FR" sz="900" dirty="0">
              <a:solidFill>
                <a:srgbClr val="FF0000"/>
              </a:solidFill>
              <a:latin typeface="+mj-lt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900" dirty="0" smtClean="0">
                <a:solidFill>
                  <a:srgbClr val="FF0000"/>
                </a:solidFill>
                <a:latin typeface="+mj-lt"/>
              </a:rPr>
              <a:t>272</a:t>
            </a:r>
            <a:endParaRPr lang="fr-FR" altLang="fr-FR" sz="900" dirty="0">
              <a:solidFill>
                <a:srgbClr val="FF0000"/>
              </a:solidFill>
              <a:latin typeface="+mj-lt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900" dirty="0" smtClean="0">
                <a:solidFill>
                  <a:srgbClr val="FF0000"/>
                </a:solidFill>
                <a:latin typeface="+mj-lt"/>
              </a:rPr>
              <a:t>267</a:t>
            </a:r>
            <a:endParaRPr lang="fr-FR" altLang="fr-FR" sz="900" dirty="0">
              <a:solidFill>
                <a:srgbClr val="FF0000"/>
              </a:solidFill>
              <a:latin typeface="+mj-lt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900" dirty="0" smtClean="0">
                <a:solidFill>
                  <a:srgbClr val="FF0000"/>
                </a:solidFill>
                <a:latin typeface="+mj-lt"/>
              </a:rPr>
              <a:t>234</a:t>
            </a:r>
            <a:endParaRPr lang="fr-FR" altLang="fr-FR" sz="900" dirty="0">
              <a:solidFill>
                <a:srgbClr val="FF0000"/>
              </a:solidFill>
              <a:latin typeface="+mj-lt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900" b="1" dirty="0">
                <a:solidFill>
                  <a:srgbClr val="FF0000"/>
                </a:solidFill>
                <a:latin typeface="+mj-lt"/>
              </a:rPr>
              <a:t>c.1521_1523del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900" dirty="0" smtClean="0">
                <a:solidFill>
                  <a:srgbClr val="FF0000"/>
                </a:solidFill>
                <a:latin typeface="+mj-lt"/>
              </a:rPr>
              <a:t>330(394)</a:t>
            </a:r>
            <a:endParaRPr lang="fr-FR" altLang="fr-FR" sz="900" dirty="0">
              <a:solidFill>
                <a:srgbClr val="FF0000"/>
              </a:solidFill>
              <a:latin typeface="+mj-lt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900" dirty="0" smtClean="0">
                <a:solidFill>
                  <a:srgbClr val="FF0000"/>
                </a:solidFill>
                <a:latin typeface="+mj-lt"/>
              </a:rPr>
              <a:t>134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900" dirty="0" smtClean="0">
                <a:solidFill>
                  <a:srgbClr val="FF0000"/>
                </a:solidFill>
                <a:latin typeface="+mj-lt"/>
              </a:rPr>
              <a:t>228</a:t>
            </a:r>
            <a:endParaRPr lang="fr-FR" altLang="fr-FR" sz="900" dirty="0">
              <a:solidFill>
                <a:srgbClr val="FF0000"/>
              </a:solidFill>
              <a:latin typeface="+mj-lt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900" dirty="0" smtClean="0">
                <a:solidFill>
                  <a:srgbClr val="FF0000"/>
                </a:solidFill>
                <a:latin typeface="+mj-lt"/>
              </a:rPr>
              <a:t>249</a:t>
            </a:r>
            <a:endParaRPr lang="fr-FR" altLang="fr-FR" sz="900" i="1" dirty="0">
              <a:solidFill>
                <a:srgbClr val="FF0000"/>
              </a:solidFill>
              <a:latin typeface="+mj-lt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900" dirty="0" smtClean="0">
                <a:solidFill>
                  <a:srgbClr val="FF0000"/>
                </a:solidFill>
                <a:latin typeface="+mj-lt"/>
              </a:rPr>
              <a:t>227</a:t>
            </a:r>
            <a:endParaRPr lang="fr-FR" altLang="fr-FR" sz="900" dirty="0">
              <a:solidFill>
                <a:srgbClr val="FF0000"/>
              </a:solidFill>
              <a:latin typeface="+mj-lt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900" dirty="0" smtClean="0">
                <a:solidFill>
                  <a:srgbClr val="FF0000"/>
                </a:solidFill>
                <a:latin typeface="+mj-lt"/>
              </a:rPr>
              <a:t>201</a:t>
            </a:r>
            <a:endParaRPr lang="fr-FR" altLang="fr-FR" sz="900" dirty="0">
              <a:solidFill>
                <a:srgbClr val="FF0000"/>
              </a:solidFill>
              <a:latin typeface="+mj-lt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900" dirty="0" smtClean="0">
                <a:solidFill>
                  <a:srgbClr val="FF0000"/>
                </a:solidFill>
                <a:latin typeface="+mj-lt"/>
              </a:rPr>
              <a:t>194</a:t>
            </a:r>
            <a:endParaRPr lang="fr-FR" altLang="fr-FR" sz="900" dirty="0">
              <a:solidFill>
                <a:srgbClr val="FF0000"/>
              </a:solidFill>
              <a:latin typeface="+mj-lt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900" dirty="0" smtClean="0">
                <a:solidFill>
                  <a:srgbClr val="FF0000"/>
                </a:solidFill>
                <a:latin typeface="+mj-lt"/>
              </a:rPr>
              <a:t>190</a:t>
            </a:r>
            <a:endParaRPr lang="fr-FR" altLang="fr-FR" sz="9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3" name="Text Box 3"/>
          <p:cNvSpPr txBox="1">
            <a:spLocks noChangeArrowheads="1"/>
          </p:cNvSpPr>
          <p:nvPr/>
        </p:nvSpPr>
        <p:spPr>
          <a:xfrm>
            <a:off x="143555" y="4126547"/>
            <a:ext cx="2748690" cy="1384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  <a:defRPr/>
            </a:pPr>
            <a:r>
              <a:rPr lang="fr-FR" altLang="fr-FR" sz="1200" b="1" dirty="0" smtClean="0">
                <a:solidFill>
                  <a:schemeClr val="tx1"/>
                </a:solidFill>
                <a:latin typeface="+mj-lt"/>
              </a:rPr>
              <a:t>Confirmation du statut des parents et/ou du cas index	</a:t>
            </a: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fr-FR" altLang="fr-FR" sz="1200" b="1" dirty="0" smtClean="0">
                <a:solidFill>
                  <a:schemeClr val="tx1"/>
                </a:solidFill>
                <a:latin typeface="+mj-lt"/>
              </a:rPr>
              <a:t>Réalisation des </a:t>
            </a:r>
            <a:r>
              <a:rPr lang="fr-FR" altLang="fr-FR" sz="1200" b="1" dirty="0" err="1" smtClean="0">
                <a:solidFill>
                  <a:schemeClr val="tx1"/>
                </a:solidFill>
                <a:latin typeface="+mj-lt"/>
              </a:rPr>
              <a:t>haplotypes</a:t>
            </a:r>
            <a:r>
              <a:rPr lang="fr-FR" altLang="fr-FR" sz="1200" b="1" dirty="0" smtClean="0">
                <a:solidFill>
                  <a:schemeClr val="tx1"/>
                </a:solidFill>
                <a:latin typeface="+mj-lt"/>
              </a:rPr>
              <a:t> sur ADN génomique</a:t>
            </a:r>
          </a:p>
          <a:p>
            <a:pPr algn="l">
              <a:buFont typeface="Arial" charset="0"/>
              <a:buNone/>
              <a:defRPr/>
            </a:pPr>
            <a:endParaRPr lang="fr-FR" altLang="fr-FR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l">
              <a:buFont typeface="Arial" charset="0"/>
              <a:buNone/>
              <a:defRPr/>
            </a:pPr>
            <a:endParaRPr lang="fr-FR" altLang="fr-FR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l">
              <a:buFont typeface="Arial" charset="0"/>
              <a:buNone/>
              <a:defRPr/>
            </a:pPr>
            <a:endParaRPr lang="fr-FR" altLang="fr-FR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l">
              <a:buFont typeface="Wingdings" panose="05000000000000000000" pitchFamily="2" charset="2"/>
              <a:buChar char="Ø"/>
              <a:defRPr/>
            </a:pPr>
            <a:r>
              <a:rPr lang="fr-FR" altLang="fr-FR" sz="1200" dirty="0" smtClean="0">
                <a:solidFill>
                  <a:srgbClr val="0000FF"/>
                </a:solidFill>
                <a:latin typeface="+mj-lt"/>
              </a:rPr>
              <a:t> validation de l’</a:t>
            </a:r>
            <a:r>
              <a:rPr lang="fr-FR" altLang="fr-FR" sz="1200" dirty="0" err="1" smtClean="0">
                <a:solidFill>
                  <a:srgbClr val="0000FF"/>
                </a:solidFill>
                <a:latin typeface="+mj-lt"/>
              </a:rPr>
              <a:t>informativité</a:t>
            </a:r>
            <a:r>
              <a:rPr lang="fr-FR" altLang="fr-FR" sz="1200" dirty="0" smtClean="0">
                <a:solidFill>
                  <a:srgbClr val="0000FF"/>
                </a:solidFill>
                <a:latin typeface="+mj-lt"/>
              </a:rPr>
              <a:t> des marqueurs (double interprétation)</a:t>
            </a:r>
            <a:endParaRPr lang="fr-FR" altLang="fr-FR" sz="1200" dirty="0">
              <a:solidFill>
                <a:srgbClr val="0000FF"/>
              </a:solidFill>
              <a:latin typeface="+mj-lt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flipH="1">
            <a:off x="3503065" y="1291130"/>
            <a:ext cx="527023" cy="0"/>
          </a:xfrm>
          <a:prstGeom prst="straightConnector1">
            <a:avLst/>
          </a:prstGeom>
          <a:ln w="34925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 flipH="1">
            <a:off x="3503065" y="985720"/>
            <a:ext cx="527023" cy="0"/>
          </a:xfrm>
          <a:prstGeom prst="straightConnector1">
            <a:avLst/>
          </a:prstGeom>
          <a:ln w="412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06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10" y="222195"/>
            <a:ext cx="7016195" cy="91623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latin typeface="+mj-lt"/>
              </a:rPr>
              <a:pPr/>
              <a:t>15</a:t>
            </a:fld>
            <a:endParaRPr lang="en-US">
              <a:latin typeface="+mj-lt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212490" y="1291130"/>
            <a:ext cx="7729898" cy="519197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fr-FR" sz="12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fr-FR" sz="1600" dirty="0"/>
              <a:t>PCR sur une cellule : pas de 2</a:t>
            </a:r>
            <a:r>
              <a:rPr lang="fr-FR" sz="1600" baseline="30000" dirty="0"/>
              <a:t>ème</a:t>
            </a:r>
            <a:r>
              <a:rPr lang="fr-FR" sz="1600" dirty="0"/>
              <a:t> chance </a:t>
            </a:r>
            <a:r>
              <a:rPr lang="fr-FR" sz="1600" dirty="0" smtClean="0"/>
              <a:t>!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fr-FR" sz="16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fr-FR" sz="1600" dirty="0" smtClean="0"/>
              <a:t>But </a:t>
            </a:r>
            <a:r>
              <a:rPr lang="fr-FR" sz="1600" dirty="0"/>
              <a:t>: avoir le + de marqueurs possibles dans la multiplexe pour augmenter la fiabilité du </a:t>
            </a:r>
            <a:r>
              <a:rPr lang="fr-FR" sz="1600" dirty="0" smtClean="0"/>
              <a:t>résultat</a:t>
            </a:r>
          </a:p>
          <a:p>
            <a:pPr marL="0" indent="0">
              <a:buNone/>
              <a:defRPr/>
            </a:pPr>
            <a:endParaRPr lang="fr-FR" sz="16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fr-FR" sz="1600" dirty="0" smtClean="0"/>
              <a:t>Temps </a:t>
            </a:r>
            <a:r>
              <a:rPr lang="fr-FR" sz="1600" dirty="0"/>
              <a:t>de mise au point variable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FR" sz="1600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fr-FR" sz="1600" dirty="0" smtClean="0">
                <a:latin typeface="+mj-lt"/>
              </a:rPr>
              <a:t>Limites : 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fr-FR" sz="1600" dirty="0" smtClean="0">
                <a:latin typeface="+mj-lt"/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sz="1600" dirty="0" smtClean="0">
                <a:latin typeface="+mj-lt"/>
              </a:rPr>
              <a:t>	</a:t>
            </a:r>
            <a:r>
              <a:rPr lang="fr-FR" sz="1600" dirty="0" err="1" smtClean="0">
                <a:latin typeface="+mj-lt"/>
              </a:rPr>
              <a:t>Allele</a:t>
            </a:r>
            <a:r>
              <a:rPr lang="fr-FR" sz="1600" dirty="0" smtClean="0">
                <a:latin typeface="+mj-lt"/>
              </a:rPr>
              <a:t> Drop Out (ADO):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sz="16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sz="1600" dirty="0" smtClean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sz="1600" dirty="0" smtClean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sz="1600" dirty="0" smtClean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sz="1600" dirty="0" smtClean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sz="1600" dirty="0">
              <a:latin typeface="+mj-lt"/>
            </a:endParaRPr>
          </a:p>
          <a:p>
            <a:pPr marL="0" lvl="1" indent="0">
              <a:buNone/>
              <a:defRPr/>
            </a:pPr>
            <a:r>
              <a:rPr lang="fr-FR" sz="1600" dirty="0" smtClean="0"/>
              <a:t>                    Contaminations </a:t>
            </a:r>
            <a:endParaRPr lang="fr-FR" sz="16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sz="1600" dirty="0" smtClean="0">
              <a:latin typeface="+mj-lt"/>
            </a:endParaRPr>
          </a:p>
          <a:p>
            <a:pPr>
              <a:defRPr/>
            </a:pPr>
            <a:endParaRPr lang="fr-FR" sz="1600" dirty="0" smtClean="0">
              <a:latin typeface="+mj-lt"/>
            </a:endParaRPr>
          </a:p>
          <a:p>
            <a:pPr>
              <a:defRPr/>
            </a:pPr>
            <a:endParaRPr lang="fr-FR" sz="1600" dirty="0">
              <a:latin typeface="+mj-lt"/>
            </a:endParaRPr>
          </a:p>
          <a:p>
            <a:pPr marL="0" indent="0">
              <a:buNone/>
              <a:defRPr/>
            </a:pPr>
            <a:endParaRPr lang="fr-FR" sz="1600" dirty="0" smtClean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590" y="4192525"/>
            <a:ext cx="1836425" cy="172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1517900" y="271260"/>
            <a:ext cx="7016195" cy="650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742950" indent="-742950">
              <a:spcBef>
                <a:spcPct val="0"/>
              </a:spcBef>
              <a:buFont typeface="+mj-lt"/>
              <a:buAutoNum type="arabicPeriod"/>
              <a:defRPr sz="3600">
                <a:solidFill>
                  <a:srgbClr val="D0005E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None/>
            </a:pPr>
            <a:r>
              <a:rPr lang="en-US" sz="3500" dirty="0" smtClean="0"/>
              <a:t>1. </a:t>
            </a:r>
            <a:r>
              <a:rPr lang="en-US" sz="3500" dirty="0" err="1" smtClean="0"/>
              <a:t>Faisabilité</a:t>
            </a:r>
            <a:endParaRPr lang="en-US" sz="3500" dirty="0" smtClean="0"/>
          </a:p>
          <a:p>
            <a:pPr marL="0" indent="0" algn="ctr">
              <a:buNone/>
            </a:pPr>
            <a:r>
              <a:rPr lang="en-US" sz="2400" dirty="0" err="1"/>
              <a:t>mise</a:t>
            </a:r>
            <a:r>
              <a:rPr lang="en-US" sz="2400" dirty="0"/>
              <a:t> au point sur cellule unique</a:t>
            </a:r>
          </a:p>
        </p:txBody>
      </p:sp>
    </p:spTree>
    <p:extLst>
      <p:ext uri="{BB962C8B-B14F-4D97-AF65-F5344CB8AC3E}">
        <p14:creationId xmlns:p14="http://schemas.microsoft.com/office/powerpoint/2010/main" val="335075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latin typeface="+mj-lt"/>
              </a:rPr>
              <a:pPr/>
              <a:t>16</a:t>
            </a:fld>
            <a:endParaRPr lang="en-US">
              <a:latin typeface="+mj-lt"/>
            </a:endParaRPr>
          </a:p>
        </p:txBody>
      </p:sp>
      <p:pic>
        <p:nvPicPr>
          <p:cNvPr id="7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9262" y="3780517"/>
            <a:ext cx="5900738" cy="2879725"/>
          </a:xfrm>
        </p:spPr>
      </p:pic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2434130" y="1757289"/>
            <a:ext cx="6557534" cy="111404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Wingdings" pitchFamily="2" charset="2"/>
              <a:buChar char="Ø"/>
              <a:defRPr/>
            </a:pPr>
            <a:r>
              <a:rPr lang="fr-FR" altLang="fr-FR" sz="1400" dirty="0" smtClean="0">
                <a:latin typeface="+mj-lt"/>
              </a:rPr>
              <a:t>Manipulation sous PSM et hotte à flux laminaire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fr-FR" altLang="fr-FR" sz="1400" dirty="0" smtClean="0">
                <a:latin typeface="+mj-lt"/>
              </a:rPr>
              <a:t>Nettoyage hottes et tout matériel (pipettes, portoirs…) avant et après manipulation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fr-FR" altLang="fr-FR" sz="1400" dirty="0" smtClean="0">
                <a:latin typeface="+mj-lt"/>
              </a:rPr>
              <a:t>UV après manipulation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fr-FR" altLang="fr-FR" sz="1400" dirty="0" smtClean="0">
                <a:latin typeface="+mj-lt"/>
              </a:rPr>
              <a:t>Si possible, réactifs </a:t>
            </a:r>
            <a:r>
              <a:rPr lang="fr-FR" altLang="fr-FR" sz="1400" dirty="0" err="1" smtClean="0">
                <a:latin typeface="+mj-lt"/>
              </a:rPr>
              <a:t>aliquotés</a:t>
            </a:r>
            <a:r>
              <a:rPr lang="fr-FR" altLang="fr-FR" sz="1400" dirty="0" smtClean="0">
                <a:latin typeface="+mj-lt"/>
              </a:rPr>
              <a:t> en tube à usage unique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179388" y="1149350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fr-FR" altLang="fr-FR" sz="2000" dirty="0" smtClean="0">
                <a:solidFill>
                  <a:srgbClr val="0000FF"/>
                </a:solidFill>
                <a:latin typeface="+mj-lt"/>
              </a:rPr>
              <a:t>Contaminations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64" y="1810693"/>
            <a:ext cx="14001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3705194"/>
            <a:ext cx="20048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200" dirty="0">
                <a:solidFill>
                  <a:srgbClr val="0000FF"/>
                </a:solidFill>
              </a:rPr>
              <a:t>Tenue spécifique </a:t>
            </a:r>
            <a:r>
              <a:rPr lang="fr-FR" altLang="fr-FR" sz="1200" dirty="0" smtClean="0">
                <a:solidFill>
                  <a:srgbClr val="0000FF"/>
                </a:solidFill>
              </a:rPr>
              <a:t>(+masque</a:t>
            </a:r>
            <a:r>
              <a:rPr lang="fr-FR" altLang="fr-FR" sz="1200" dirty="0">
                <a:solidFill>
                  <a:srgbClr val="0000FF"/>
                </a:solidFill>
              </a:rPr>
              <a:t>)</a:t>
            </a:r>
            <a:endParaRPr lang="fr-FR" sz="1200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6038" y="5833130"/>
            <a:ext cx="1275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fr-FR" sz="1400" dirty="0" err="1" smtClean="0">
                <a:solidFill>
                  <a:srgbClr val="0000FF"/>
                </a:solidFill>
              </a:rPr>
              <a:t>décoronisation</a:t>
            </a:r>
            <a:endParaRPr lang="fr-FR" altLang="fr-FR" sz="1400" dirty="0" smtClean="0">
              <a:solidFill>
                <a:srgbClr val="0000FF"/>
              </a:solidFill>
            </a:endParaRPr>
          </a:p>
          <a:p>
            <a:pPr>
              <a:defRPr/>
            </a:pPr>
            <a:r>
              <a:rPr lang="fr-FR" altLang="fr-FR" sz="1400" dirty="0" smtClean="0">
                <a:solidFill>
                  <a:srgbClr val="0000FF"/>
                </a:solidFill>
              </a:rPr>
              <a:t>des ovocytes</a:t>
            </a:r>
            <a:endParaRPr lang="fr-FR" altLang="fr-FR" sz="14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47548" y="3751336"/>
            <a:ext cx="736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fr-FR" sz="1400" dirty="0">
                <a:solidFill>
                  <a:srgbClr val="0000FF"/>
                </a:solidFill>
              </a:rPr>
              <a:t>FIV-ICSI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7754256" y="5444576"/>
            <a:ext cx="461910" cy="4556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1801131" y="5719575"/>
            <a:ext cx="423200" cy="3054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1823310" y="3494765"/>
            <a:ext cx="458115" cy="4266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7385547" y="3982193"/>
            <a:ext cx="511902" cy="2034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863108" y="4951976"/>
            <a:ext cx="2306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fr-FR" sz="1400" dirty="0">
                <a:solidFill>
                  <a:srgbClr val="0000FF"/>
                </a:solidFill>
              </a:rPr>
              <a:t>Circulation </a:t>
            </a:r>
            <a:r>
              <a:rPr lang="fr-FR" altLang="fr-FR" sz="1400" dirty="0" err="1" smtClean="0">
                <a:solidFill>
                  <a:srgbClr val="0000FF"/>
                </a:solidFill>
              </a:rPr>
              <a:t>uni-directionnelle</a:t>
            </a:r>
            <a:endParaRPr lang="fr-FR" altLang="fr-FR" sz="1400" dirty="0" smtClean="0">
              <a:solidFill>
                <a:srgbClr val="0000FF"/>
              </a:solidFill>
            </a:endParaRPr>
          </a:p>
          <a:p>
            <a:pPr>
              <a:defRPr/>
            </a:pPr>
            <a:r>
              <a:rPr lang="fr-FR" altLang="fr-FR" sz="1400" dirty="0" smtClean="0">
                <a:solidFill>
                  <a:srgbClr val="0000FF"/>
                </a:solidFill>
              </a:rPr>
              <a:t>pré-PCR </a:t>
            </a:r>
            <a:r>
              <a:rPr lang="fr-FR" altLang="fr-FR" sz="1400" dirty="0">
                <a:solidFill>
                  <a:srgbClr val="0000FF"/>
                </a:solidFill>
              </a:rPr>
              <a:t>-&gt; post-PCR</a:t>
            </a:r>
          </a:p>
        </p:txBody>
      </p:sp>
    </p:spTree>
    <p:extLst>
      <p:ext uri="{BB962C8B-B14F-4D97-AF65-F5344CB8AC3E}">
        <p14:creationId xmlns:p14="http://schemas.microsoft.com/office/powerpoint/2010/main" val="192046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latin typeface="+mj-lt"/>
              </a:rPr>
              <a:pPr/>
              <a:t>17</a:t>
            </a:fld>
            <a:endParaRPr lang="en-US">
              <a:latin typeface="+mj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54126" y="2054655"/>
            <a:ext cx="27070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>
                <a:latin typeface="+mj-lt"/>
              </a:rPr>
              <a:t>Tubage des lymphocytes</a:t>
            </a:r>
          </a:p>
          <a:p>
            <a:pPr marL="285750" indent="-285750">
              <a:buFontTx/>
              <a:buChar char="-"/>
            </a:pPr>
            <a:endParaRPr lang="fr-FR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+mj-lt"/>
              </a:rPr>
              <a:t>Choix des conditions de PCR: T°, ajout de GC…</a:t>
            </a:r>
          </a:p>
          <a:p>
            <a:pPr marL="285750" indent="-285750">
              <a:buFontTx/>
              <a:buChar char="-"/>
            </a:pPr>
            <a:endParaRPr lang="fr-FR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+mj-lt"/>
              </a:rPr>
              <a:t>Choix des marqueurs</a:t>
            </a:r>
          </a:p>
          <a:p>
            <a:pPr marL="285750" indent="-285750">
              <a:buFontTx/>
              <a:buChar char="-"/>
            </a:pPr>
            <a:endParaRPr lang="fr-FR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+mj-lt"/>
              </a:rPr>
              <a:t>Ajustement des [  ]</a:t>
            </a:r>
            <a:endParaRPr lang="fr-FR" dirty="0">
              <a:latin typeface="+mj-lt"/>
            </a:endParaRP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604114"/>
              </p:ext>
            </p:extLst>
          </p:nvPr>
        </p:nvGraphicFramePr>
        <p:xfrm>
          <a:off x="4041032" y="3939150"/>
          <a:ext cx="5024334" cy="2642235"/>
        </p:xfrm>
        <a:graphic>
          <a:graphicData uri="http://schemas.openxmlformats.org/drawingml/2006/table">
            <a:tbl>
              <a:tblPr/>
              <a:tblGrid>
                <a:gridCol w="717762">
                  <a:extLst>
                    <a:ext uri="{9D8B030D-6E8A-4147-A177-3AD203B41FA5}">
                      <a16:colId xmlns:a16="http://schemas.microsoft.com/office/drawing/2014/main" xmlns="" val="1791734644"/>
                    </a:ext>
                  </a:extLst>
                </a:gridCol>
                <a:gridCol w="717762">
                  <a:extLst>
                    <a:ext uri="{9D8B030D-6E8A-4147-A177-3AD203B41FA5}">
                      <a16:colId xmlns:a16="http://schemas.microsoft.com/office/drawing/2014/main" xmlns="" val="3983633322"/>
                    </a:ext>
                  </a:extLst>
                </a:gridCol>
                <a:gridCol w="717762">
                  <a:extLst>
                    <a:ext uri="{9D8B030D-6E8A-4147-A177-3AD203B41FA5}">
                      <a16:colId xmlns:a16="http://schemas.microsoft.com/office/drawing/2014/main" xmlns="" val="293538316"/>
                    </a:ext>
                  </a:extLst>
                </a:gridCol>
                <a:gridCol w="717762">
                  <a:extLst>
                    <a:ext uri="{9D8B030D-6E8A-4147-A177-3AD203B41FA5}">
                      <a16:colId xmlns:a16="http://schemas.microsoft.com/office/drawing/2014/main" xmlns="" val="2860201493"/>
                    </a:ext>
                  </a:extLst>
                </a:gridCol>
                <a:gridCol w="717762">
                  <a:extLst>
                    <a:ext uri="{9D8B030D-6E8A-4147-A177-3AD203B41FA5}">
                      <a16:colId xmlns:a16="http://schemas.microsoft.com/office/drawing/2014/main" xmlns="" val="862151210"/>
                    </a:ext>
                  </a:extLst>
                </a:gridCol>
                <a:gridCol w="717762">
                  <a:extLst>
                    <a:ext uri="{9D8B030D-6E8A-4147-A177-3AD203B41FA5}">
                      <a16:colId xmlns:a16="http://schemas.microsoft.com/office/drawing/2014/main" xmlns="" val="3740943417"/>
                    </a:ext>
                  </a:extLst>
                </a:gridCol>
                <a:gridCol w="717762">
                  <a:extLst>
                    <a:ext uri="{9D8B030D-6E8A-4147-A177-3AD203B41FA5}">
                      <a16:colId xmlns:a16="http://schemas.microsoft.com/office/drawing/2014/main" xmlns="" val="4141314798"/>
                    </a:ext>
                  </a:extLst>
                </a:gridCol>
              </a:tblGrid>
              <a:tr h="1501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(tableau mix </a:t>
                      </a:r>
                      <a:r>
                        <a:rPr lang="fr-FR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oligos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4729090"/>
                  </a:ext>
                </a:extLst>
              </a:tr>
              <a:tr h="15012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mix oligos 10X (100µl)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mix oligos 10X (100µl)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9955049"/>
                  </a:ext>
                </a:extLst>
              </a:tr>
              <a:tr h="15012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[Cf]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Volume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[Cf]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Volume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5737195"/>
                  </a:ext>
                </a:extLst>
              </a:tr>
              <a:tr h="15012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AC687P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3µM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 µl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320pb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AC687P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3µM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 µl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8077207"/>
                  </a:ext>
                </a:extLst>
              </a:tr>
              <a:tr h="15012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AC156P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1µM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 µl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130pb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AC156P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1µM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 µl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0549347"/>
                  </a:ext>
                </a:extLst>
              </a:tr>
              <a:tr h="15012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D7S677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1µM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 µl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270pb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D7S677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1µM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 µl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66966263"/>
                  </a:ext>
                </a:extLst>
              </a:tr>
              <a:tr h="15012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AC8 F2R2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2µM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 µl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170pb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D7S633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1µM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 µl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4377742"/>
                  </a:ext>
                </a:extLst>
              </a:tr>
              <a:tr h="15012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DF508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1µM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 µl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000" b="0" i="1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DF508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1µM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 µl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56886470"/>
                  </a:ext>
                </a:extLst>
              </a:tr>
              <a:tr h="15012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CA10 FR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1µM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 µl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320pb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CA10 FR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1µM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 µl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0932613"/>
                  </a:ext>
                </a:extLst>
              </a:tr>
              <a:tr h="15012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e24c3909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1µM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 µl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234pb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e24c3909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1µM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 µl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0012106"/>
                  </a:ext>
                </a:extLst>
              </a:tr>
              <a:tr h="15012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</a:rPr>
                        <a:t>AC16D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2µM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 µl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230pb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</a:rPr>
                        <a:t>AC16D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1µM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 µl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5282212"/>
                  </a:ext>
                </a:extLst>
              </a:tr>
              <a:tr h="15012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AC105D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1µM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 µl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240pb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AC105D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1µM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 µl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7297702"/>
                  </a:ext>
                </a:extLst>
              </a:tr>
              <a:tr h="15012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D7S2847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1µM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 µl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180pb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D7S2847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1µM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 µl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72807839"/>
                  </a:ext>
                </a:extLst>
              </a:tr>
              <a:tr h="15012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H</a:t>
                      </a:r>
                      <a:r>
                        <a:rPr lang="fr-F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72 µl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H</a:t>
                      </a:r>
                      <a:r>
                        <a:rPr lang="fr-F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76 µl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34407222"/>
                  </a:ext>
                </a:extLst>
              </a:tr>
              <a:tr h="15012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MIX1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MIX2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7978941"/>
                  </a:ext>
                </a:extLst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037617"/>
              </p:ext>
            </p:extLst>
          </p:nvPr>
        </p:nvGraphicFramePr>
        <p:xfrm>
          <a:off x="4762500" y="1061700"/>
          <a:ext cx="3581399" cy="1257300"/>
        </p:xfrm>
        <a:graphic>
          <a:graphicData uri="http://schemas.openxmlformats.org/drawingml/2006/table">
            <a:tbl>
              <a:tblPr/>
              <a:tblGrid>
                <a:gridCol w="888187">
                  <a:extLst>
                    <a:ext uri="{9D8B030D-6E8A-4147-A177-3AD203B41FA5}">
                      <a16:colId xmlns:a16="http://schemas.microsoft.com/office/drawing/2014/main" xmlns="" val="755408409"/>
                    </a:ext>
                  </a:extLst>
                </a:gridCol>
                <a:gridCol w="964590">
                  <a:extLst>
                    <a:ext uri="{9D8B030D-6E8A-4147-A177-3AD203B41FA5}">
                      <a16:colId xmlns:a16="http://schemas.microsoft.com/office/drawing/2014/main" xmlns="" val="4219524760"/>
                    </a:ext>
                  </a:extLst>
                </a:gridCol>
                <a:gridCol w="869086">
                  <a:extLst>
                    <a:ext uri="{9D8B030D-6E8A-4147-A177-3AD203B41FA5}">
                      <a16:colId xmlns:a16="http://schemas.microsoft.com/office/drawing/2014/main" xmlns="" val="1827265158"/>
                    </a:ext>
                  </a:extLst>
                </a:gridCol>
                <a:gridCol w="859536">
                  <a:extLst>
                    <a:ext uri="{9D8B030D-6E8A-4147-A177-3AD203B41FA5}">
                      <a16:colId xmlns:a16="http://schemas.microsoft.com/office/drawing/2014/main" xmlns="" val="1230635512"/>
                    </a:ext>
                  </a:extLst>
                </a:gridCol>
              </a:tblGrid>
              <a:tr h="20955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(tableau mix PCR)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249082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x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89467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</a:t>
                      </a:r>
                      <a:r>
                        <a:rPr lang="fr-FR" sz="10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 qsp 50 µl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 ou 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 µl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6076148"/>
                  </a:ext>
                </a:extLst>
              </a:tr>
              <a:tr h="20955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PLATINUM Multiplex PCR Master Mix 2X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 µl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642320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GC Enhancer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 ou 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 µl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1770908"/>
                  </a:ext>
                </a:extLst>
              </a:tr>
              <a:tr h="20955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mix oligos 10X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 µl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5383725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250087"/>
              </p:ext>
            </p:extLst>
          </p:nvPr>
        </p:nvGraphicFramePr>
        <p:xfrm>
          <a:off x="4762500" y="2426447"/>
          <a:ext cx="3110280" cy="1417320"/>
        </p:xfrm>
        <a:graphic>
          <a:graphicData uri="http://schemas.openxmlformats.org/drawingml/2006/table">
            <a:tbl>
              <a:tblPr/>
              <a:tblGrid>
                <a:gridCol w="861134">
                  <a:extLst>
                    <a:ext uri="{9D8B030D-6E8A-4147-A177-3AD203B41FA5}">
                      <a16:colId xmlns:a16="http://schemas.microsoft.com/office/drawing/2014/main" xmlns="" val="648585078"/>
                    </a:ext>
                  </a:extLst>
                </a:gridCol>
                <a:gridCol w="773321">
                  <a:extLst>
                    <a:ext uri="{9D8B030D-6E8A-4147-A177-3AD203B41FA5}">
                      <a16:colId xmlns:a16="http://schemas.microsoft.com/office/drawing/2014/main" xmlns="" val="1375645568"/>
                    </a:ext>
                  </a:extLst>
                </a:gridCol>
                <a:gridCol w="770488">
                  <a:extLst>
                    <a:ext uri="{9D8B030D-6E8A-4147-A177-3AD203B41FA5}">
                      <a16:colId xmlns:a16="http://schemas.microsoft.com/office/drawing/2014/main" xmlns="" val="2305690418"/>
                    </a:ext>
                  </a:extLst>
                </a:gridCol>
                <a:gridCol w="705337">
                  <a:extLst>
                    <a:ext uri="{9D8B030D-6E8A-4147-A177-3AD203B41FA5}">
                      <a16:colId xmlns:a16="http://schemas.microsoft.com/office/drawing/2014/main" xmlns="" val="661542567"/>
                    </a:ext>
                  </a:extLst>
                </a:gridCol>
              </a:tblGrid>
              <a:tr h="1633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CYCLE PCR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2min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95°C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3774514"/>
                  </a:ext>
                </a:extLst>
              </a:tr>
              <a:tr h="1633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30sec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96°C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9341581"/>
                  </a:ext>
                </a:extLst>
              </a:tr>
              <a:tr h="1633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1min30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58 ou 60°C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 cycles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4503138"/>
                  </a:ext>
                </a:extLst>
              </a:tr>
              <a:tr h="1633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1min30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72°C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9377648"/>
                  </a:ext>
                </a:extLst>
              </a:tr>
              <a:tr h="1633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30sec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94°C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8588906"/>
                  </a:ext>
                </a:extLst>
              </a:tr>
              <a:tr h="1633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1min30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58 ou 60°C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35 cycles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924835"/>
                  </a:ext>
                </a:extLst>
              </a:tr>
              <a:tr h="1633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1min30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72°C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6276544"/>
                  </a:ext>
                </a:extLst>
              </a:tr>
              <a:tr h="1633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10min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72°C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5764011"/>
                  </a:ext>
                </a:extLst>
              </a:tr>
            </a:tbl>
          </a:graphicData>
        </a:graphic>
      </p:graphicFrame>
      <p:cxnSp>
        <p:nvCxnSpPr>
          <p:cNvPr id="8" name="Connecteur droit 7"/>
          <p:cNvCxnSpPr>
            <a:endCxn id="7" idx="3"/>
          </p:cNvCxnSpPr>
          <p:nvPr/>
        </p:nvCxnSpPr>
        <p:spPr>
          <a:xfrm flipV="1">
            <a:off x="5581124" y="3135107"/>
            <a:ext cx="2291656" cy="75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7167985" y="2434429"/>
            <a:ext cx="0" cy="14526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3"/>
          <p:cNvSpPr txBox="1">
            <a:spLocks/>
          </p:cNvSpPr>
          <p:nvPr/>
        </p:nvSpPr>
        <p:spPr>
          <a:xfrm>
            <a:off x="1517900" y="271260"/>
            <a:ext cx="7016195" cy="650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742950" indent="-742950">
              <a:spcBef>
                <a:spcPct val="0"/>
              </a:spcBef>
              <a:buFont typeface="+mj-lt"/>
              <a:buAutoNum type="arabicPeriod"/>
              <a:defRPr sz="3600">
                <a:solidFill>
                  <a:srgbClr val="D0005E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None/>
            </a:pPr>
            <a:r>
              <a:rPr lang="en-US" sz="3500" dirty="0" smtClean="0"/>
              <a:t>1. </a:t>
            </a:r>
            <a:r>
              <a:rPr lang="en-US" sz="3500" dirty="0" err="1" smtClean="0"/>
              <a:t>Faisabilité</a:t>
            </a:r>
            <a:endParaRPr lang="en-US" sz="3500" dirty="0" smtClean="0"/>
          </a:p>
          <a:p>
            <a:pPr marL="0" indent="0" algn="ctr">
              <a:buNone/>
            </a:pPr>
            <a:r>
              <a:rPr lang="en-US" sz="2400" dirty="0" err="1"/>
              <a:t>mise</a:t>
            </a:r>
            <a:r>
              <a:rPr lang="en-US" sz="2400" dirty="0"/>
              <a:t> au point sur cellule unique</a:t>
            </a:r>
          </a:p>
        </p:txBody>
      </p:sp>
    </p:spTree>
    <p:extLst>
      <p:ext uri="{BB962C8B-B14F-4D97-AF65-F5344CB8AC3E}">
        <p14:creationId xmlns:p14="http://schemas.microsoft.com/office/powerpoint/2010/main" val="19133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latin typeface="+mj-lt"/>
              </a:rPr>
              <a:pPr/>
              <a:t>18</a:t>
            </a:fld>
            <a:endParaRPr lang="en-US">
              <a:latin typeface="+mj-lt"/>
            </a:endParaRPr>
          </a:p>
        </p:txBody>
      </p:sp>
      <p:grpSp>
        <p:nvGrpSpPr>
          <p:cNvPr id="9" name="Groupe 8"/>
          <p:cNvGrpSpPr>
            <a:grpSpLocks noChangeAspect="1"/>
          </p:cNvGrpSpPr>
          <p:nvPr/>
        </p:nvGrpSpPr>
        <p:grpSpPr>
          <a:xfrm>
            <a:off x="1228453" y="1033893"/>
            <a:ext cx="7874732" cy="5687169"/>
            <a:chOff x="-136200" y="-51012"/>
            <a:chExt cx="9042597" cy="6530606"/>
          </a:xfrm>
        </p:grpSpPr>
        <p:cxnSp>
          <p:nvCxnSpPr>
            <p:cNvPr id="10" name="Connecteur droit 7"/>
            <p:cNvCxnSpPr/>
            <p:nvPr/>
          </p:nvCxnSpPr>
          <p:spPr>
            <a:xfrm>
              <a:off x="7808506" y="4509121"/>
              <a:ext cx="465" cy="1588102"/>
            </a:xfrm>
            <a:prstGeom prst="line">
              <a:avLst/>
            </a:prstGeom>
            <a:ln w="76200">
              <a:solidFill>
                <a:srgbClr val="FFFF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38"/>
            <p:cNvSpPr txBox="1">
              <a:spLocks noChangeArrowheads="1"/>
            </p:cNvSpPr>
            <p:nvPr/>
          </p:nvSpPr>
          <p:spPr bwMode="auto">
            <a:xfrm>
              <a:off x="6869755" y="4451965"/>
              <a:ext cx="809179" cy="1537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>
                  <a:solidFill>
                    <a:srgbClr val="FFC000"/>
                  </a:solidFill>
                  <a:latin typeface="+mj-lt"/>
                </a:rPr>
                <a:t>● </a:t>
              </a:r>
              <a:r>
                <a:rPr lang="fr-FR" altLang="fr-FR" sz="900" dirty="0" smtClean="0">
                  <a:latin typeface="+mj-lt"/>
                </a:rPr>
                <a:t>325</a:t>
              </a:r>
              <a:endParaRPr lang="fr-FR" altLang="fr-FR" sz="900" dirty="0">
                <a:latin typeface="+mj-lt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>
                  <a:solidFill>
                    <a:srgbClr val="FF00FF"/>
                  </a:solidFill>
                  <a:latin typeface="+mj-lt"/>
                </a:rPr>
                <a:t>● </a:t>
              </a:r>
              <a:r>
                <a:rPr lang="fr-FR" altLang="fr-FR" sz="900" dirty="0" smtClean="0">
                  <a:latin typeface="+mj-lt"/>
                </a:rPr>
                <a:t>143</a:t>
              </a:r>
              <a:endParaRPr lang="fr-FR" altLang="fr-FR" sz="900" dirty="0">
                <a:latin typeface="+mj-lt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 smtClean="0">
                  <a:latin typeface="+mj-lt"/>
                </a:rPr>
                <a:t>169</a:t>
              </a:r>
              <a:endParaRPr lang="fr-FR" altLang="fr-FR" sz="900" dirty="0">
                <a:latin typeface="+mj-lt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 smtClean="0">
                  <a:latin typeface="+mj-lt"/>
                </a:rPr>
                <a:t>269</a:t>
              </a:r>
              <a:endParaRPr lang="fr-FR" altLang="fr-FR" sz="900" dirty="0">
                <a:latin typeface="+mj-lt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b="1" dirty="0" smtClean="0">
                  <a:latin typeface="+mj-lt"/>
                </a:rPr>
                <a:t>NORMAL</a:t>
              </a:r>
              <a:endParaRPr lang="fr-FR" altLang="fr-FR" sz="900" b="1" dirty="0">
                <a:latin typeface="+mj-lt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>
                  <a:solidFill>
                    <a:srgbClr val="FF00FF"/>
                  </a:solidFill>
                  <a:latin typeface="+mj-lt"/>
                </a:rPr>
                <a:t>● </a:t>
              </a:r>
              <a:r>
                <a:rPr lang="fr-FR" altLang="fr-FR" sz="900" dirty="0" smtClean="0">
                  <a:latin typeface="+mj-lt"/>
                </a:rPr>
                <a:t>326</a:t>
              </a:r>
              <a:endParaRPr lang="fr-FR" altLang="fr-FR" sz="900" dirty="0">
                <a:latin typeface="+mj-lt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 smtClean="0">
                  <a:solidFill>
                    <a:srgbClr val="FF00FF"/>
                  </a:solidFill>
                  <a:latin typeface="+mj-lt"/>
                </a:rPr>
                <a:t>● </a:t>
              </a:r>
              <a:r>
                <a:rPr lang="fr-FR" altLang="fr-FR" sz="900" dirty="0" smtClean="0">
                  <a:latin typeface="+mj-lt"/>
                </a:rPr>
                <a:t>236</a:t>
              </a:r>
              <a:endParaRPr lang="fr-FR" altLang="fr-FR" sz="900" dirty="0">
                <a:latin typeface="+mj-lt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 smtClean="0">
                  <a:solidFill>
                    <a:srgbClr val="FF00FF"/>
                  </a:solidFill>
                  <a:latin typeface="+mj-lt"/>
                </a:rPr>
                <a:t>● </a:t>
              </a:r>
              <a:r>
                <a:rPr lang="fr-FR" altLang="fr-FR" sz="900" dirty="0" smtClean="0">
                  <a:latin typeface="+mj-lt"/>
                </a:rPr>
                <a:t>239</a:t>
              </a:r>
              <a:endParaRPr lang="fr-FR" altLang="fr-FR" sz="900" i="1" dirty="0">
                <a:latin typeface="+mj-lt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>
                  <a:solidFill>
                    <a:srgbClr val="FF00FF"/>
                  </a:solidFill>
                  <a:latin typeface="+mj-lt"/>
                </a:rPr>
                <a:t>● </a:t>
              </a:r>
              <a:r>
                <a:rPr lang="fr-FR" altLang="fr-FR" sz="900" dirty="0" smtClean="0">
                  <a:latin typeface="+mj-lt"/>
                </a:rPr>
                <a:t>187</a:t>
              </a:r>
              <a:endParaRPr lang="fr-FR" altLang="fr-FR" sz="900" dirty="0">
                <a:latin typeface="+mj-lt"/>
              </a:endParaRPr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-136200" y="-51012"/>
              <a:ext cx="9042597" cy="6530606"/>
              <a:chOff x="-171696" y="-70176"/>
              <a:chExt cx="9042597" cy="6530606"/>
            </a:xfrm>
          </p:grpSpPr>
          <p:sp>
            <p:nvSpPr>
              <p:cNvPr id="13" name="ZoneTexte 2"/>
              <p:cNvSpPr txBox="1">
                <a:spLocks noChangeArrowheads="1"/>
              </p:cNvSpPr>
              <p:nvPr/>
            </p:nvSpPr>
            <p:spPr bwMode="auto">
              <a:xfrm>
                <a:off x="3203848" y="2910136"/>
                <a:ext cx="1296143" cy="265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900" dirty="0" smtClean="0">
                    <a:latin typeface="+mj-lt"/>
                  </a:rPr>
                  <a:t>Damien</a:t>
                </a:r>
              </a:p>
            </p:txBody>
          </p:sp>
          <p:sp>
            <p:nvSpPr>
              <p:cNvPr id="14" name="ZoneTexte 2"/>
              <p:cNvSpPr txBox="1">
                <a:spLocks noChangeArrowheads="1"/>
              </p:cNvSpPr>
              <p:nvPr/>
            </p:nvSpPr>
            <p:spPr bwMode="auto">
              <a:xfrm>
                <a:off x="5703484" y="2910136"/>
                <a:ext cx="668716" cy="265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900" dirty="0" smtClean="0">
                    <a:latin typeface="+mj-lt"/>
                  </a:rPr>
                  <a:t>Diane</a:t>
                </a:r>
              </a:p>
            </p:txBody>
          </p:sp>
          <p:grpSp>
            <p:nvGrpSpPr>
              <p:cNvPr id="15" name="Groupe 14"/>
              <p:cNvGrpSpPr/>
              <p:nvPr/>
            </p:nvGrpSpPr>
            <p:grpSpPr>
              <a:xfrm>
                <a:off x="-171696" y="-70176"/>
                <a:ext cx="9042597" cy="6530606"/>
                <a:chOff x="-171696" y="-70176"/>
                <a:chExt cx="9042597" cy="6530606"/>
              </a:xfrm>
            </p:grpSpPr>
            <p:grpSp>
              <p:nvGrpSpPr>
                <p:cNvPr id="16" name="Groupe 15"/>
                <p:cNvGrpSpPr/>
                <p:nvPr/>
              </p:nvGrpSpPr>
              <p:grpSpPr>
                <a:xfrm>
                  <a:off x="-171696" y="85348"/>
                  <a:ext cx="2007392" cy="1740534"/>
                  <a:chOff x="-99687" y="85348"/>
                  <a:chExt cx="2007392" cy="1740534"/>
                </a:xfrm>
              </p:grpSpPr>
              <p:cxnSp>
                <p:nvCxnSpPr>
                  <p:cNvPr id="67" name="Connecteur droit 66"/>
                  <p:cNvCxnSpPr/>
                  <p:nvPr/>
                </p:nvCxnSpPr>
                <p:spPr bwMode="auto">
                  <a:xfrm>
                    <a:off x="395536" y="115888"/>
                    <a:ext cx="1" cy="1512912"/>
                  </a:xfrm>
                  <a:prstGeom prst="line">
                    <a:avLst/>
                  </a:prstGeom>
                  <a:ln w="76200">
                    <a:solidFill>
                      <a:schemeClr val="bg1">
                        <a:lumMod val="65000"/>
                      </a:schemeClr>
                    </a:solidFill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Connecteur droit 67"/>
                  <p:cNvCxnSpPr/>
                  <p:nvPr/>
                </p:nvCxnSpPr>
                <p:spPr bwMode="auto">
                  <a:xfrm flipH="1">
                    <a:off x="395535" y="548680"/>
                    <a:ext cx="1" cy="529124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99687" y="102098"/>
                    <a:ext cx="495223" cy="24739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fr-FR" altLang="fr-FR" sz="800" dirty="0" err="1">
                        <a:latin typeface="+mj-lt"/>
                        <a:cs typeface="Arial" charset="0"/>
                      </a:rPr>
                      <a:t>cen</a:t>
                    </a:r>
                    <a:endParaRPr lang="fr-FR" altLang="fr-FR" sz="800" dirty="0">
                      <a:latin typeface="+mj-lt"/>
                      <a:cs typeface="Arial" charset="0"/>
                    </a:endParaRPr>
                  </a:p>
                </p:txBody>
              </p:sp>
              <p:sp>
                <p:nvSpPr>
                  <p:cNvPr id="70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792" y="1578487"/>
                    <a:ext cx="395577" cy="24739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fr-FR" altLang="fr-FR" sz="800" dirty="0">
                        <a:latin typeface="+mj-lt"/>
                        <a:cs typeface="Arial" charset="0"/>
                      </a:rPr>
                      <a:t>tel</a:t>
                    </a:r>
                  </a:p>
                </p:txBody>
              </p:sp>
              <p:sp>
                <p:nvSpPr>
                  <p:cNvPr id="71" name="ZoneTexte 70"/>
                  <p:cNvSpPr txBox="1"/>
                  <p:nvPr/>
                </p:nvSpPr>
                <p:spPr bwMode="auto">
                  <a:xfrm>
                    <a:off x="-41523" y="395528"/>
                    <a:ext cx="424106" cy="909297"/>
                  </a:xfrm>
                  <a:prstGeom prst="rect">
                    <a:avLst/>
                  </a:prstGeom>
                  <a:noFill/>
                </p:spPr>
                <p:txBody>
                  <a:bodyPr vert="vert270"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fr-FR" sz="1200" b="1" dirty="0">
                        <a:latin typeface="+mj-lt"/>
                      </a:rPr>
                      <a:t>CFTR</a:t>
                    </a:r>
                  </a:p>
                </p:txBody>
              </p:sp>
              <p:sp>
                <p:nvSpPr>
                  <p:cNvPr id="72" name="ZoneTexte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5537" y="85348"/>
                    <a:ext cx="1512168" cy="15373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None/>
                    </a:pPr>
                    <a:r>
                      <a:rPr lang="fr-FR" altLang="fr-FR" sz="900" dirty="0" smtClean="0">
                        <a:latin typeface="+mj-lt"/>
                      </a:rPr>
                      <a:t>AC687P</a:t>
                    </a:r>
                    <a:r>
                      <a:rPr lang="fr-FR" altLang="fr-FR" sz="900" dirty="0">
                        <a:solidFill>
                          <a:srgbClr val="FFC000"/>
                        </a:solidFill>
                        <a:latin typeface="+mj-lt"/>
                      </a:rPr>
                      <a:t> ●</a:t>
                    </a:r>
                    <a:endParaRPr lang="fr-FR" altLang="fr-FR" sz="900" dirty="0" smtClean="0">
                      <a:latin typeface="+mj-lt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None/>
                    </a:pPr>
                    <a:r>
                      <a:rPr lang="fr-FR" altLang="fr-FR" sz="900" dirty="0" smtClean="0">
                        <a:latin typeface="+mj-lt"/>
                      </a:rPr>
                      <a:t>AC156P </a:t>
                    </a:r>
                    <a:r>
                      <a:rPr lang="fr-FR" altLang="fr-FR" sz="900" dirty="0">
                        <a:solidFill>
                          <a:srgbClr val="FF00FF"/>
                        </a:solidFill>
                        <a:latin typeface="+mj-lt"/>
                      </a:rPr>
                      <a:t>● </a:t>
                    </a:r>
                    <a:endParaRPr lang="fr-FR" altLang="fr-FR" sz="900" dirty="0">
                      <a:latin typeface="+mj-lt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None/>
                    </a:pPr>
                    <a:r>
                      <a:rPr lang="fr-FR" altLang="fr-FR" sz="900" dirty="0" smtClean="0">
                        <a:latin typeface="+mj-lt"/>
                      </a:rPr>
                      <a:t>D7S633 </a:t>
                    </a:r>
                    <a:r>
                      <a:rPr lang="fr-FR" altLang="fr-FR" sz="900" i="1" dirty="0" smtClean="0">
                        <a:latin typeface="+mj-lt"/>
                      </a:rPr>
                      <a:t>(109kb)</a:t>
                    </a:r>
                    <a:r>
                      <a:rPr lang="fr-FR" altLang="fr-FR" sz="900" dirty="0">
                        <a:solidFill>
                          <a:srgbClr val="FFC000"/>
                        </a:solidFill>
                        <a:latin typeface="+mj-lt"/>
                      </a:rPr>
                      <a:t> ●</a:t>
                    </a:r>
                    <a:endParaRPr lang="fr-FR" altLang="fr-FR" sz="900" i="1" dirty="0">
                      <a:latin typeface="+mj-lt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latin typeface="+mj-lt"/>
                      </a:rPr>
                      <a:t>D7S677 </a:t>
                    </a:r>
                    <a:r>
                      <a:rPr lang="fr-FR" altLang="fr-FR" sz="900" i="1" dirty="0">
                        <a:latin typeface="+mj-lt"/>
                      </a:rPr>
                      <a:t>(</a:t>
                    </a:r>
                    <a:r>
                      <a:rPr lang="fr-FR" altLang="fr-FR" sz="900" i="1" dirty="0" smtClean="0">
                        <a:latin typeface="+mj-lt"/>
                      </a:rPr>
                      <a:t>intron1)</a:t>
                    </a:r>
                    <a:r>
                      <a:rPr lang="fr-FR" altLang="fr-FR" sz="900" dirty="0">
                        <a:solidFill>
                          <a:srgbClr val="FFC000"/>
                        </a:solidFill>
                        <a:latin typeface="+mj-lt"/>
                      </a:rPr>
                      <a:t> ●</a:t>
                    </a:r>
                    <a:endParaRPr lang="fr-FR" altLang="fr-FR" sz="900" i="1" dirty="0">
                      <a:latin typeface="+mj-lt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b="1" dirty="0" smtClean="0">
                        <a:latin typeface="+mj-lt"/>
                      </a:rPr>
                      <a:t>c.1521_1523 </a:t>
                    </a:r>
                    <a:r>
                      <a:rPr lang="fr-FR" altLang="fr-FR" sz="900" b="1" i="1" dirty="0" smtClean="0">
                        <a:latin typeface="+mj-lt"/>
                      </a:rPr>
                      <a:t>(exon11)</a:t>
                    </a: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latin typeface="+mj-lt"/>
                      </a:rPr>
                      <a:t>CA10FR </a:t>
                    </a:r>
                    <a:r>
                      <a:rPr lang="fr-FR" altLang="fr-FR" sz="900" i="1" dirty="0">
                        <a:latin typeface="+mj-lt"/>
                      </a:rPr>
                      <a:t>(</a:t>
                    </a:r>
                    <a:r>
                      <a:rPr lang="fr-FR" altLang="fr-FR" sz="900" i="1" dirty="0" smtClean="0">
                        <a:latin typeface="+mj-lt"/>
                      </a:rPr>
                      <a:t>intron11)</a:t>
                    </a:r>
                    <a:r>
                      <a:rPr lang="fr-FR" altLang="fr-FR" sz="900" dirty="0">
                        <a:solidFill>
                          <a:srgbClr val="FF00FF"/>
                        </a:solidFill>
                        <a:latin typeface="+mj-lt"/>
                      </a:rPr>
                      <a:t> ● </a:t>
                    </a:r>
                    <a:endParaRPr lang="fr-FR" altLang="fr-FR" sz="900" i="1" dirty="0" smtClean="0">
                      <a:latin typeface="+mj-lt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latin typeface="+mj-lt"/>
                      </a:rPr>
                      <a:t>AC16D</a:t>
                    </a:r>
                    <a:r>
                      <a:rPr lang="fr-FR" altLang="fr-FR" sz="900" dirty="0" smtClean="0">
                        <a:solidFill>
                          <a:srgbClr val="FF00FF"/>
                        </a:solidFill>
                        <a:latin typeface="+mj-lt"/>
                      </a:rPr>
                      <a:t> </a:t>
                    </a:r>
                    <a:r>
                      <a:rPr lang="fr-FR" altLang="fr-FR" sz="900" dirty="0">
                        <a:solidFill>
                          <a:srgbClr val="FF00FF"/>
                        </a:solidFill>
                        <a:latin typeface="+mj-lt"/>
                      </a:rPr>
                      <a:t>● </a:t>
                    </a:r>
                    <a:endParaRPr lang="fr-FR" altLang="fr-FR" sz="900" dirty="0">
                      <a:latin typeface="+mj-lt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latin typeface="+mj-lt"/>
                      </a:rPr>
                      <a:t>AC105D</a:t>
                    </a:r>
                    <a:r>
                      <a:rPr lang="fr-FR" altLang="fr-FR" sz="900" dirty="0">
                        <a:solidFill>
                          <a:srgbClr val="FF00FF"/>
                        </a:solidFill>
                        <a:latin typeface="+mj-lt"/>
                      </a:rPr>
                      <a:t> ● </a:t>
                    </a:r>
                    <a:endParaRPr lang="fr-FR" altLang="fr-FR" sz="900" dirty="0">
                      <a:latin typeface="+mj-lt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None/>
                    </a:pPr>
                    <a:r>
                      <a:rPr lang="fr-FR" altLang="fr-FR" sz="900" dirty="0" smtClean="0">
                        <a:latin typeface="+mj-lt"/>
                      </a:rPr>
                      <a:t>D7S2847 </a:t>
                    </a:r>
                    <a:r>
                      <a:rPr lang="fr-FR" altLang="fr-FR" sz="900" i="1" dirty="0">
                        <a:latin typeface="+mj-lt"/>
                      </a:rPr>
                      <a:t>(</a:t>
                    </a:r>
                    <a:r>
                      <a:rPr lang="fr-FR" altLang="fr-FR" sz="900" i="1" dirty="0" smtClean="0">
                        <a:latin typeface="+mj-lt"/>
                      </a:rPr>
                      <a:t>1500kb)</a:t>
                    </a:r>
                    <a:r>
                      <a:rPr lang="fr-FR" altLang="fr-FR" sz="900" dirty="0">
                        <a:solidFill>
                          <a:srgbClr val="FF00FF"/>
                        </a:solidFill>
                        <a:latin typeface="+mj-lt"/>
                      </a:rPr>
                      <a:t> ● </a:t>
                    </a:r>
                    <a:endParaRPr lang="fr-FR" altLang="fr-FR" sz="900" i="1" dirty="0">
                      <a:latin typeface="+mj-lt"/>
                    </a:endParaRPr>
                  </a:p>
                </p:txBody>
              </p:sp>
            </p:grpSp>
            <p:sp>
              <p:nvSpPr>
                <p:cNvPr id="17" name="Titre 1"/>
                <p:cNvSpPr txBox="1">
                  <a:spLocks/>
                </p:cNvSpPr>
                <p:nvPr/>
              </p:nvSpPr>
              <p:spPr>
                <a:xfrm>
                  <a:off x="818750" y="-70176"/>
                  <a:ext cx="7434717" cy="55922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fr-FR" sz="2000" dirty="0" smtClean="0">
                      <a:solidFill>
                        <a:prstClr val="black"/>
                      </a:solidFill>
                    </a:rPr>
                    <a:t>Famille D…-G…                                            </a:t>
                  </a:r>
                </a:p>
                <a:p>
                  <a:r>
                    <a:rPr lang="fr-FR" sz="2000" dirty="0" smtClean="0">
                      <a:solidFill>
                        <a:prstClr val="black"/>
                      </a:solidFill>
                    </a:rPr>
                    <a:t>(Mucoviscidose, autosomique récessive)</a:t>
                  </a:r>
                  <a:endParaRPr lang="fr-FR" sz="2000" dirty="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19" name="Groupe 18"/>
                <p:cNvGrpSpPr/>
                <p:nvPr/>
              </p:nvGrpSpPr>
              <p:grpSpPr>
                <a:xfrm>
                  <a:off x="1474788" y="2253953"/>
                  <a:ext cx="6327775" cy="2015604"/>
                  <a:chOff x="1474788" y="2492896"/>
                  <a:chExt cx="6327775" cy="2015604"/>
                </a:xfrm>
              </p:grpSpPr>
              <p:grpSp>
                <p:nvGrpSpPr>
                  <p:cNvPr id="51" name="Groupe 2"/>
                  <p:cNvGrpSpPr>
                    <a:grpSpLocks/>
                  </p:cNvGrpSpPr>
                  <p:nvPr/>
                </p:nvGrpSpPr>
                <p:grpSpPr bwMode="auto">
                  <a:xfrm>
                    <a:off x="1474788" y="3028950"/>
                    <a:ext cx="6327775" cy="1479550"/>
                    <a:chOff x="1474788" y="3028950"/>
                    <a:chExt cx="6327775" cy="1479550"/>
                  </a:xfrm>
                </p:grpSpPr>
                <p:cxnSp>
                  <p:nvCxnSpPr>
                    <p:cNvPr id="54" name="Connecteur droit 53"/>
                    <p:cNvCxnSpPr/>
                    <p:nvPr/>
                  </p:nvCxnSpPr>
                  <p:spPr>
                    <a:xfrm>
                      <a:off x="3203575" y="3357563"/>
                      <a:ext cx="297815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Connecteur droit 54"/>
                    <p:cNvCxnSpPr/>
                    <p:nvPr/>
                  </p:nvCxnSpPr>
                  <p:spPr>
                    <a:xfrm flipV="1">
                      <a:off x="3203575" y="3028950"/>
                      <a:ext cx="0" cy="328613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Connecteur droit 55"/>
                    <p:cNvCxnSpPr/>
                    <p:nvPr/>
                  </p:nvCxnSpPr>
                  <p:spPr>
                    <a:xfrm flipV="1">
                      <a:off x="6181725" y="3028950"/>
                      <a:ext cx="0" cy="328613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Connecteur droit 56"/>
                    <p:cNvCxnSpPr/>
                    <p:nvPr/>
                  </p:nvCxnSpPr>
                  <p:spPr>
                    <a:xfrm>
                      <a:off x="4692650" y="3357563"/>
                      <a:ext cx="0" cy="57626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Connecteur droit 57"/>
                    <p:cNvCxnSpPr/>
                    <p:nvPr/>
                  </p:nvCxnSpPr>
                  <p:spPr>
                    <a:xfrm>
                      <a:off x="1619250" y="3951288"/>
                      <a:ext cx="604837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Connecteur droit 58"/>
                    <p:cNvCxnSpPr/>
                    <p:nvPr/>
                  </p:nvCxnSpPr>
                  <p:spPr>
                    <a:xfrm>
                      <a:off x="1619250" y="3951288"/>
                      <a:ext cx="0" cy="26987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Connecteur droit 59"/>
                    <p:cNvCxnSpPr/>
                    <p:nvPr/>
                  </p:nvCxnSpPr>
                  <p:spPr>
                    <a:xfrm>
                      <a:off x="7667625" y="3951288"/>
                      <a:ext cx="0" cy="26987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Connecteur droit 60"/>
                    <p:cNvCxnSpPr/>
                    <p:nvPr/>
                  </p:nvCxnSpPr>
                  <p:spPr>
                    <a:xfrm>
                      <a:off x="5724525" y="3954463"/>
                      <a:ext cx="0" cy="27146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Connecteur droit 61"/>
                    <p:cNvCxnSpPr/>
                    <p:nvPr/>
                  </p:nvCxnSpPr>
                  <p:spPr>
                    <a:xfrm>
                      <a:off x="3487738" y="3968750"/>
                      <a:ext cx="0" cy="271463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63" name="Picture 5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74788" y="4221163"/>
                      <a:ext cx="277812" cy="287337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64" name="Picture 6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8038" y="4221163"/>
                      <a:ext cx="277812" cy="287337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65" name="Picture 6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580063" y="4221163"/>
                      <a:ext cx="277812" cy="287337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66" name="Picture 6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524750" y="4221163"/>
                      <a:ext cx="277813" cy="287337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pic>
                <p:nvPicPr>
                  <p:cNvPr id="52" name="Picture 22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53112" y="2492896"/>
                    <a:ext cx="657225" cy="6096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3" name="Picture 24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94012" y="2492896"/>
                    <a:ext cx="619125" cy="6000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20" name="Groupe 19"/>
                <p:cNvGrpSpPr/>
                <p:nvPr/>
              </p:nvGrpSpPr>
              <p:grpSpPr>
                <a:xfrm>
                  <a:off x="6155675" y="1006818"/>
                  <a:ext cx="2189168" cy="1711029"/>
                  <a:chOff x="6659731" y="521675"/>
                  <a:chExt cx="2189168" cy="1711029"/>
                </a:xfrm>
              </p:grpSpPr>
              <p:grpSp>
                <p:nvGrpSpPr>
                  <p:cNvPr id="45" name="Groupe 44"/>
                  <p:cNvGrpSpPr/>
                  <p:nvPr/>
                </p:nvGrpSpPr>
                <p:grpSpPr>
                  <a:xfrm>
                    <a:off x="7530128" y="521675"/>
                    <a:ext cx="1318771" cy="1711029"/>
                    <a:chOff x="7802700" y="521675"/>
                    <a:chExt cx="1318771" cy="1711029"/>
                  </a:xfrm>
                </p:grpSpPr>
                <p:grpSp>
                  <p:nvGrpSpPr>
                    <p:cNvPr id="47" name="Groupe 46"/>
                    <p:cNvGrpSpPr/>
                    <p:nvPr/>
                  </p:nvGrpSpPr>
                  <p:grpSpPr>
                    <a:xfrm>
                      <a:off x="7802700" y="592661"/>
                      <a:ext cx="133817" cy="1640043"/>
                      <a:chOff x="7786491" y="4211902"/>
                      <a:chExt cx="133817" cy="1640043"/>
                    </a:xfrm>
                  </p:grpSpPr>
                  <p:cxnSp>
                    <p:nvCxnSpPr>
                      <p:cNvPr id="49" name="Connecteur droit 7"/>
                      <p:cNvCxnSpPr/>
                      <p:nvPr/>
                    </p:nvCxnSpPr>
                    <p:spPr>
                      <a:xfrm>
                        <a:off x="7910444" y="4211902"/>
                        <a:ext cx="9864" cy="1640043"/>
                      </a:xfrm>
                      <a:prstGeom prst="line">
                        <a:avLst/>
                      </a:prstGeom>
                      <a:ln w="76200">
                        <a:solidFill>
                          <a:srgbClr val="FFFF00"/>
                        </a:solidFill>
                      </a:ln>
                      <a:effectLst>
                        <a:outerShdw blurRad="44450" dist="27940" dir="5400000" algn="ctr">
                          <a:srgbClr val="000000">
                            <a:alpha val="32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balanced" dir="t">
                          <a:rot lat="0" lon="0" rev="8700000"/>
                        </a:lightRig>
                      </a:scene3d>
                      <a:sp3d>
                        <a:bevelT w="190500" h="38100"/>
                      </a:sp3d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" name="Connecteur droit 7"/>
                      <p:cNvCxnSpPr/>
                      <p:nvPr/>
                    </p:nvCxnSpPr>
                    <p:spPr>
                      <a:xfrm flipH="1">
                        <a:off x="7786491" y="4211902"/>
                        <a:ext cx="1129" cy="1638763"/>
                      </a:xfrm>
                      <a:prstGeom prst="line">
                        <a:avLst/>
                      </a:prstGeom>
                      <a:ln w="76200">
                        <a:solidFill>
                          <a:srgbClr val="00B050"/>
                        </a:solidFill>
                      </a:ln>
                      <a:effectLst>
                        <a:outerShdw blurRad="44450" dist="27940" dir="5400000" algn="ctr">
                          <a:srgbClr val="000000">
                            <a:alpha val="32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balanced" dir="t">
                          <a:rot lat="0" lon="0" rev="8700000"/>
                        </a:lightRig>
                      </a:scene3d>
                      <a:sp3d>
                        <a:bevelT w="190500" h="38100"/>
                      </a:sp3d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8" name="ZoneTexte 4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939284" y="521675"/>
                      <a:ext cx="1182187" cy="15373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fr-FR" altLang="fr-FR" sz="9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323</a:t>
                      </a:r>
                      <a:endParaRPr lang="fr-FR" altLang="fr-FR" sz="9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fr-FR" altLang="fr-FR" sz="9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140</a:t>
                      </a:r>
                      <a:r>
                        <a:rPr lang="fr-FR" altLang="fr-FR" sz="900" dirty="0">
                          <a:solidFill>
                            <a:srgbClr val="FF00FF"/>
                          </a:solidFill>
                          <a:latin typeface="+mj-lt"/>
                        </a:rPr>
                        <a:t> ● </a:t>
                      </a:r>
                      <a:endParaRPr lang="fr-FR" altLang="fr-FR" sz="9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fr-FR" altLang="fr-FR" sz="9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171</a:t>
                      </a:r>
                      <a:r>
                        <a:rPr lang="fr-FR" altLang="fr-FR" sz="900" dirty="0">
                          <a:solidFill>
                            <a:srgbClr val="FFC000"/>
                          </a:solidFill>
                          <a:latin typeface="+mj-lt"/>
                        </a:rPr>
                        <a:t> ●</a:t>
                      </a:r>
                      <a:endParaRPr lang="fr-FR" altLang="fr-FR" sz="9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fr-FR" altLang="fr-FR" sz="9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269</a:t>
                      </a:r>
                      <a:endParaRPr lang="fr-FR" altLang="fr-FR" sz="9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fr-FR" altLang="fr-FR" sz="9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c.1521_1523del</a:t>
                      </a:r>
                      <a:endParaRPr lang="fr-FR" altLang="fr-FR" sz="9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fr-FR" altLang="fr-FR" sz="9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328</a:t>
                      </a:r>
                      <a:r>
                        <a:rPr lang="fr-FR" altLang="fr-FR" sz="900" dirty="0">
                          <a:solidFill>
                            <a:srgbClr val="FF00FF"/>
                          </a:solidFill>
                          <a:latin typeface="+mj-lt"/>
                        </a:rPr>
                        <a:t> ● </a:t>
                      </a:r>
                      <a:endParaRPr lang="fr-FR" altLang="fr-FR" sz="9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fr-FR" altLang="fr-FR" sz="9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231</a:t>
                      </a:r>
                      <a:r>
                        <a:rPr lang="fr-FR" altLang="fr-FR" sz="900" dirty="0" smtClean="0">
                          <a:solidFill>
                            <a:srgbClr val="FF00FF"/>
                          </a:solidFill>
                          <a:latin typeface="+mj-lt"/>
                        </a:rPr>
                        <a:t> </a:t>
                      </a:r>
                      <a:r>
                        <a:rPr lang="fr-FR" altLang="fr-FR" sz="900" dirty="0">
                          <a:solidFill>
                            <a:srgbClr val="FF00FF"/>
                          </a:solidFill>
                          <a:latin typeface="+mj-lt"/>
                        </a:rPr>
                        <a:t>● </a:t>
                      </a:r>
                      <a:endParaRPr lang="fr-FR" altLang="fr-FR" sz="9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fr-FR" altLang="fr-FR" sz="9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252</a:t>
                      </a:r>
                      <a:r>
                        <a:rPr lang="fr-FR" altLang="fr-FR" sz="900" dirty="0">
                          <a:solidFill>
                            <a:srgbClr val="FF00FF"/>
                          </a:solidFill>
                          <a:latin typeface="+mj-lt"/>
                        </a:rPr>
                        <a:t> ● </a:t>
                      </a:r>
                      <a:endParaRPr lang="fr-FR" altLang="fr-FR" sz="900" i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fr-FR" altLang="fr-FR" sz="9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179</a:t>
                      </a:r>
                      <a:r>
                        <a:rPr lang="fr-FR" altLang="fr-FR" sz="900" dirty="0">
                          <a:solidFill>
                            <a:srgbClr val="FF00FF"/>
                          </a:solidFill>
                          <a:latin typeface="+mj-lt"/>
                        </a:rPr>
                        <a:t> ● </a:t>
                      </a:r>
                      <a:endParaRPr lang="fr-FR" altLang="fr-FR" sz="9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p:txBody>
                </p:sp>
              </p:grpSp>
              <p:sp>
                <p:nvSpPr>
                  <p:cNvPr id="46" name="ZoneTexte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59731" y="535517"/>
                    <a:ext cx="786352" cy="15373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algn="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>
                        <a:solidFill>
                          <a:srgbClr val="FFC000"/>
                        </a:solidFill>
                        <a:latin typeface="+mj-lt"/>
                      </a:rPr>
                      <a:t>● </a:t>
                    </a:r>
                    <a:r>
                      <a:rPr lang="fr-FR" altLang="fr-FR" sz="900" dirty="0" smtClean="0">
                        <a:latin typeface="+mj-lt"/>
                      </a:rPr>
                      <a:t>330</a:t>
                    </a:r>
                    <a:endParaRPr lang="fr-FR" altLang="fr-FR" sz="900" dirty="0">
                      <a:latin typeface="+mj-lt"/>
                    </a:endParaRPr>
                  </a:p>
                  <a:p>
                    <a:pPr algn="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>
                        <a:solidFill>
                          <a:srgbClr val="FF00FF"/>
                        </a:solidFill>
                        <a:latin typeface="+mj-lt"/>
                      </a:rPr>
                      <a:t>● </a:t>
                    </a:r>
                    <a:r>
                      <a:rPr lang="fr-FR" altLang="fr-FR" sz="900" dirty="0" smtClean="0">
                        <a:latin typeface="+mj-lt"/>
                      </a:rPr>
                      <a:t>131</a:t>
                    </a:r>
                    <a:endParaRPr lang="fr-FR" altLang="fr-FR" sz="900" dirty="0">
                      <a:latin typeface="+mj-lt"/>
                    </a:endParaRPr>
                  </a:p>
                  <a:p>
                    <a:pPr algn="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latin typeface="+mj-lt"/>
                      </a:rPr>
                      <a:t>169</a:t>
                    </a:r>
                    <a:endParaRPr lang="fr-FR" altLang="fr-FR" sz="900" dirty="0">
                      <a:latin typeface="+mj-lt"/>
                    </a:endParaRPr>
                  </a:p>
                  <a:p>
                    <a:pPr algn="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>
                        <a:solidFill>
                          <a:srgbClr val="FFC000"/>
                        </a:solidFill>
                        <a:latin typeface="+mj-lt"/>
                      </a:rPr>
                      <a:t>● </a:t>
                    </a:r>
                    <a:r>
                      <a:rPr lang="fr-FR" altLang="fr-FR" sz="900" dirty="0" smtClean="0">
                        <a:latin typeface="+mj-lt"/>
                      </a:rPr>
                      <a:t>263</a:t>
                    </a:r>
                    <a:endParaRPr lang="fr-FR" altLang="fr-FR" sz="900" dirty="0">
                      <a:latin typeface="+mj-lt"/>
                    </a:endParaRPr>
                  </a:p>
                  <a:p>
                    <a:pPr algn="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b="1" dirty="0" smtClean="0">
                        <a:latin typeface="+mj-lt"/>
                      </a:rPr>
                      <a:t>NORMAL</a:t>
                    </a:r>
                    <a:endParaRPr lang="fr-FR" altLang="fr-FR" sz="900" b="1" dirty="0">
                      <a:latin typeface="+mj-lt"/>
                    </a:endParaRPr>
                  </a:p>
                  <a:p>
                    <a:pPr algn="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>
                        <a:solidFill>
                          <a:srgbClr val="FF00FF"/>
                        </a:solidFill>
                        <a:latin typeface="+mj-lt"/>
                      </a:rPr>
                      <a:t>● </a:t>
                    </a:r>
                    <a:r>
                      <a:rPr lang="fr-FR" altLang="fr-FR" sz="900" dirty="0" smtClean="0">
                        <a:latin typeface="+mj-lt"/>
                      </a:rPr>
                      <a:t>320</a:t>
                    </a:r>
                    <a:endParaRPr lang="fr-FR" altLang="fr-FR" sz="900" dirty="0">
                      <a:latin typeface="+mj-lt"/>
                    </a:endParaRPr>
                  </a:p>
                  <a:p>
                    <a:pPr algn="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solidFill>
                          <a:srgbClr val="FF00FF"/>
                        </a:solidFill>
                        <a:latin typeface="+mj-lt"/>
                      </a:rPr>
                      <a:t>● </a:t>
                    </a:r>
                    <a:r>
                      <a:rPr lang="fr-FR" altLang="fr-FR" sz="900" dirty="0" smtClean="0">
                        <a:latin typeface="+mj-lt"/>
                      </a:rPr>
                      <a:t>234</a:t>
                    </a:r>
                    <a:endParaRPr lang="fr-FR" altLang="fr-FR" sz="900" dirty="0">
                      <a:latin typeface="+mj-lt"/>
                    </a:endParaRPr>
                  </a:p>
                  <a:p>
                    <a:pPr algn="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>
                        <a:solidFill>
                          <a:srgbClr val="FF00FF"/>
                        </a:solidFill>
                        <a:latin typeface="+mj-lt"/>
                      </a:rPr>
                      <a:t>● </a:t>
                    </a:r>
                    <a:r>
                      <a:rPr lang="fr-FR" altLang="fr-FR" sz="900" dirty="0" smtClean="0">
                        <a:latin typeface="+mj-lt"/>
                      </a:rPr>
                      <a:t>260</a:t>
                    </a:r>
                    <a:endParaRPr lang="fr-FR" altLang="fr-FR" sz="900" i="1" dirty="0">
                      <a:latin typeface="+mj-lt"/>
                    </a:endParaRPr>
                  </a:p>
                  <a:p>
                    <a:pPr algn="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>
                        <a:solidFill>
                          <a:srgbClr val="FF00FF"/>
                        </a:solidFill>
                        <a:latin typeface="+mj-lt"/>
                      </a:rPr>
                      <a:t>● </a:t>
                    </a:r>
                    <a:r>
                      <a:rPr lang="fr-FR" altLang="fr-FR" sz="900" dirty="0" smtClean="0">
                        <a:latin typeface="+mj-lt"/>
                      </a:rPr>
                      <a:t>198</a:t>
                    </a:r>
                    <a:endParaRPr lang="fr-FR" altLang="fr-FR" sz="900" dirty="0">
                      <a:latin typeface="+mj-lt"/>
                    </a:endParaRPr>
                  </a:p>
                </p:txBody>
              </p:sp>
            </p:grpSp>
            <p:grpSp>
              <p:nvGrpSpPr>
                <p:cNvPr id="21" name="Groupe 20"/>
                <p:cNvGrpSpPr/>
                <p:nvPr/>
              </p:nvGrpSpPr>
              <p:grpSpPr>
                <a:xfrm>
                  <a:off x="980062" y="1055267"/>
                  <a:ext cx="2265513" cy="1661299"/>
                  <a:chOff x="-125379" y="4047652"/>
                  <a:chExt cx="2265513" cy="1661299"/>
                </a:xfrm>
              </p:grpSpPr>
              <p:cxnSp>
                <p:nvCxnSpPr>
                  <p:cNvPr id="41" name="Connecteur droit 7"/>
                  <p:cNvCxnSpPr/>
                  <p:nvPr/>
                </p:nvCxnSpPr>
                <p:spPr>
                  <a:xfrm flipH="1">
                    <a:off x="1159468" y="4119512"/>
                    <a:ext cx="4088" cy="1589439"/>
                  </a:xfrm>
                  <a:prstGeom prst="line">
                    <a:avLst/>
                  </a:prstGeom>
                  <a:ln w="76200">
                    <a:solidFill>
                      <a:srgbClr val="FF0000"/>
                    </a:solidFill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Connecteur droit 7"/>
                  <p:cNvCxnSpPr/>
                  <p:nvPr/>
                </p:nvCxnSpPr>
                <p:spPr>
                  <a:xfrm flipH="1">
                    <a:off x="1330955" y="4119660"/>
                    <a:ext cx="1" cy="1589291"/>
                  </a:xfrm>
                  <a:prstGeom prst="line">
                    <a:avLst/>
                  </a:prstGeom>
                  <a:ln w="762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3" name="ZoneTexte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25379" y="4047652"/>
                    <a:ext cx="1254783" cy="15373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algn="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solidFill>
                          <a:srgbClr val="FF0000"/>
                        </a:solidFill>
                        <a:latin typeface="+mj-lt"/>
                      </a:rPr>
                      <a:t>323</a:t>
                    </a:r>
                    <a:endParaRPr lang="fr-FR" altLang="fr-FR" sz="900" dirty="0">
                      <a:solidFill>
                        <a:srgbClr val="FF0000"/>
                      </a:solidFill>
                      <a:latin typeface="+mj-lt"/>
                    </a:endParaRPr>
                  </a:p>
                  <a:p>
                    <a:pPr algn="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>
                        <a:solidFill>
                          <a:srgbClr val="FF00FF"/>
                        </a:solidFill>
                        <a:latin typeface="+mj-lt"/>
                      </a:rPr>
                      <a:t>● </a:t>
                    </a:r>
                    <a:r>
                      <a:rPr lang="fr-FR" altLang="fr-FR" sz="900" dirty="0" smtClean="0">
                        <a:solidFill>
                          <a:srgbClr val="FF0000"/>
                        </a:solidFill>
                        <a:latin typeface="+mj-lt"/>
                      </a:rPr>
                      <a:t>138</a:t>
                    </a:r>
                    <a:endParaRPr lang="fr-FR" altLang="fr-FR" sz="900" dirty="0">
                      <a:solidFill>
                        <a:srgbClr val="FF0000"/>
                      </a:solidFill>
                      <a:latin typeface="+mj-lt"/>
                    </a:endParaRPr>
                  </a:p>
                  <a:p>
                    <a:pPr algn="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solidFill>
                          <a:srgbClr val="FF0000"/>
                        </a:solidFill>
                        <a:latin typeface="+mj-lt"/>
                      </a:rPr>
                      <a:t>169</a:t>
                    </a:r>
                    <a:endParaRPr lang="fr-FR" altLang="fr-FR" sz="900" dirty="0">
                      <a:solidFill>
                        <a:srgbClr val="FF0000"/>
                      </a:solidFill>
                      <a:latin typeface="+mj-lt"/>
                    </a:endParaRPr>
                  </a:p>
                  <a:p>
                    <a:pPr algn="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>
                        <a:solidFill>
                          <a:srgbClr val="FFC000"/>
                        </a:solidFill>
                        <a:latin typeface="+mj-lt"/>
                      </a:rPr>
                      <a:t>● </a:t>
                    </a:r>
                    <a:r>
                      <a:rPr lang="fr-FR" altLang="fr-FR" sz="900" dirty="0" smtClean="0">
                        <a:solidFill>
                          <a:srgbClr val="FF0000"/>
                        </a:solidFill>
                        <a:latin typeface="+mj-lt"/>
                      </a:rPr>
                      <a:t>267</a:t>
                    </a:r>
                    <a:endParaRPr lang="fr-FR" altLang="fr-FR" sz="900" dirty="0">
                      <a:solidFill>
                        <a:srgbClr val="FF0000"/>
                      </a:solidFill>
                      <a:latin typeface="+mj-lt"/>
                    </a:endParaRPr>
                  </a:p>
                  <a:p>
                    <a:pPr algn="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b="1" dirty="0">
                        <a:solidFill>
                          <a:srgbClr val="FF0000"/>
                        </a:solidFill>
                        <a:latin typeface="+mj-lt"/>
                      </a:rPr>
                      <a:t>c.1521_1523del</a:t>
                    </a:r>
                  </a:p>
                  <a:p>
                    <a:pPr algn="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solidFill>
                          <a:srgbClr val="FF00FF"/>
                        </a:solidFill>
                        <a:latin typeface="+mj-lt"/>
                      </a:rPr>
                      <a:t>● </a:t>
                    </a:r>
                    <a:r>
                      <a:rPr lang="fr-FR" altLang="fr-FR" sz="900" dirty="0" smtClean="0">
                        <a:solidFill>
                          <a:srgbClr val="FF0000"/>
                        </a:solidFill>
                        <a:latin typeface="+mj-lt"/>
                      </a:rPr>
                      <a:t>330</a:t>
                    </a:r>
                    <a:endParaRPr lang="fr-FR" altLang="fr-FR" sz="900" dirty="0">
                      <a:solidFill>
                        <a:srgbClr val="FF0000"/>
                      </a:solidFill>
                      <a:latin typeface="+mj-lt"/>
                    </a:endParaRPr>
                  </a:p>
                  <a:p>
                    <a:pPr algn="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solidFill>
                          <a:srgbClr val="FF00FF"/>
                        </a:solidFill>
                        <a:latin typeface="+mj-lt"/>
                      </a:rPr>
                      <a:t>● </a:t>
                    </a:r>
                    <a:r>
                      <a:rPr lang="fr-FR" altLang="fr-FR" sz="900" dirty="0" smtClean="0">
                        <a:solidFill>
                          <a:srgbClr val="FF0000"/>
                        </a:solidFill>
                        <a:latin typeface="+mj-lt"/>
                      </a:rPr>
                      <a:t>228</a:t>
                    </a:r>
                    <a:endParaRPr lang="fr-FR" altLang="fr-FR" sz="900" dirty="0">
                      <a:solidFill>
                        <a:srgbClr val="FF0000"/>
                      </a:solidFill>
                      <a:latin typeface="+mj-lt"/>
                    </a:endParaRPr>
                  </a:p>
                  <a:p>
                    <a:pPr algn="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>
                        <a:solidFill>
                          <a:srgbClr val="FF00FF"/>
                        </a:solidFill>
                        <a:latin typeface="+mj-lt"/>
                      </a:rPr>
                      <a:t>● </a:t>
                    </a:r>
                    <a:r>
                      <a:rPr lang="fr-FR" altLang="fr-FR" sz="900" dirty="0" smtClean="0">
                        <a:solidFill>
                          <a:srgbClr val="FF0000"/>
                        </a:solidFill>
                        <a:latin typeface="+mj-lt"/>
                      </a:rPr>
                      <a:t>249</a:t>
                    </a:r>
                    <a:endParaRPr lang="fr-FR" altLang="fr-FR" sz="900" i="1" dirty="0">
                      <a:solidFill>
                        <a:srgbClr val="FF0000"/>
                      </a:solidFill>
                      <a:latin typeface="+mj-lt"/>
                    </a:endParaRPr>
                  </a:p>
                  <a:p>
                    <a:pPr algn="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>
                        <a:solidFill>
                          <a:srgbClr val="FF00FF"/>
                        </a:solidFill>
                        <a:latin typeface="+mj-lt"/>
                      </a:rPr>
                      <a:t>● </a:t>
                    </a:r>
                    <a:r>
                      <a:rPr lang="fr-FR" altLang="fr-FR" sz="900" dirty="0" smtClean="0">
                        <a:solidFill>
                          <a:srgbClr val="FF0000"/>
                        </a:solidFill>
                        <a:latin typeface="+mj-lt"/>
                      </a:rPr>
                      <a:t>194</a:t>
                    </a:r>
                    <a:endParaRPr lang="fr-FR" altLang="fr-FR" sz="900" dirty="0">
                      <a:solidFill>
                        <a:srgbClr val="FF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44" name="ZoneTexte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30956" y="4047652"/>
                    <a:ext cx="809178" cy="15373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latin typeface="+mj-lt"/>
                      </a:rPr>
                      <a:t>325</a:t>
                    </a:r>
                    <a:r>
                      <a:rPr lang="fr-FR" altLang="fr-FR" sz="900" dirty="0">
                        <a:solidFill>
                          <a:srgbClr val="FFC000"/>
                        </a:solidFill>
                        <a:latin typeface="+mj-lt"/>
                      </a:rPr>
                      <a:t> ●</a:t>
                    </a:r>
                    <a:endParaRPr lang="fr-FR" altLang="fr-FR" sz="900" dirty="0">
                      <a:latin typeface="+mj-lt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latin typeface="+mj-lt"/>
                      </a:rPr>
                      <a:t>143</a:t>
                    </a:r>
                    <a:r>
                      <a:rPr lang="fr-FR" altLang="fr-FR" sz="900" dirty="0">
                        <a:solidFill>
                          <a:srgbClr val="FF00FF"/>
                        </a:solidFill>
                        <a:latin typeface="+mj-lt"/>
                      </a:rPr>
                      <a:t> ● </a:t>
                    </a:r>
                    <a:endParaRPr lang="fr-FR" altLang="fr-FR" sz="900" dirty="0">
                      <a:latin typeface="+mj-lt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latin typeface="+mj-lt"/>
                      </a:rPr>
                      <a:t>169</a:t>
                    </a:r>
                    <a:endParaRPr lang="fr-FR" altLang="fr-FR" sz="900" dirty="0">
                      <a:latin typeface="+mj-lt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latin typeface="+mj-lt"/>
                      </a:rPr>
                      <a:t>269</a:t>
                    </a:r>
                    <a:endParaRPr lang="fr-FR" altLang="fr-FR" sz="900" dirty="0">
                      <a:latin typeface="+mj-lt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b="1" dirty="0" smtClean="0">
                        <a:latin typeface="+mj-lt"/>
                      </a:rPr>
                      <a:t>NORMAL</a:t>
                    </a:r>
                    <a:endParaRPr lang="fr-FR" altLang="fr-FR" sz="900" b="1" dirty="0">
                      <a:latin typeface="+mj-lt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latin typeface="+mj-lt"/>
                      </a:rPr>
                      <a:t>326</a:t>
                    </a:r>
                    <a:r>
                      <a:rPr lang="fr-FR" altLang="fr-FR" sz="900" dirty="0">
                        <a:solidFill>
                          <a:srgbClr val="FF00FF"/>
                        </a:solidFill>
                        <a:latin typeface="+mj-lt"/>
                      </a:rPr>
                      <a:t> ● </a:t>
                    </a:r>
                    <a:endParaRPr lang="fr-FR" altLang="fr-FR" sz="900" dirty="0">
                      <a:latin typeface="+mj-lt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latin typeface="+mj-lt"/>
                      </a:rPr>
                      <a:t>236</a:t>
                    </a:r>
                    <a:r>
                      <a:rPr lang="fr-FR" altLang="fr-FR" sz="900" dirty="0" smtClean="0">
                        <a:solidFill>
                          <a:srgbClr val="FF00FF"/>
                        </a:solidFill>
                        <a:latin typeface="+mj-lt"/>
                      </a:rPr>
                      <a:t> </a:t>
                    </a:r>
                    <a:r>
                      <a:rPr lang="fr-FR" altLang="fr-FR" sz="900" dirty="0">
                        <a:solidFill>
                          <a:srgbClr val="FF00FF"/>
                        </a:solidFill>
                        <a:latin typeface="+mj-lt"/>
                      </a:rPr>
                      <a:t>● </a:t>
                    </a:r>
                    <a:endParaRPr lang="fr-FR" altLang="fr-FR" sz="900" dirty="0">
                      <a:latin typeface="+mj-lt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latin typeface="+mj-lt"/>
                      </a:rPr>
                      <a:t>239</a:t>
                    </a:r>
                    <a:r>
                      <a:rPr lang="fr-FR" altLang="fr-FR" sz="900" dirty="0">
                        <a:solidFill>
                          <a:srgbClr val="FF00FF"/>
                        </a:solidFill>
                        <a:latin typeface="+mj-lt"/>
                      </a:rPr>
                      <a:t> ● </a:t>
                    </a:r>
                    <a:endParaRPr lang="fr-FR" altLang="fr-FR" sz="900" i="1" dirty="0">
                      <a:latin typeface="+mj-lt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latin typeface="+mj-lt"/>
                      </a:rPr>
                      <a:t>187</a:t>
                    </a:r>
                    <a:r>
                      <a:rPr lang="fr-FR" altLang="fr-FR" sz="900" dirty="0">
                        <a:solidFill>
                          <a:srgbClr val="FF00FF"/>
                        </a:solidFill>
                        <a:latin typeface="+mj-lt"/>
                      </a:rPr>
                      <a:t> ● </a:t>
                    </a:r>
                    <a:endParaRPr lang="fr-FR" altLang="fr-FR" sz="900" dirty="0">
                      <a:latin typeface="+mj-lt"/>
                    </a:endParaRPr>
                  </a:p>
                </p:txBody>
              </p:sp>
            </p:grpSp>
            <p:grpSp>
              <p:nvGrpSpPr>
                <p:cNvPr id="22" name="Groupe 21"/>
                <p:cNvGrpSpPr/>
                <p:nvPr/>
              </p:nvGrpSpPr>
              <p:grpSpPr>
                <a:xfrm>
                  <a:off x="357769" y="4434036"/>
                  <a:ext cx="8513132" cy="2026394"/>
                  <a:chOff x="357769" y="4434036"/>
                  <a:chExt cx="8513132" cy="2026394"/>
                </a:xfrm>
              </p:grpSpPr>
              <p:sp>
                <p:nvSpPr>
                  <p:cNvPr id="23" name="ZoneTexte 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4787" y="6093296"/>
                    <a:ext cx="808037" cy="3534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1400" b="1">
                        <a:latin typeface="+mj-lt"/>
                      </a:rPr>
                      <a:t>sain</a:t>
                    </a:r>
                  </a:p>
                </p:txBody>
              </p:sp>
              <p:sp>
                <p:nvSpPr>
                  <p:cNvPr id="24" name="ZoneTexte 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82924" y="6106983"/>
                    <a:ext cx="1041257" cy="3534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1400" b="1" dirty="0">
                        <a:solidFill>
                          <a:srgbClr val="FF0000"/>
                        </a:solidFill>
                        <a:latin typeface="+mj-lt"/>
                      </a:rPr>
                      <a:t>atteint</a:t>
                    </a:r>
                  </a:p>
                </p:txBody>
              </p:sp>
              <p:sp>
                <p:nvSpPr>
                  <p:cNvPr id="25" name="ZoneTexte 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43961" y="6107008"/>
                    <a:ext cx="808037" cy="3534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1400" b="1">
                        <a:latin typeface="+mj-lt"/>
                      </a:rPr>
                      <a:t>sain</a:t>
                    </a:r>
                  </a:p>
                </p:txBody>
              </p:sp>
              <p:sp>
                <p:nvSpPr>
                  <p:cNvPr id="26" name="ZoneTexte 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88177" y="6107008"/>
                    <a:ext cx="808037" cy="3534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1400" b="1" dirty="0">
                        <a:latin typeface="+mj-lt"/>
                      </a:rPr>
                      <a:t>sain</a:t>
                    </a:r>
                  </a:p>
                </p:txBody>
              </p:sp>
              <p:cxnSp>
                <p:nvCxnSpPr>
                  <p:cNvPr id="27" name="Connecteur droit 7"/>
                  <p:cNvCxnSpPr/>
                  <p:nvPr/>
                </p:nvCxnSpPr>
                <p:spPr>
                  <a:xfrm>
                    <a:off x="1547665" y="4509120"/>
                    <a:ext cx="0" cy="1568939"/>
                  </a:xfrm>
                  <a:prstGeom prst="line">
                    <a:avLst/>
                  </a:prstGeom>
                  <a:ln w="76200">
                    <a:solidFill>
                      <a:srgbClr val="FF0000"/>
                    </a:solidFill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Connecteur droit 7"/>
                  <p:cNvCxnSpPr/>
                  <p:nvPr/>
                </p:nvCxnSpPr>
                <p:spPr>
                  <a:xfrm>
                    <a:off x="1700064" y="4509120"/>
                    <a:ext cx="0" cy="1568939"/>
                  </a:xfrm>
                  <a:prstGeom prst="line">
                    <a:avLst/>
                  </a:prstGeom>
                  <a:ln w="76200">
                    <a:solidFill>
                      <a:srgbClr val="00B050"/>
                    </a:solidFill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Connecteur droit 7"/>
                  <p:cNvCxnSpPr/>
                  <p:nvPr/>
                </p:nvCxnSpPr>
                <p:spPr>
                  <a:xfrm flipH="1">
                    <a:off x="3394089" y="4509120"/>
                    <a:ext cx="2395" cy="1597863"/>
                  </a:xfrm>
                  <a:prstGeom prst="line">
                    <a:avLst/>
                  </a:prstGeom>
                  <a:ln w="76200">
                    <a:solidFill>
                      <a:srgbClr val="FF0000"/>
                    </a:solidFill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Connecteur droit 7"/>
                  <p:cNvCxnSpPr/>
                  <p:nvPr/>
                </p:nvCxnSpPr>
                <p:spPr>
                  <a:xfrm>
                    <a:off x="3548885" y="4509120"/>
                    <a:ext cx="0" cy="1597863"/>
                  </a:xfrm>
                  <a:prstGeom prst="line">
                    <a:avLst/>
                  </a:prstGeom>
                  <a:ln w="76200">
                    <a:solidFill>
                      <a:srgbClr val="FFFF00"/>
                    </a:solidFill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Connecteur droit 7"/>
                  <p:cNvCxnSpPr/>
                  <p:nvPr/>
                </p:nvCxnSpPr>
                <p:spPr>
                  <a:xfrm>
                    <a:off x="5596108" y="4509120"/>
                    <a:ext cx="6780" cy="1597863"/>
                  </a:xfrm>
                  <a:prstGeom prst="line">
                    <a:avLst/>
                  </a:prstGeom>
                  <a:ln w="762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Connecteur droit 7"/>
                  <p:cNvCxnSpPr>
                    <a:endCxn id="25" idx="0"/>
                  </p:cNvCxnSpPr>
                  <p:nvPr/>
                </p:nvCxnSpPr>
                <p:spPr>
                  <a:xfrm flipH="1">
                    <a:off x="5747980" y="4509120"/>
                    <a:ext cx="531" cy="1597888"/>
                  </a:xfrm>
                  <a:prstGeom prst="line">
                    <a:avLst/>
                  </a:prstGeom>
                  <a:ln w="76200">
                    <a:solidFill>
                      <a:srgbClr val="00B050"/>
                    </a:solidFill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Connecteur droit 7"/>
                  <p:cNvCxnSpPr/>
                  <p:nvPr/>
                </p:nvCxnSpPr>
                <p:spPr>
                  <a:xfrm>
                    <a:off x="7643437" y="4489956"/>
                    <a:ext cx="0" cy="1588102"/>
                  </a:xfrm>
                  <a:prstGeom prst="line">
                    <a:avLst/>
                  </a:prstGeom>
                  <a:ln w="762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" name="ZoneTexte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7769" y="4436604"/>
                    <a:ext cx="1189897" cy="15373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algn="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solidFill>
                          <a:srgbClr val="FF0000"/>
                        </a:solidFill>
                        <a:latin typeface="+mj-lt"/>
                      </a:rPr>
                      <a:t>323</a:t>
                    </a:r>
                    <a:endParaRPr lang="fr-FR" altLang="fr-FR" sz="900" dirty="0">
                      <a:solidFill>
                        <a:srgbClr val="FF0000"/>
                      </a:solidFill>
                      <a:latin typeface="+mj-lt"/>
                    </a:endParaRPr>
                  </a:p>
                  <a:p>
                    <a:pPr algn="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>
                        <a:solidFill>
                          <a:srgbClr val="FF00FF"/>
                        </a:solidFill>
                        <a:latin typeface="+mj-lt"/>
                      </a:rPr>
                      <a:t>● </a:t>
                    </a:r>
                    <a:r>
                      <a:rPr lang="fr-FR" altLang="fr-FR" sz="900" dirty="0" smtClean="0">
                        <a:solidFill>
                          <a:srgbClr val="FF0000"/>
                        </a:solidFill>
                        <a:latin typeface="+mj-lt"/>
                      </a:rPr>
                      <a:t>138</a:t>
                    </a:r>
                    <a:endParaRPr lang="fr-FR" altLang="fr-FR" sz="900" dirty="0">
                      <a:solidFill>
                        <a:srgbClr val="FF0000"/>
                      </a:solidFill>
                      <a:latin typeface="+mj-lt"/>
                    </a:endParaRPr>
                  </a:p>
                  <a:p>
                    <a:pPr algn="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solidFill>
                          <a:srgbClr val="FF0000"/>
                        </a:solidFill>
                        <a:latin typeface="+mj-lt"/>
                      </a:rPr>
                      <a:t>169</a:t>
                    </a:r>
                    <a:endParaRPr lang="fr-FR" altLang="fr-FR" sz="900" dirty="0">
                      <a:solidFill>
                        <a:srgbClr val="FF0000"/>
                      </a:solidFill>
                      <a:latin typeface="+mj-lt"/>
                    </a:endParaRPr>
                  </a:p>
                  <a:p>
                    <a:pPr algn="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>
                        <a:solidFill>
                          <a:srgbClr val="FFC000"/>
                        </a:solidFill>
                        <a:latin typeface="+mj-lt"/>
                      </a:rPr>
                      <a:t>● </a:t>
                    </a:r>
                    <a:r>
                      <a:rPr lang="fr-FR" altLang="fr-FR" sz="900" dirty="0" smtClean="0">
                        <a:solidFill>
                          <a:srgbClr val="FF0000"/>
                        </a:solidFill>
                        <a:latin typeface="+mj-lt"/>
                      </a:rPr>
                      <a:t>267</a:t>
                    </a:r>
                    <a:endParaRPr lang="fr-FR" altLang="fr-FR" sz="900" dirty="0">
                      <a:solidFill>
                        <a:srgbClr val="FF0000"/>
                      </a:solidFill>
                      <a:latin typeface="+mj-lt"/>
                    </a:endParaRPr>
                  </a:p>
                  <a:p>
                    <a:pPr algn="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b="1" dirty="0">
                        <a:solidFill>
                          <a:srgbClr val="FF0000"/>
                        </a:solidFill>
                        <a:latin typeface="+mj-lt"/>
                      </a:rPr>
                      <a:t>c.1521_1523del</a:t>
                    </a:r>
                  </a:p>
                  <a:p>
                    <a:pPr algn="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solidFill>
                          <a:srgbClr val="FF00FF"/>
                        </a:solidFill>
                        <a:latin typeface="+mj-lt"/>
                      </a:rPr>
                      <a:t>● </a:t>
                    </a:r>
                    <a:r>
                      <a:rPr lang="fr-FR" altLang="fr-FR" sz="900" dirty="0" smtClean="0">
                        <a:solidFill>
                          <a:srgbClr val="FF0000"/>
                        </a:solidFill>
                        <a:latin typeface="+mj-lt"/>
                      </a:rPr>
                      <a:t>330</a:t>
                    </a:r>
                    <a:endParaRPr lang="fr-FR" altLang="fr-FR" sz="900" dirty="0">
                      <a:solidFill>
                        <a:srgbClr val="FF0000"/>
                      </a:solidFill>
                      <a:latin typeface="+mj-lt"/>
                    </a:endParaRPr>
                  </a:p>
                  <a:p>
                    <a:pPr algn="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solidFill>
                          <a:srgbClr val="FF00FF"/>
                        </a:solidFill>
                        <a:latin typeface="+mj-lt"/>
                      </a:rPr>
                      <a:t>● </a:t>
                    </a:r>
                    <a:r>
                      <a:rPr lang="fr-FR" altLang="fr-FR" sz="900" dirty="0" smtClean="0">
                        <a:solidFill>
                          <a:srgbClr val="FF0000"/>
                        </a:solidFill>
                        <a:latin typeface="+mj-lt"/>
                      </a:rPr>
                      <a:t>228</a:t>
                    </a:r>
                    <a:endParaRPr lang="fr-FR" altLang="fr-FR" sz="900" dirty="0">
                      <a:solidFill>
                        <a:srgbClr val="FF0000"/>
                      </a:solidFill>
                      <a:latin typeface="+mj-lt"/>
                    </a:endParaRPr>
                  </a:p>
                  <a:p>
                    <a:pPr algn="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>
                        <a:solidFill>
                          <a:srgbClr val="FF00FF"/>
                        </a:solidFill>
                        <a:latin typeface="+mj-lt"/>
                      </a:rPr>
                      <a:t>● </a:t>
                    </a:r>
                    <a:r>
                      <a:rPr lang="fr-FR" altLang="fr-FR" sz="900" dirty="0" smtClean="0">
                        <a:solidFill>
                          <a:srgbClr val="FF0000"/>
                        </a:solidFill>
                        <a:latin typeface="+mj-lt"/>
                      </a:rPr>
                      <a:t>249</a:t>
                    </a:r>
                    <a:endParaRPr lang="fr-FR" altLang="fr-FR" sz="900" i="1" dirty="0">
                      <a:solidFill>
                        <a:srgbClr val="FF0000"/>
                      </a:solidFill>
                      <a:latin typeface="+mj-lt"/>
                    </a:endParaRPr>
                  </a:p>
                  <a:p>
                    <a:pPr algn="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>
                        <a:solidFill>
                          <a:srgbClr val="FF00FF"/>
                        </a:solidFill>
                        <a:latin typeface="+mj-lt"/>
                      </a:rPr>
                      <a:t>● </a:t>
                    </a:r>
                    <a:r>
                      <a:rPr lang="fr-FR" altLang="fr-FR" sz="900" dirty="0" smtClean="0">
                        <a:solidFill>
                          <a:srgbClr val="FF0000"/>
                        </a:solidFill>
                        <a:latin typeface="+mj-lt"/>
                      </a:rPr>
                      <a:t>194</a:t>
                    </a:r>
                    <a:endParaRPr lang="fr-FR" altLang="fr-FR" sz="900" dirty="0">
                      <a:solidFill>
                        <a:srgbClr val="FF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5" name="ZoneTexte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34846" y="4451964"/>
                    <a:ext cx="1159244" cy="15373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algn="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solidFill>
                          <a:srgbClr val="FF0000"/>
                        </a:solidFill>
                        <a:latin typeface="+mj-lt"/>
                      </a:rPr>
                      <a:t>323</a:t>
                    </a:r>
                    <a:endParaRPr lang="fr-FR" altLang="fr-FR" sz="900" dirty="0">
                      <a:solidFill>
                        <a:srgbClr val="FF0000"/>
                      </a:solidFill>
                      <a:latin typeface="+mj-lt"/>
                    </a:endParaRPr>
                  </a:p>
                  <a:p>
                    <a:pPr algn="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>
                        <a:solidFill>
                          <a:srgbClr val="FF00FF"/>
                        </a:solidFill>
                        <a:latin typeface="+mj-lt"/>
                      </a:rPr>
                      <a:t>● </a:t>
                    </a:r>
                    <a:r>
                      <a:rPr lang="fr-FR" altLang="fr-FR" sz="900" dirty="0" smtClean="0">
                        <a:solidFill>
                          <a:srgbClr val="FF0000"/>
                        </a:solidFill>
                        <a:latin typeface="+mj-lt"/>
                      </a:rPr>
                      <a:t>138</a:t>
                    </a:r>
                    <a:endParaRPr lang="fr-FR" altLang="fr-FR" sz="900" dirty="0">
                      <a:solidFill>
                        <a:srgbClr val="FF0000"/>
                      </a:solidFill>
                      <a:latin typeface="+mj-lt"/>
                    </a:endParaRPr>
                  </a:p>
                  <a:p>
                    <a:pPr algn="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solidFill>
                          <a:srgbClr val="FF0000"/>
                        </a:solidFill>
                        <a:latin typeface="+mj-lt"/>
                      </a:rPr>
                      <a:t>169</a:t>
                    </a:r>
                    <a:endParaRPr lang="fr-FR" altLang="fr-FR" sz="900" dirty="0">
                      <a:solidFill>
                        <a:srgbClr val="FF0000"/>
                      </a:solidFill>
                      <a:latin typeface="+mj-lt"/>
                    </a:endParaRPr>
                  </a:p>
                  <a:p>
                    <a:pPr algn="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>
                        <a:solidFill>
                          <a:srgbClr val="FFC000"/>
                        </a:solidFill>
                        <a:latin typeface="+mj-lt"/>
                      </a:rPr>
                      <a:t>● </a:t>
                    </a:r>
                    <a:r>
                      <a:rPr lang="fr-FR" altLang="fr-FR" sz="900" dirty="0" smtClean="0">
                        <a:solidFill>
                          <a:srgbClr val="FF0000"/>
                        </a:solidFill>
                        <a:latin typeface="+mj-lt"/>
                      </a:rPr>
                      <a:t>267</a:t>
                    </a:r>
                    <a:endParaRPr lang="fr-FR" altLang="fr-FR" sz="900" dirty="0">
                      <a:solidFill>
                        <a:srgbClr val="FF0000"/>
                      </a:solidFill>
                      <a:latin typeface="+mj-lt"/>
                    </a:endParaRPr>
                  </a:p>
                  <a:p>
                    <a:pPr algn="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b="1" dirty="0">
                        <a:solidFill>
                          <a:srgbClr val="FF0000"/>
                        </a:solidFill>
                        <a:latin typeface="+mj-lt"/>
                      </a:rPr>
                      <a:t>c.1521_1523del</a:t>
                    </a:r>
                  </a:p>
                  <a:p>
                    <a:pPr algn="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solidFill>
                          <a:srgbClr val="FF00FF"/>
                        </a:solidFill>
                        <a:latin typeface="+mj-lt"/>
                      </a:rPr>
                      <a:t>● </a:t>
                    </a:r>
                    <a:r>
                      <a:rPr lang="fr-FR" altLang="fr-FR" sz="900" dirty="0" smtClean="0">
                        <a:solidFill>
                          <a:srgbClr val="FF0000"/>
                        </a:solidFill>
                        <a:latin typeface="+mj-lt"/>
                      </a:rPr>
                      <a:t>330</a:t>
                    </a:r>
                    <a:endParaRPr lang="fr-FR" altLang="fr-FR" sz="900" dirty="0">
                      <a:solidFill>
                        <a:srgbClr val="FF0000"/>
                      </a:solidFill>
                      <a:latin typeface="+mj-lt"/>
                    </a:endParaRPr>
                  </a:p>
                  <a:p>
                    <a:pPr algn="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solidFill>
                          <a:srgbClr val="FF00FF"/>
                        </a:solidFill>
                        <a:latin typeface="+mj-lt"/>
                      </a:rPr>
                      <a:t>● </a:t>
                    </a:r>
                    <a:r>
                      <a:rPr lang="fr-FR" altLang="fr-FR" sz="900" dirty="0" smtClean="0">
                        <a:solidFill>
                          <a:srgbClr val="FF0000"/>
                        </a:solidFill>
                        <a:latin typeface="+mj-lt"/>
                      </a:rPr>
                      <a:t>228</a:t>
                    </a:r>
                    <a:endParaRPr lang="fr-FR" altLang="fr-FR" sz="900" dirty="0">
                      <a:solidFill>
                        <a:srgbClr val="FF0000"/>
                      </a:solidFill>
                      <a:latin typeface="+mj-lt"/>
                    </a:endParaRPr>
                  </a:p>
                  <a:p>
                    <a:pPr algn="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>
                        <a:solidFill>
                          <a:srgbClr val="FF00FF"/>
                        </a:solidFill>
                        <a:latin typeface="+mj-lt"/>
                      </a:rPr>
                      <a:t>● </a:t>
                    </a:r>
                    <a:r>
                      <a:rPr lang="fr-FR" altLang="fr-FR" sz="900" dirty="0" smtClean="0">
                        <a:solidFill>
                          <a:srgbClr val="FF0000"/>
                        </a:solidFill>
                        <a:latin typeface="+mj-lt"/>
                      </a:rPr>
                      <a:t>249</a:t>
                    </a:r>
                    <a:endParaRPr lang="fr-FR" altLang="fr-FR" sz="900" i="1" dirty="0">
                      <a:solidFill>
                        <a:srgbClr val="FF0000"/>
                      </a:solidFill>
                      <a:latin typeface="+mj-lt"/>
                    </a:endParaRPr>
                  </a:p>
                  <a:p>
                    <a:pPr algn="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>
                        <a:solidFill>
                          <a:srgbClr val="FF00FF"/>
                        </a:solidFill>
                        <a:latin typeface="+mj-lt"/>
                      </a:rPr>
                      <a:t>● </a:t>
                    </a:r>
                    <a:r>
                      <a:rPr lang="fr-FR" altLang="fr-FR" sz="900" dirty="0" smtClean="0">
                        <a:solidFill>
                          <a:srgbClr val="FF0000"/>
                        </a:solidFill>
                        <a:latin typeface="+mj-lt"/>
                      </a:rPr>
                      <a:t>194</a:t>
                    </a:r>
                    <a:endParaRPr lang="fr-FR" altLang="fr-FR" sz="900" dirty="0">
                      <a:solidFill>
                        <a:srgbClr val="FF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6" name="ZoneTexte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93709" y="4434036"/>
                    <a:ext cx="809179" cy="15373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algn="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>
                        <a:solidFill>
                          <a:srgbClr val="FFC000"/>
                        </a:solidFill>
                        <a:latin typeface="+mj-lt"/>
                      </a:rPr>
                      <a:t>● </a:t>
                    </a:r>
                    <a:r>
                      <a:rPr lang="fr-FR" altLang="fr-FR" sz="900" dirty="0" smtClean="0">
                        <a:latin typeface="+mj-lt"/>
                      </a:rPr>
                      <a:t>325</a:t>
                    </a:r>
                    <a:endParaRPr lang="fr-FR" altLang="fr-FR" sz="900" dirty="0">
                      <a:latin typeface="+mj-lt"/>
                    </a:endParaRPr>
                  </a:p>
                  <a:p>
                    <a:pPr algn="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>
                        <a:solidFill>
                          <a:srgbClr val="FF00FF"/>
                        </a:solidFill>
                        <a:latin typeface="+mj-lt"/>
                      </a:rPr>
                      <a:t>● </a:t>
                    </a:r>
                    <a:r>
                      <a:rPr lang="fr-FR" altLang="fr-FR" sz="900" dirty="0" smtClean="0">
                        <a:latin typeface="+mj-lt"/>
                      </a:rPr>
                      <a:t>143</a:t>
                    </a:r>
                    <a:endParaRPr lang="fr-FR" altLang="fr-FR" sz="900" dirty="0">
                      <a:latin typeface="+mj-lt"/>
                    </a:endParaRPr>
                  </a:p>
                  <a:p>
                    <a:pPr algn="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latin typeface="+mj-lt"/>
                      </a:rPr>
                      <a:t>169</a:t>
                    </a:r>
                    <a:endParaRPr lang="fr-FR" altLang="fr-FR" sz="900" dirty="0">
                      <a:latin typeface="+mj-lt"/>
                    </a:endParaRPr>
                  </a:p>
                  <a:p>
                    <a:pPr algn="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latin typeface="+mj-lt"/>
                      </a:rPr>
                      <a:t>269</a:t>
                    </a:r>
                    <a:endParaRPr lang="fr-FR" altLang="fr-FR" sz="900" dirty="0">
                      <a:latin typeface="+mj-lt"/>
                    </a:endParaRPr>
                  </a:p>
                  <a:p>
                    <a:pPr algn="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b="1" dirty="0" smtClean="0">
                        <a:latin typeface="+mj-lt"/>
                      </a:rPr>
                      <a:t>NORMAL</a:t>
                    </a:r>
                    <a:endParaRPr lang="fr-FR" altLang="fr-FR" sz="900" b="1" dirty="0">
                      <a:latin typeface="+mj-lt"/>
                    </a:endParaRPr>
                  </a:p>
                  <a:p>
                    <a:pPr algn="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>
                        <a:solidFill>
                          <a:srgbClr val="FF00FF"/>
                        </a:solidFill>
                        <a:latin typeface="+mj-lt"/>
                      </a:rPr>
                      <a:t>● </a:t>
                    </a:r>
                    <a:r>
                      <a:rPr lang="fr-FR" altLang="fr-FR" sz="900" dirty="0" smtClean="0">
                        <a:latin typeface="+mj-lt"/>
                      </a:rPr>
                      <a:t>326</a:t>
                    </a:r>
                    <a:endParaRPr lang="fr-FR" altLang="fr-FR" sz="900" dirty="0">
                      <a:latin typeface="+mj-lt"/>
                    </a:endParaRPr>
                  </a:p>
                  <a:p>
                    <a:pPr algn="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solidFill>
                          <a:srgbClr val="FF00FF"/>
                        </a:solidFill>
                        <a:latin typeface="+mj-lt"/>
                      </a:rPr>
                      <a:t>● </a:t>
                    </a:r>
                    <a:r>
                      <a:rPr lang="fr-FR" altLang="fr-FR" sz="900" dirty="0" smtClean="0">
                        <a:latin typeface="+mj-lt"/>
                      </a:rPr>
                      <a:t>236</a:t>
                    </a:r>
                    <a:endParaRPr lang="fr-FR" altLang="fr-FR" sz="900" dirty="0">
                      <a:latin typeface="+mj-lt"/>
                    </a:endParaRPr>
                  </a:p>
                  <a:p>
                    <a:pPr algn="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>
                        <a:solidFill>
                          <a:srgbClr val="FF00FF"/>
                        </a:solidFill>
                        <a:latin typeface="+mj-lt"/>
                      </a:rPr>
                      <a:t>● </a:t>
                    </a:r>
                    <a:r>
                      <a:rPr lang="fr-FR" altLang="fr-FR" sz="900" dirty="0" smtClean="0">
                        <a:latin typeface="+mj-lt"/>
                      </a:rPr>
                      <a:t>239</a:t>
                    </a:r>
                    <a:endParaRPr lang="fr-FR" altLang="fr-FR" sz="900" i="1" dirty="0">
                      <a:latin typeface="+mj-lt"/>
                    </a:endParaRPr>
                  </a:p>
                  <a:p>
                    <a:pPr algn="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>
                        <a:solidFill>
                          <a:srgbClr val="FF00FF"/>
                        </a:solidFill>
                        <a:latin typeface="+mj-lt"/>
                      </a:rPr>
                      <a:t>● </a:t>
                    </a:r>
                    <a:r>
                      <a:rPr lang="fr-FR" altLang="fr-FR" sz="900" dirty="0" smtClean="0">
                        <a:latin typeface="+mj-lt"/>
                      </a:rPr>
                      <a:t>187</a:t>
                    </a:r>
                    <a:endParaRPr lang="fr-FR" altLang="fr-FR" sz="900" dirty="0">
                      <a:latin typeface="+mj-lt"/>
                    </a:endParaRPr>
                  </a:p>
                </p:txBody>
              </p:sp>
              <p:sp>
                <p:nvSpPr>
                  <p:cNvPr id="37" name="ZoneTexte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68034" y="4445378"/>
                    <a:ext cx="1102867" cy="15373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solidFill>
                          <a:srgbClr val="FF0000"/>
                        </a:solidFill>
                        <a:latin typeface="+mj-lt"/>
                      </a:rPr>
                      <a:t>323</a:t>
                    </a:r>
                    <a:endParaRPr lang="fr-FR" altLang="fr-FR" sz="900" dirty="0">
                      <a:solidFill>
                        <a:srgbClr val="FF0000"/>
                      </a:solidFill>
                      <a:latin typeface="+mj-lt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solidFill>
                          <a:srgbClr val="FF0000"/>
                        </a:solidFill>
                        <a:latin typeface="+mj-lt"/>
                      </a:rPr>
                      <a:t>140</a:t>
                    </a:r>
                    <a:r>
                      <a:rPr lang="fr-FR" altLang="fr-FR" sz="900" dirty="0">
                        <a:solidFill>
                          <a:srgbClr val="FF00FF"/>
                        </a:solidFill>
                        <a:latin typeface="+mj-lt"/>
                      </a:rPr>
                      <a:t> ● </a:t>
                    </a:r>
                    <a:endParaRPr lang="fr-FR" altLang="fr-FR" sz="900" dirty="0">
                      <a:solidFill>
                        <a:srgbClr val="FF0000"/>
                      </a:solidFill>
                      <a:latin typeface="+mj-lt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solidFill>
                          <a:srgbClr val="FF0000"/>
                        </a:solidFill>
                        <a:latin typeface="+mj-lt"/>
                      </a:rPr>
                      <a:t>171</a:t>
                    </a:r>
                    <a:r>
                      <a:rPr lang="fr-FR" altLang="fr-FR" sz="900" dirty="0">
                        <a:solidFill>
                          <a:srgbClr val="FFC000"/>
                        </a:solidFill>
                        <a:latin typeface="+mj-lt"/>
                      </a:rPr>
                      <a:t> ●</a:t>
                    </a:r>
                    <a:endParaRPr lang="fr-FR" altLang="fr-FR" sz="900" dirty="0">
                      <a:solidFill>
                        <a:srgbClr val="FF0000"/>
                      </a:solidFill>
                      <a:latin typeface="+mj-lt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solidFill>
                          <a:srgbClr val="FF0000"/>
                        </a:solidFill>
                        <a:latin typeface="+mj-lt"/>
                      </a:rPr>
                      <a:t>269</a:t>
                    </a:r>
                    <a:endParaRPr lang="fr-FR" altLang="fr-FR" sz="900" dirty="0">
                      <a:solidFill>
                        <a:srgbClr val="FF0000"/>
                      </a:solidFill>
                      <a:latin typeface="+mj-lt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b="1" dirty="0" smtClean="0">
                        <a:solidFill>
                          <a:srgbClr val="FF0000"/>
                        </a:solidFill>
                        <a:latin typeface="+mj-lt"/>
                      </a:rPr>
                      <a:t>c.1521_1523del</a:t>
                    </a:r>
                    <a:endParaRPr lang="fr-FR" altLang="fr-FR" sz="900" b="1" dirty="0">
                      <a:solidFill>
                        <a:srgbClr val="FF0000"/>
                      </a:solidFill>
                      <a:latin typeface="+mj-lt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solidFill>
                          <a:srgbClr val="FF0000"/>
                        </a:solidFill>
                        <a:latin typeface="+mj-lt"/>
                      </a:rPr>
                      <a:t>328</a:t>
                    </a:r>
                    <a:r>
                      <a:rPr lang="fr-FR" altLang="fr-FR" sz="900" dirty="0">
                        <a:solidFill>
                          <a:srgbClr val="FF00FF"/>
                        </a:solidFill>
                        <a:latin typeface="+mj-lt"/>
                      </a:rPr>
                      <a:t> ● </a:t>
                    </a:r>
                    <a:endParaRPr lang="fr-FR" altLang="fr-FR" sz="900" dirty="0">
                      <a:solidFill>
                        <a:srgbClr val="FF0000"/>
                      </a:solidFill>
                      <a:latin typeface="+mj-lt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solidFill>
                          <a:srgbClr val="FF0000"/>
                        </a:solidFill>
                        <a:latin typeface="+mj-lt"/>
                      </a:rPr>
                      <a:t>231</a:t>
                    </a:r>
                    <a:r>
                      <a:rPr lang="fr-FR" altLang="fr-FR" sz="900" dirty="0" smtClean="0">
                        <a:solidFill>
                          <a:srgbClr val="FF00FF"/>
                        </a:solidFill>
                        <a:latin typeface="+mj-lt"/>
                      </a:rPr>
                      <a:t> </a:t>
                    </a:r>
                    <a:r>
                      <a:rPr lang="fr-FR" altLang="fr-FR" sz="900" dirty="0">
                        <a:solidFill>
                          <a:srgbClr val="FF00FF"/>
                        </a:solidFill>
                        <a:latin typeface="+mj-lt"/>
                      </a:rPr>
                      <a:t>● </a:t>
                    </a:r>
                    <a:endParaRPr lang="fr-FR" altLang="fr-FR" sz="900" dirty="0">
                      <a:solidFill>
                        <a:srgbClr val="FF0000"/>
                      </a:solidFill>
                      <a:latin typeface="+mj-lt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solidFill>
                          <a:srgbClr val="FF0000"/>
                        </a:solidFill>
                        <a:latin typeface="+mj-lt"/>
                      </a:rPr>
                      <a:t>252</a:t>
                    </a:r>
                    <a:r>
                      <a:rPr lang="fr-FR" altLang="fr-FR" sz="900" dirty="0">
                        <a:solidFill>
                          <a:srgbClr val="FF00FF"/>
                        </a:solidFill>
                        <a:latin typeface="+mj-lt"/>
                      </a:rPr>
                      <a:t> ● </a:t>
                    </a:r>
                    <a:endParaRPr lang="fr-FR" altLang="fr-FR" sz="900" i="1" dirty="0">
                      <a:solidFill>
                        <a:srgbClr val="FF0000"/>
                      </a:solidFill>
                      <a:latin typeface="+mj-lt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solidFill>
                          <a:srgbClr val="FF0000"/>
                        </a:solidFill>
                        <a:latin typeface="+mj-lt"/>
                      </a:rPr>
                      <a:t>179</a:t>
                    </a:r>
                    <a:r>
                      <a:rPr lang="fr-FR" altLang="fr-FR" sz="900" dirty="0">
                        <a:solidFill>
                          <a:srgbClr val="FF00FF"/>
                        </a:solidFill>
                        <a:latin typeface="+mj-lt"/>
                      </a:rPr>
                      <a:t> ● </a:t>
                    </a:r>
                    <a:endParaRPr lang="fr-FR" altLang="fr-FR" sz="900" dirty="0">
                      <a:solidFill>
                        <a:srgbClr val="FF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8" name="ZoneTexte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48884" y="4451964"/>
                    <a:ext cx="1170202" cy="15373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solidFill>
                          <a:srgbClr val="FF0000"/>
                        </a:solidFill>
                        <a:latin typeface="+mj-lt"/>
                      </a:rPr>
                      <a:t>323</a:t>
                    </a:r>
                    <a:endParaRPr lang="fr-FR" altLang="fr-FR" sz="900" dirty="0">
                      <a:solidFill>
                        <a:srgbClr val="FF0000"/>
                      </a:solidFill>
                      <a:latin typeface="+mj-lt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solidFill>
                          <a:srgbClr val="FF0000"/>
                        </a:solidFill>
                        <a:latin typeface="+mj-lt"/>
                      </a:rPr>
                      <a:t>140</a:t>
                    </a:r>
                    <a:r>
                      <a:rPr lang="fr-FR" altLang="fr-FR" sz="900" dirty="0">
                        <a:solidFill>
                          <a:srgbClr val="FF00FF"/>
                        </a:solidFill>
                        <a:latin typeface="+mj-lt"/>
                      </a:rPr>
                      <a:t> ● </a:t>
                    </a:r>
                    <a:endParaRPr lang="fr-FR" altLang="fr-FR" sz="900" dirty="0">
                      <a:solidFill>
                        <a:srgbClr val="FF0000"/>
                      </a:solidFill>
                      <a:latin typeface="+mj-lt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solidFill>
                          <a:srgbClr val="FF0000"/>
                        </a:solidFill>
                        <a:latin typeface="+mj-lt"/>
                      </a:rPr>
                      <a:t>171</a:t>
                    </a:r>
                    <a:r>
                      <a:rPr lang="fr-FR" altLang="fr-FR" sz="900" dirty="0">
                        <a:solidFill>
                          <a:srgbClr val="FFC000"/>
                        </a:solidFill>
                        <a:latin typeface="+mj-lt"/>
                      </a:rPr>
                      <a:t> ●</a:t>
                    </a:r>
                    <a:endParaRPr lang="fr-FR" altLang="fr-FR" sz="900" dirty="0">
                      <a:solidFill>
                        <a:srgbClr val="FF0000"/>
                      </a:solidFill>
                      <a:latin typeface="+mj-lt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solidFill>
                          <a:srgbClr val="FF0000"/>
                        </a:solidFill>
                        <a:latin typeface="+mj-lt"/>
                      </a:rPr>
                      <a:t>269</a:t>
                    </a:r>
                    <a:endParaRPr lang="fr-FR" altLang="fr-FR" sz="900" dirty="0">
                      <a:solidFill>
                        <a:srgbClr val="FF0000"/>
                      </a:solidFill>
                      <a:latin typeface="+mj-lt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b="1" dirty="0" smtClean="0">
                        <a:solidFill>
                          <a:srgbClr val="FF0000"/>
                        </a:solidFill>
                        <a:latin typeface="+mj-lt"/>
                      </a:rPr>
                      <a:t>c.1521_1523del</a:t>
                    </a:r>
                    <a:endParaRPr lang="fr-FR" altLang="fr-FR" sz="900" b="1" dirty="0">
                      <a:solidFill>
                        <a:srgbClr val="FF0000"/>
                      </a:solidFill>
                      <a:latin typeface="+mj-lt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solidFill>
                          <a:srgbClr val="FF0000"/>
                        </a:solidFill>
                        <a:latin typeface="+mj-lt"/>
                      </a:rPr>
                      <a:t>328</a:t>
                    </a:r>
                    <a:r>
                      <a:rPr lang="fr-FR" altLang="fr-FR" sz="900" dirty="0">
                        <a:solidFill>
                          <a:srgbClr val="FF00FF"/>
                        </a:solidFill>
                        <a:latin typeface="+mj-lt"/>
                      </a:rPr>
                      <a:t> ● </a:t>
                    </a:r>
                    <a:endParaRPr lang="fr-FR" altLang="fr-FR" sz="900" dirty="0">
                      <a:solidFill>
                        <a:srgbClr val="FF0000"/>
                      </a:solidFill>
                      <a:latin typeface="+mj-lt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solidFill>
                          <a:srgbClr val="FF0000"/>
                        </a:solidFill>
                        <a:latin typeface="+mj-lt"/>
                      </a:rPr>
                      <a:t>231</a:t>
                    </a:r>
                    <a:r>
                      <a:rPr lang="fr-FR" altLang="fr-FR" sz="900" dirty="0" smtClean="0">
                        <a:solidFill>
                          <a:srgbClr val="FF00FF"/>
                        </a:solidFill>
                        <a:latin typeface="+mj-lt"/>
                      </a:rPr>
                      <a:t> </a:t>
                    </a:r>
                    <a:r>
                      <a:rPr lang="fr-FR" altLang="fr-FR" sz="900" dirty="0">
                        <a:solidFill>
                          <a:srgbClr val="FF00FF"/>
                        </a:solidFill>
                        <a:latin typeface="+mj-lt"/>
                      </a:rPr>
                      <a:t>● </a:t>
                    </a:r>
                    <a:endParaRPr lang="fr-FR" altLang="fr-FR" sz="900" dirty="0">
                      <a:solidFill>
                        <a:srgbClr val="FF0000"/>
                      </a:solidFill>
                      <a:latin typeface="+mj-lt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solidFill>
                          <a:srgbClr val="FF0000"/>
                        </a:solidFill>
                        <a:latin typeface="+mj-lt"/>
                      </a:rPr>
                      <a:t>252</a:t>
                    </a:r>
                    <a:r>
                      <a:rPr lang="fr-FR" altLang="fr-FR" sz="900" dirty="0">
                        <a:solidFill>
                          <a:srgbClr val="FF00FF"/>
                        </a:solidFill>
                        <a:latin typeface="+mj-lt"/>
                      </a:rPr>
                      <a:t> ● </a:t>
                    </a:r>
                    <a:endParaRPr lang="fr-FR" altLang="fr-FR" sz="900" i="1" dirty="0">
                      <a:solidFill>
                        <a:srgbClr val="FF0000"/>
                      </a:solidFill>
                      <a:latin typeface="+mj-lt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solidFill>
                          <a:srgbClr val="FF0000"/>
                        </a:solidFill>
                        <a:latin typeface="+mj-lt"/>
                      </a:rPr>
                      <a:t>179</a:t>
                    </a:r>
                    <a:r>
                      <a:rPr lang="fr-FR" altLang="fr-FR" sz="900" dirty="0">
                        <a:solidFill>
                          <a:srgbClr val="FF00FF"/>
                        </a:solidFill>
                        <a:latin typeface="+mj-lt"/>
                      </a:rPr>
                      <a:t> ● </a:t>
                    </a:r>
                    <a:endParaRPr lang="fr-FR" altLang="fr-FR" sz="900" dirty="0">
                      <a:solidFill>
                        <a:srgbClr val="FF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9" name="ZoneTexte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00065" y="4434036"/>
                    <a:ext cx="786353" cy="15373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latin typeface="+mj-lt"/>
                      </a:rPr>
                      <a:t>330</a:t>
                    </a:r>
                    <a:r>
                      <a:rPr lang="fr-FR" altLang="fr-FR" sz="900" dirty="0">
                        <a:solidFill>
                          <a:srgbClr val="FFC000"/>
                        </a:solidFill>
                        <a:latin typeface="+mj-lt"/>
                      </a:rPr>
                      <a:t> ●</a:t>
                    </a:r>
                    <a:endParaRPr lang="fr-FR" altLang="fr-FR" sz="900" dirty="0">
                      <a:latin typeface="+mj-lt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latin typeface="+mj-lt"/>
                      </a:rPr>
                      <a:t>131</a:t>
                    </a:r>
                    <a:r>
                      <a:rPr lang="fr-FR" altLang="fr-FR" sz="900" dirty="0">
                        <a:solidFill>
                          <a:srgbClr val="FF00FF"/>
                        </a:solidFill>
                        <a:latin typeface="+mj-lt"/>
                      </a:rPr>
                      <a:t> ● </a:t>
                    </a:r>
                    <a:endParaRPr lang="fr-FR" altLang="fr-FR" sz="900" dirty="0">
                      <a:latin typeface="+mj-lt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latin typeface="+mj-lt"/>
                      </a:rPr>
                      <a:t>169</a:t>
                    </a:r>
                    <a:endParaRPr lang="fr-FR" altLang="fr-FR" sz="900" dirty="0">
                      <a:latin typeface="+mj-lt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latin typeface="+mj-lt"/>
                      </a:rPr>
                      <a:t>263</a:t>
                    </a:r>
                    <a:r>
                      <a:rPr lang="fr-FR" altLang="fr-FR" sz="900" dirty="0">
                        <a:solidFill>
                          <a:srgbClr val="FFC000"/>
                        </a:solidFill>
                        <a:latin typeface="+mj-lt"/>
                      </a:rPr>
                      <a:t> ●</a:t>
                    </a:r>
                    <a:endParaRPr lang="fr-FR" altLang="fr-FR" sz="900" dirty="0">
                      <a:latin typeface="+mj-lt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b="1" dirty="0" smtClean="0">
                        <a:latin typeface="+mj-lt"/>
                      </a:rPr>
                      <a:t>NORMAL</a:t>
                    </a:r>
                    <a:endParaRPr lang="fr-FR" altLang="fr-FR" sz="900" b="1" dirty="0">
                      <a:latin typeface="+mj-lt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latin typeface="+mj-lt"/>
                      </a:rPr>
                      <a:t>320</a:t>
                    </a:r>
                    <a:r>
                      <a:rPr lang="fr-FR" altLang="fr-FR" sz="900" dirty="0">
                        <a:solidFill>
                          <a:srgbClr val="FF00FF"/>
                        </a:solidFill>
                        <a:latin typeface="+mj-lt"/>
                      </a:rPr>
                      <a:t> ● </a:t>
                    </a:r>
                    <a:endParaRPr lang="fr-FR" altLang="fr-FR" sz="900" dirty="0">
                      <a:latin typeface="+mj-lt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latin typeface="+mj-lt"/>
                      </a:rPr>
                      <a:t>234</a:t>
                    </a:r>
                    <a:r>
                      <a:rPr lang="fr-FR" altLang="fr-FR" sz="900" dirty="0" smtClean="0">
                        <a:solidFill>
                          <a:srgbClr val="FF00FF"/>
                        </a:solidFill>
                        <a:latin typeface="+mj-lt"/>
                      </a:rPr>
                      <a:t> </a:t>
                    </a:r>
                    <a:r>
                      <a:rPr lang="fr-FR" altLang="fr-FR" sz="900" dirty="0">
                        <a:solidFill>
                          <a:srgbClr val="FF00FF"/>
                        </a:solidFill>
                        <a:latin typeface="+mj-lt"/>
                      </a:rPr>
                      <a:t>● </a:t>
                    </a:r>
                    <a:endParaRPr lang="fr-FR" altLang="fr-FR" sz="900" dirty="0">
                      <a:latin typeface="+mj-lt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latin typeface="+mj-lt"/>
                      </a:rPr>
                      <a:t>260</a:t>
                    </a:r>
                    <a:r>
                      <a:rPr lang="fr-FR" altLang="fr-FR" sz="900" dirty="0">
                        <a:solidFill>
                          <a:srgbClr val="FF00FF"/>
                        </a:solidFill>
                        <a:latin typeface="+mj-lt"/>
                      </a:rPr>
                      <a:t> ● </a:t>
                    </a:r>
                    <a:endParaRPr lang="fr-FR" altLang="fr-FR" sz="900" i="1" dirty="0">
                      <a:latin typeface="+mj-lt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latin typeface="+mj-lt"/>
                      </a:rPr>
                      <a:t>198</a:t>
                    </a:r>
                    <a:r>
                      <a:rPr lang="fr-FR" altLang="fr-FR" sz="900" dirty="0">
                        <a:solidFill>
                          <a:srgbClr val="FF00FF"/>
                        </a:solidFill>
                        <a:latin typeface="+mj-lt"/>
                      </a:rPr>
                      <a:t> ● </a:t>
                    </a:r>
                    <a:endParaRPr lang="fr-FR" altLang="fr-FR" sz="900" dirty="0">
                      <a:latin typeface="+mj-lt"/>
                    </a:endParaRPr>
                  </a:p>
                </p:txBody>
              </p:sp>
              <p:sp>
                <p:nvSpPr>
                  <p:cNvPr id="40" name="ZoneTexte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45495" y="4457436"/>
                    <a:ext cx="786353" cy="15373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latin typeface="+mj-lt"/>
                      </a:rPr>
                      <a:t>330</a:t>
                    </a:r>
                    <a:r>
                      <a:rPr lang="fr-FR" altLang="fr-FR" sz="900" dirty="0">
                        <a:solidFill>
                          <a:srgbClr val="FFC000"/>
                        </a:solidFill>
                        <a:latin typeface="+mj-lt"/>
                      </a:rPr>
                      <a:t> ●</a:t>
                    </a:r>
                    <a:endParaRPr lang="fr-FR" altLang="fr-FR" sz="900" dirty="0">
                      <a:latin typeface="+mj-lt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latin typeface="+mj-lt"/>
                      </a:rPr>
                      <a:t>131</a:t>
                    </a:r>
                    <a:r>
                      <a:rPr lang="fr-FR" altLang="fr-FR" sz="900" dirty="0">
                        <a:solidFill>
                          <a:srgbClr val="FF00FF"/>
                        </a:solidFill>
                        <a:latin typeface="+mj-lt"/>
                      </a:rPr>
                      <a:t> ● </a:t>
                    </a:r>
                    <a:endParaRPr lang="fr-FR" altLang="fr-FR" sz="900" dirty="0">
                      <a:latin typeface="+mj-lt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latin typeface="+mj-lt"/>
                      </a:rPr>
                      <a:t>169</a:t>
                    </a:r>
                    <a:endParaRPr lang="fr-FR" altLang="fr-FR" sz="900" dirty="0">
                      <a:latin typeface="+mj-lt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latin typeface="+mj-lt"/>
                      </a:rPr>
                      <a:t>263</a:t>
                    </a:r>
                    <a:r>
                      <a:rPr lang="fr-FR" altLang="fr-FR" sz="900" dirty="0">
                        <a:solidFill>
                          <a:srgbClr val="FFC000"/>
                        </a:solidFill>
                        <a:latin typeface="+mj-lt"/>
                      </a:rPr>
                      <a:t> ●</a:t>
                    </a:r>
                    <a:endParaRPr lang="fr-FR" altLang="fr-FR" sz="900" dirty="0">
                      <a:latin typeface="+mj-lt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b="1" dirty="0" smtClean="0">
                        <a:latin typeface="+mj-lt"/>
                      </a:rPr>
                      <a:t>NORMAL</a:t>
                    </a:r>
                    <a:endParaRPr lang="fr-FR" altLang="fr-FR" sz="900" b="1" dirty="0">
                      <a:latin typeface="+mj-lt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latin typeface="+mj-lt"/>
                      </a:rPr>
                      <a:t>320</a:t>
                    </a:r>
                    <a:r>
                      <a:rPr lang="fr-FR" altLang="fr-FR" sz="900" dirty="0">
                        <a:solidFill>
                          <a:srgbClr val="FF00FF"/>
                        </a:solidFill>
                        <a:latin typeface="+mj-lt"/>
                      </a:rPr>
                      <a:t> ● </a:t>
                    </a:r>
                    <a:endParaRPr lang="fr-FR" altLang="fr-FR" sz="900" dirty="0">
                      <a:latin typeface="+mj-lt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latin typeface="+mj-lt"/>
                      </a:rPr>
                      <a:t>234</a:t>
                    </a:r>
                    <a:r>
                      <a:rPr lang="fr-FR" altLang="fr-FR" sz="900" dirty="0" smtClean="0">
                        <a:solidFill>
                          <a:srgbClr val="FF00FF"/>
                        </a:solidFill>
                        <a:latin typeface="+mj-lt"/>
                      </a:rPr>
                      <a:t> </a:t>
                    </a:r>
                    <a:r>
                      <a:rPr lang="fr-FR" altLang="fr-FR" sz="900" dirty="0">
                        <a:solidFill>
                          <a:srgbClr val="FF00FF"/>
                        </a:solidFill>
                        <a:latin typeface="+mj-lt"/>
                      </a:rPr>
                      <a:t>● </a:t>
                    </a:r>
                    <a:endParaRPr lang="fr-FR" altLang="fr-FR" sz="900" dirty="0">
                      <a:latin typeface="+mj-lt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latin typeface="+mj-lt"/>
                      </a:rPr>
                      <a:t>260</a:t>
                    </a:r>
                    <a:r>
                      <a:rPr lang="fr-FR" altLang="fr-FR" sz="900" dirty="0">
                        <a:solidFill>
                          <a:srgbClr val="FF00FF"/>
                        </a:solidFill>
                        <a:latin typeface="+mj-lt"/>
                      </a:rPr>
                      <a:t> ● </a:t>
                    </a:r>
                    <a:endParaRPr lang="fr-FR" altLang="fr-FR" sz="900" i="1" dirty="0">
                      <a:latin typeface="+mj-lt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900" dirty="0" smtClean="0">
                        <a:latin typeface="+mj-lt"/>
                      </a:rPr>
                      <a:t>198</a:t>
                    </a:r>
                    <a:r>
                      <a:rPr lang="fr-FR" altLang="fr-FR" sz="900" dirty="0">
                        <a:solidFill>
                          <a:srgbClr val="FF00FF"/>
                        </a:solidFill>
                        <a:latin typeface="+mj-lt"/>
                      </a:rPr>
                      <a:t> ● </a:t>
                    </a:r>
                    <a:endParaRPr lang="fr-FR" altLang="fr-FR" sz="900" dirty="0">
                      <a:latin typeface="+mj-lt"/>
                    </a:endParaRPr>
                  </a:p>
                </p:txBody>
              </p:sp>
            </p:grpSp>
          </p:grpSp>
        </p:grpSp>
      </p:grpSp>
      <p:sp>
        <p:nvSpPr>
          <p:cNvPr id="73" name="Title 3"/>
          <p:cNvSpPr txBox="1">
            <a:spLocks/>
          </p:cNvSpPr>
          <p:nvPr/>
        </p:nvSpPr>
        <p:spPr>
          <a:xfrm>
            <a:off x="1503853" y="184050"/>
            <a:ext cx="7016195" cy="650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742950" indent="-742950">
              <a:spcBef>
                <a:spcPct val="0"/>
              </a:spcBef>
              <a:buFont typeface="+mj-lt"/>
              <a:buAutoNum type="arabicPeriod"/>
              <a:defRPr sz="3600">
                <a:solidFill>
                  <a:srgbClr val="D0005E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None/>
            </a:pPr>
            <a:r>
              <a:rPr lang="en-US" sz="3500" dirty="0" smtClean="0"/>
              <a:t>1. </a:t>
            </a:r>
            <a:r>
              <a:rPr lang="en-US" sz="3500" dirty="0" err="1" smtClean="0"/>
              <a:t>Faisabilité</a:t>
            </a:r>
            <a:endParaRPr lang="en-US" sz="3500" dirty="0" smtClean="0"/>
          </a:p>
          <a:p>
            <a:pPr marL="0" indent="0" algn="ctr">
              <a:buNone/>
            </a:pPr>
            <a:r>
              <a:rPr lang="en-US" sz="2400" dirty="0" err="1"/>
              <a:t>mise</a:t>
            </a:r>
            <a:r>
              <a:rPr lang="en-US" sz="2400" dirty="0"/>
              <a:t> au point sur cellule unique</a:t>
            </a:r>
          </a:p>
        </p:txBody>
      </p:sp>
    </p:spTree>
    <p:extLst>
      <p:ext uri="{BB962C8B-B14F-4D97-AF65-F5344CB8AC3E}">
        <p14:creationId xmlns:p14="http://schemas.microsoft.com/office/powerpoint/2010/main" val="407420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67769" y="205783"/>
            <a:ext cx="6871725" cy="91623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500" dirty="0" smtClean="0"/>
              <a:t>1. </a:t>
            </a:r>
            <a:r>
              <a:rPr lang="en-US" sz="3500" dirty="0" err="1" smtClean="0"/>
              <a:t>Faisabilité</a:t>
            </a:r>
            <a:r>
              <a:rPr lang="en-US" sz="3500" dirty="0" smtClean="0"/>
              <a:t> </a:t>
            </a:r>
            <a:r>
              <a:rPr lang="en-US" sz="3500" dirty="0"/>
              <a:t/>
            </a:r>
            <a:br>
              <a:rPr lang="en-US" sz="3500" dirty="0"/>
            </a:br>
            <a:r>
              <a:rPr lang="en-US" sz="2400" dirty="0"/>
              <a:t>validation de la </a:t>
            </a:r>
            <a:r>
              <a:rPr lang="en-US" sz="2400" dirty="0" err="1"/>
              <a:t>méthode</a:t>
            </a:r>
            <a:r>
              <a:rPr lang="en-US" sz="2400" dirty="0"/>
              <a:t> sur cellule unique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latin typeface="+mj-lt"/>
              </a:rPr>
              <a:pPr/>
              <a:t>19</a:t>
            </a:fld>
            <a:endParaRPr lang="en-US">
              <a:latin typeface="+mj-lt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1467769" y="2360065"/>
            <a:ext cx="7329840" cy="320680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altLang="fr-FR" sz="1800" dirty="0" smtClean="0">
                <a:solidFill>
                  <a:schemeClr val="tx1"/>
                </a:solidFill>
                <a:latin typeface="+mj-lt"/>
              </a:rPr>
              <a:t>Validation PCR sur cellule unique (lymphocytes</a:t>
            </a:r>
            <a:r>
              <a:rPr lang="fr-FR" altLang="fr-FR" sz="1800" dirty="0">
                <a:solidFill>
                  <a:schemeClr val="tx1"/>
                </a:solidFill>
                <a:latin typeface="+mj-lt"/>
              </a:rPr>
              <a:t>)</a:t>
            </a:r>
            <a:endParaRPr lang="fr-FR" altLang="fr-FR" sz="1800" dirty="0" smtClean="0">
              <a:solidFill>
                <a:schemeClr val="tx1"/>
              </a:solidFill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fr-FR" altLang="fr-F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fr-FR" altLang="fr-F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fr-FR" altLang="fr-FR" sz="1800" dirty="0" smtClean="0">
                <a:solidFill>
                  <a:schemeClr val="tx1"/>
                </a:solidFill>
                <a:latin typeface="+mj-lt"/>
              </a:rPr>
              <a:t>Recommandations (Européennes, Internationales):</a:t>
            </a:r>
          </a:p>
          <a:p>
            <a:pPr marL="903288" indent="261938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1400" dirty="0">
                <a:solidFill>
                  <a:schemeClr val="tx1"/>
                </a:solidFill>
                <a:latin typeface="+mj-lt"/>
              </a:rPr>
              <a:t>Au moins 50 cellules uniques en plusieurs séries </a:t>
            </a:r>
            <a:r>
              <a:rPr lang="fr-FR" altLang="fr-FR" sz="1400" dirty="0" smtClean="0">
                <a:solidFill>
                  <a:schemeClr val="tx1"/>
                </a:solidFill>
                <a:latin typeface="+mj-lt"/>
              </a:rPr>
              <a:t>(25 cellules/série)</a:t>
            </a:r>
          </a:p>
          <a:p>
            <a:pPr marL="903288" indent="261938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1400" dirty="0" smtClean="0">
                <a:solidFill>
                  <a:schemeClr val="tx1"/>
                </a:solidFill>
                <a:latin typeface="+mj-lt"/>
              </a:rPr>
              <a:t>Taux d’amplification &gt; 90%</a:t>
            </a:r>
          </a:p>
          <a:p>
            <a:pPr marL="903288" indent="261938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1400" dirty="0" smtClean="0">
                <a:solidFill>
                  <a:schemeClr val="tx1"/>
                </a:solidFill>
                <a:latin typeface="+mj-lt"/>
              </a:rPr>
              <a:t>Taux d’ADO &lt; 10%</a:t>
            </a:r>
          </a:p>
          <a:p>
            <a:pPr marL="903288" indent="261938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1400" dirty="0" smtClean="0">
                <a:solidFill>
                  <a:schemeClr val="tx1"/>
                </a:solidFill>
                <a:latin typeface="+mj-lt"/>
              </a:rPr>
              <a:t>Taux de contamination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altLang="fr-FR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fr-FR" altLang="fr-FR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206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55" y="297418"/>
            <a:ext cx="8229600" cy="458115"/>
          </a:xfrm>
        </p:spPr>
        <p:txBody>
          <a:bodyPr>
            <a:normAutofit fontScale="90000"/>
          </a:bodyPr>
          <a:lstStyle/>
          <a:p>
            <a:r>
              <a:rPr lang="fr-FR" altLang="fr-FR" dirty="0"/>
              <a:t>Diagnostic </a:t>
            </a:r>
            <a:r>
              <a:rPr lang="fr-FR" altLang="fr-FR" dirty="0" smtClean="0"/>
              <a:t>préimplantatoire</a:t>
            </a:r>
            <a:br>
              <a:rPr lang="fr-FR" altLang="fr-FR" dirty="0" smtClean="0"/>
            </a:br>
            <a:r>
              <a:rPr lang="fr-FR" altLang="fr-FR" dirty="0" smtClean="0"/>
              <a:t>(DPI)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665475"/>
            <a:ext cx="8229600" cy="391880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>
                <a:latin typeface="+mj-lt"/>
              </a:rPr>
              <a:t>Réglementation </a:t>
            </a:r>
            <a:endParaRPr lang="fr-FR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fr-FR" dirty="0"/>
              <a:t>Prise en charge </a:t>
            </a:r>
            <a:r>
              <a:rPr lang="fr-FR" dirty="0" smtClean="0"/>
              <a:t>/ </a:t>
            </a:r>
            <a:r>
              <a:rPr lang="fr-FR" dirty="0" smtClean="0">
                <a:latin typeface="+mj-lt"/>
              </a:rPr>
              <a:t>Étapes du DPI</a:t>
            </a:r>
            <a:endParaRPr lang="fr-FR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fr-FR" dirty="0">
                <a:latin typeface="+mj-lt"/>
              </a:rPr>
              <a:t>DPI moléculaire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+mj-lt"/>
              </a:rPr>
              <a:t>DPI </a:t>
            </a:r>
            <a:r>
              <a:rPr lang="fr-FR" dirty="0" smtClean="0">
                <a:latin typeface="+mj-lt"/>
              </a:rPr>
              <a:t>chromosomique</a:t>
            </a:r>
            <a:endParaRPr lang="en-US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latin typeface="+mj-lt"/>
              </a:rPr>
              <a:pPr/>
              <a:t>2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134" y="4837495"/>
            <a:ext cx="2299311" cy="617614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296260" y="222195"/>
            <a:ext cx="8246070" cy="916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D0005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chemeClr val="bg1"/>
                </a:solidFill>
              </a:rPr>
              <a:t>Protocole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193" name="Imag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230" y="5412582"/>
            <a:ext cx="3655770" cy="14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10" descr="th?id=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9" r="5515" b="14302"/>
          <a:stretch>
            <a:fillRect/>
          </a:stretch>
        </p:blipFill>
        <p:spPr bwMode="auto">
          <a:xfrm>
            <a:off x="2892246" y="140560"/>
            <a:ext cx="122164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96540"/>
            <a:ext cx="4257853" cy="5039265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4257854" y="1413757"/>
            <a:ext cx="4784166" cy="3542293"/>
            <a:chOff x="5946345" y="465017"/>
            <a:chExt cx="5070577" cy="3735385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46345" y="465017"/>
              <a:ext cx="4699171" cy="2629389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45122" y="923802"/>
              <a:ext cx="2971800" cy="3276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930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latin typeface="+mj-lt"/>
              </a:rPr>
              <a:pPr/>
              <a:t>21</a:t>
            </a:fld>
            <a:endParaRPr lang="en-US">
              <a:latin typeface="+mj-lt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3500" dirty="0" smtClean="0"/>
              <a:t>2. Diagnostic préimplantatoire</a:t>
            </a:r>
            <a:r>
              <a:rPr lang="fr-FR" sz="3500" dirty="0"/>
              <a:t/>
            </a:r>
            <a:br>
              <a:rPr lang="fr-FR" sz="3500" dirty="0"/>
            </a:br>
            <a:r>
              <a:rPr lang="fr-FR" sz="2400" dirty="0" smtClean="0"/>
              <a:t>Pré-DPI</a:t>
            </a:r>
            <a:endParaRPr lang="fr-FR" sz="2400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528065" y="2054655"/>
            <a:ext cx="7385438" cy="3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altLang="fr-FR" sz="2000" dirty="0" smtClean="0">
                <a:latin typeface="+mj-lt"/>
              </a:rPr>
              <a:t>Environ 1 mois avant la programmation du DPI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fr-FR" altLang="fr-FR" sz="20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altLang="fr-FR" sz="2000" dirty="0" smtClean="0">
                <a:latin typeface="+mj-lt"/>
              </a:rPr>
              <a:t>PCR sur cellules uniques (lymphocytes des parents)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altLang="fr-FR" sz="2000" dirty="0" smtClean="0">
                <a:latin typeface="+mj-lt"/>
              </a:rPr>
              <a:t>	</a:t>
            </a:r>
          </a:p>
          <a:p>
            <a:pPr marL="1890713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1600" dirty="0">
                <a:latin typeface="+mj-lt"/>
              </a:rPr>
              <a:t>Validation du mix d’</a:t>
            </a:r>
            <a:r>
              <a:rPr lang="fr-FR" altLang="fr-FR" sz="1600" dirty="0" err="1">
                <a:latin typeface="+mj-lt"/>
              </a:rPr>
              <a:t>oligos</a:t>
            </a:r>
            <a:r>
              <a:rPr lang="fr-FR" altLang="fr-FR" sz="1600" dirty="0">
                <a:latin typeface="+mj-lt"/>
              </a:rPr>
              <a:t> </a:t>
            </a:r>
            <a:endParaRPr lang="fr-FR" altLang="fr-FR" sz="1600" dirty="0" smtClean="0">
              <a:latin typeface="+mj-lt"/>
            </a:endParaRPr>
          </a:p>
          <a:p>
            <a:pPr marL="1890713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1600" dirty="0" smtClean="0">
                <a:latin typeface="+mj-lt"/>
              </a:rPr>
              <a:t>Validation </a:t>
            </a:r>
            <a:r>
              <a:rPr lang="fr-FR" altLang="fr-FR" sz="1600" dirty="0">
                <a:latin typeface="+mj-lt"/>
              </a:rPr>
              <a:t>du kit PCR </a:t>
            </a:r>
            <a:endParaRPr lang="fr-FR" altLang="fr-FR" sz="1600" dirty="0" smtClean="0">
              <a:latin typeface="+mj-lt"/>
            </a:endParaRPr>
          </a:p>
          <a:p>
            <a:pPr marL="1890713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1600" dirty="0" smtClean="0">
                <a:latin typeface="+mj-lt"/>
              </a:rPr>
              <a:t>Validation </a:t>
            </a:r>
            <a:r>
              <a:rPr lang="fr-FR" altLang="fr-FR" sz="1600" dirty="0">
                <a:latin typeface="+mj-lt"/>
              </a:rPr>
              <a:t>des </a:t>
            </a:r>
            <a:r>
              <a:rPr lang="fr-FR" altLang="fr-FR" sz="1600" dirty="0" err="1" smtClean="0">
                <a:latin typeface="+mj-lt"/>
              </a:rPr>
              <a:t>thermocycleurs</a:t>
            </a:r>
            <a:endParaRPr lang="fr-FR" altLang="fr-FR" sz="1600" dirty="0" smtClean="0">
              <a:latin typeface="+mj-lt"/>
            </a:endParaRPr>
          </a:p>
          <a:p>
            <a:pPr marL="1890713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altLang="fr-FR" sz="1600" dirty="0" smtClean="0">
              <a:latin typeface="+mj-lt"/>
            </a:endParaRPr>
          </a:p>
          <a:p>
            <a:pPr marL="1890713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altLang="fr-FR" sz="1600" dirty="0" smtClean="0">
              <a:latin typeface="+mj-lt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fr-FR" altLang="fr-FR" sz="2000" dirty="0">
              <a:latin typeface="+mj-lt"/>
            </a:endParaRPr>
          </a:p>
          <a:p>
            <a:pPr marL="1890713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altLang="fr-F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558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latin typeface="+mj-lt"/>
              </a:rPr>
              <a:pPr/>
              <a:t>22</a:t>
            </a:fld>
            <a:endParaRPr lang="en-US">
              <a:latin typeface="+mj-lt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6694" y="4386746"/>
            <a:ext cx="1824037" cy="1368425"/>
          </a:xfrm>
          <a:noFill/>
          <a:ln>
            <a:solidFill>
              <a:srgbClr val="5F604A"/>
            </a:solidFill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755" y="4402401"/>
            <a:ext cx="12954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2"/>
          <p:cNvSpPr txBox="1">
            <a:spLocks noChangeArrowheads="1"/>
          </p:cNvSpPr>
          <p:nvPr/>
        </p:nvSpPr>
        <p:spPr bwMode="auto">
          <a:xfrm>
            <a:off x="2590630" y="5895756"/>
            <a:ext cx="1370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rgbClr val="0000FF"/>
                </a:solidFill>
                <a:latin typeface="+mj-lt"/>
              </a:rPr>
              <a:t>J3 (ou J5)</a:t>
            </a:r>
            <a:endParaRPr lang="fr-FR" altLang="fr-FR" sz="18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" name="ZoneTexte 9"/>
          <p:cNvSpPr txBox="1">
            <a:spLocks noChangeArrowheads="1"/>
          </p:cNvSpPr>
          <p:nvPr/>
        </p:nvSpPr>
        <p:spPr bwMode="auto">
          <a:xfrm>
            <a:off x="1566694" y="5870625"/>
            <a:ext cx="1023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tx1"/>
                </a:solidFill>
                <a:latin typeface="+mj-lt"/>
              </a:rPr>
              <a:t>Biopsie</a:t>
            </a:r>
          </a:p>
        </p:txBody>
      </p:sp>
      <p:sp>
        <p:nvSpPr>
          <p:cNvPr id="9" name="ZoneTexte 10"/>
          <p:cNvSpPr txBox="1">
            <a:spLocks noChangeArrowheads="1"/>
          </p:cNvSpPr>
          <p:nvPr/>
        </p:nvSpPr>
        <p:spPr bwMode="auto">
          <a:xfrm>
            <a:off x="7022486" y="3982929"/>
            <a:ext cx="1023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tx1"/>
                </a:solidFill>
                <a:latin typeface="+mj-lt"/>
              </a:rPr>
              <a:t>Tubage</a:t>
            </a:r>
          </a:p>
        </p:txBody>
      </p:sp>
      <p:sp>
        <p:nvSpPr>
          <p:cNvPr id="10" name="ZoneTexte 11"/>
          <p:cNvSpPr txBox="1">
            <a:spLocks noChangeArrowheads="1"/>
          </p:cNvSpPr>
          <p:nvPr/>
        </p:nvSpPr>
        <p:spPr bwMode="auto">
          <a:xfrm>
            <a:off x="6251755" y="5985567"/>
            <a:ext cx="2293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>
                <a:solidFill>
                  <a:schemeClr val="tx1"/>
                </a:solidFill>
                <a:latin typeface="+mj-lt"/>
              </a:rPr>
              <a:t>Sous hotte et microscope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>
                <a:solidFill>
                  <a:schemeClr val="tx1"/>
                </a:solidFill>
                <a:latin typeface="+mj-lt"/>
              </a:rPr>
              <a:t>+ masque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3438104" y="5087307"/>
            <a:ext cx="53670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27"/>
          <p:cNvSpPr txBox="1">
            <a:spLocks noChangeArrowheads="1"/>
          </p:cNvSpPr>
          <p:nvPr/>
        </p:nvSpPr>
        <p:spPr bwMode="auto">
          <a:xfrm>
            <a:off x="3961180" y="4856326"/>
            <a:ext cx="2162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>
                <a:solidFill>
                  <a:schemeClr val="tx1"/>
                </a:solidFill>
                <a:latin typeface="+mj-lt"/>
              </a:rPr>
              <a:t>2 </a:t>
            </a:r>
            <a:r>
              <a:rPr lang="fr-FR" altLang="fr-FR" sz="1200" dirty="0" err="1">
                <a:solidFill>
                  <a:schemeClr val="tx1"/>
                </a:solidFill>
                <a:latin typeface="+mj-lt"/>
              </a:rPr>
              <a:t>Rincages</a:t>
            </a:r>
            <a:r>
              <a:rPr lang="fr-FR" altLang="fr-FR" sz="1200" dirty="0">
                <a:solidFill>
                  <a:schemeClr val="tx1"/>
                </a:solidFill>
                <a:latin typeface="+mj-lt"/>
              </a:rPr>
              <a:t> des blastomères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>
                <a:solidFill>
                  <a:schemeClr val="tx1"/>
                </a:solidFill>
                <a:latin typeface="+mj-lt"/>
              </a:rPr>
              <a:t>1 « Blanc » par blastomère</a:t>
            </a: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6123355" y="5070958"/>
            <a:ext cx="53670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95" y="1443835"/>
            <a:ext cx="4213035" cy="2369832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485" y="1896398"/>
            <a:ext cx="3408478" cy="1917269"/>
          </a:xfrm>
          <a:prstGeom prst="rect">
            <a:avLst/>
          </a:prstGeom>
        </p:spPr>
      </p:pic>
      <p:sp>
        <p:nvSpPr>
          <p:cNvPr id="16" name="Titre 2"/>
          <p:cNvSpPr>
            <a:spLocks noGrp="1"/>
          </p:cNvSpPr>
          <p:nvPr>
            <p:ph type="title"/>
          </p:nvPr>
        </p:nvSpPr>
        <p:spPr>
          <a:xfrm>
            <a:off x="1566694" y="199249"/>
            <a:ext cx="7016195" cy="61082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3500" dirty="0" smtClean="0"/>
              <a:t>2. Diagnostic préimplantatoire</a:t>
            </a:r>
            <a:r>
              <a:rPr lang="fr-FR" sz="3500" dirty="0"/>
              <a:t/>
            </a:r>
            <a:br>
              <a:rPr lang="fr-FR" sz="3500" dirty="0"/>
            </a:br>
            <a:r>
              <a:rPr lang="fr-FR" sz="2400" dirty="0" smtClean="0"/>
              <a:t>le jour J !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9850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latin typeface="+mj-lt"/>
              </a:rPr>
              <a:pPr/>
              <a:t>23</a:t>
            </a:fld>
            <a:endParaRPr lang="en-US">
              <a:latin typeface="+mj-lt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3503065" y="2114175"/>
            <a:ext cx="47471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48" y="1568433"/>
            <a:ext cx="1408113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6"/>
          <p:cNvSpPr txBox="1">
            <a:spLocks noChangeArrowheads="1"/>
          </p:cNvSpPr>
          <p:nvPr/>
        </p:nvSpPr>
        <p:spPr bwMode="auto">
          <a:xfrm>
            <a:off x="3994011" y="1930025"/>
            <a:ext cx="1808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tx1"/>
                </a:solidFill>
                <a:latin typeface="+mj-lt"/>
              </a:rPr>
              <a:t>Lyse 10’ à 65°C</a:t>
            </a:r>
          </a:p>
        </p:txBody>
      </p:sp>
      <p:sp>
        <p:nvSpPr>
          <p:cNvPr id="16" name="ZoneTexte 17"/>
          <p:cNvSpPr txBox="1">
            <a:spLocks noChangeArrowheads="1"/>
          </p:cNvSpPr>
          <p:nvPr/>
        </p:nvSpPr>
        <p:spPr bwMode="auto">
          <a:xfrm>
            <a:off x="6251755" y="993132"/>
            <a:ext cx="2374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tx1"/>
                </a:solidFill>
                <a:latin typeface="+mj-lt"/>
              </a:rPr>
              <a:t>PCR multiplexe </a:t>
            </a:r>
            <a:r>
              <a:rPr lang="fr-FR" altLang="fr-FR" sz="1800" dirty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 4h</a:t>
            </a:r>
            <a:endParaRPr lang="fr-FR" altLang="fr-FR" sz="18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5835739" y="2123543"/>
            <a:ext cx="70533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4218642" y="4589875"/>
            <a:ext cx="67945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711" y="4024995"/>
            <a:ext cx="296425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32"/>
          <p:cNvSpPr txBox="1">
            <a:spLocks noChangeArrowheads="1"/>
          </p:cNvSpPr>
          <p:nvPr/>
        </p:nvSpPr>
        <p:spPr bwMode="auto">
          <a:xfrm>
            <a:off x="5815359" y="3577707"/>
            <a:ext cx="1239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tx1"/>
                </a:solidFill>
                <a:latin typeface="+mj-lt"/>
              </a:rPr>
              <a:t>Résultats</a:t>
            </a:r>
          </a:p>
        </p:txBody>
      </p:sp>
      <p:sp>
        <p:nvSpPr>
          <p:cNvPr id="23" name="ZoneTexte 33"/>
          <p:cNvSpPr txBox="1">
            <a:spLocks noChangeArrowheads="1"/>
          </p:cNvSpPr>
          <p:nvPr/>
        </p:nvSpPr>
        <p:spPr bwMode="auto">
          <a:xfrm>
            <a:off x="7331868" y="3578501"/>
            <a:ext cx="13549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rgbClr val="0000FF"/>
                </a:solidFill>
                <a:latin typeface="+mj-lt"/>
              </a:rPr>
              <a:t>J4 (ou J6)</a:t>
            </a:r>
            <a:endParaRPr lang="fr-FR" altLang="fr-FR" sz="1800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847" y="3639473"/>
            <a:ext cx="18478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223406" y="6024985"/>
            <a:ext cx="80121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altLang="fr-FR" sz="1800" dirty="0">
                <a:solidFill>
                  <a:schemeClr val="tx1"/>
                </a:solidFill>
                <a:latin typeface="+mj-lt"/>
              </a:rPr>
              <a:t>Interprétation + rédaction CR (double interprétation à l’aveugle par le biologiste)</a:t>
            </a:r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217" y="1363019"/>
            <a:ext cx="12954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re 2"/>
          <p:cNvSpPr>
            <a:spLocks noGrp="1"/>
          </p:cNvSpPr>
          <p:nvPr>
            <p:ph type="title"/>
          </p:nvPr>
        </p:nvSpPr>
        <p:spPr>
          <a:xfrm>
            <a:off x="1566694" y="199249"/>
            <a:ext cx="7016195" cy="61082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3500" dirty="0" smtClean="0"/>
              <a:t>2. Diagnostic préimplantatoire</a:t>
            </a:r>
            <a:r>
              <a:rPr lang="fr-FR" sz="3500" dirty="0"/>
              <a:t/>
            </a:r>
            <a:br>
              <a:rPr lang="fr-FR" sz="3500" dirty="0"/>
            </a:br>
            <a:r>
              <a:rPr lang="fr-FR" sz="2400" dirty="0" smtClean="0"/>
              <a:t>le jour J !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55971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latin typeface="+mj-lt"/>
              </a:rPr>
              <a:pPr/>
              <a:t>24</a:t>
            </a:fld>
            <a:endParaRPr lang="en-US">
              <a:latin typeface="+mj-lt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1365194" y="1138425"/>
            <a:ext cx="7466075" cy="48558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r-FR" altLang="fr-FR" sz="2000" dirty="0" smtClean="0">
                <a:solidFill>
                  <a:srgbClr val="0000FF"/>
                </a:solidFill>
                <a:latin typeface="+mj-lt"/>
              </a:rPr>
              <a:t>Mucoviscidose (p.Phe508del), </a:t>
            </a:r>
            <a:r>
              <a:rPr lang="fr-FR" altLang="fr-FR" sz="1600" dirty="0" smtClean="0">
                <a:solidFill>
                  <a:srgbClr val="0000FF"/>
                </a:solidFill>
                <a:latin typeface="+mj-lt"/>
              </a:rPr>
              <a:t>AR 7q31.2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490" y="1607433"/>
            <a:ext cx="7787956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517901" y="274638"/>
            <a:ext cx="7168900" cy="490537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fr-FR" altLang="fr-FR" sz="2400" dirty="0" smtClean="0"/>
              <a:t>DPI moléculaire : un exemple</a:t>
            </a:r>
          </a:p>
        </p:txBody>
      </p:sp>
      <p:sp>
        <p:nvSpPr>
          <p:cNvPr id="10" name="ZoneTexte 2"/>
          <p:cNvSpPr txBox="1">
            <a:spLocks noChangeArrowheads="1"/>
          </p:cNvSpPr>
          <p:nvPr/>
        </p:nvSpPr>
        <p:spPr bwMode="auto">
          <a:xfrm>
            <a:off x="7713663" y="1484313"/>
            <a:ext cx="12969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solidFill>
                  <a:schemeClr val="tx1"/>
                </a:solidFill>
                <a:latin typeface="+mj-lt"/>
              </a:rPr>
              <a:t>Lympho père</a:t>
            </a:r>
          </a:p>
        </p:txBody>
      </p:sp>
      <p:sp>
        <p:nvSpPr>
          <p:cNvPr id="11" name="ZoneTexte 6"/>
          <p:cNvSpPr txBox="1">
            <a:spLocks noChangeArrowheads="1"/>
          </p:cNvSpPr>
          <p:nvPr/>
        </p:nvSpPr>
        <p:spPr bwMode="auto">
          <a:xfrm>
            <a:off x="7740650" y="3284538"/>
            <a:ext cx="12969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solidFill>
                  <a:schemeClr val="tx1"/>
                </a:solidFill>
                <a:latin typeface="+mj-lt"/>
              </a:rPr>
              <a:t>Lympho mère</a:t>
            </a:r>
          </a:p>
        </p:txBody>
      </p:sp>
      <p:sp>
        <p:nvSpPr>
          <p:cNvPr id="12" name="ZoneTexte 7"/>
          <p:cNvSpPr txBox="1">
            <a:spLocks noChangeArrowheads="1"/>
          </p:cNvSpPr>
          <p:nvPr/>
        </p:nvSpPr>
        <p:spPr bwMode="auto">
          <a:xfrm>
            <a:off x="7847013" y="5350316"/>
            <a:ext cx="1296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>
                <a:solidFill>
                  <a:schemeClr val="tx1"/>
                </a:solidFill>
                <a:latin typeface="+mj-lt"/>
              </a:rPr>
              <a:t>Blastomère </a:t>
            </a:r>
            <a:r>
              <a:rPr lang="fr-FR" altLang="fr-FR" sz="1200" dirty="0" smtClean="0">
                <a:solidFill>
                  <a:schemeClr val="tx1"/>
                </a:solidFill>
                <a:latin typeface="+mj-lt"/>
              </a:rPr>
              <a:t>E7: Atteint</a:t>
            </a:r>
            <a:endParaRPr lang="fr-FR" altLang="fr-FR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ZoneTexte 3"/>
          <p:cNvSpPr txBox="1">
            <a:spLocks noChangeArrowheads="1"/>
          </p:cNvSpPr>
          <p:nvPr/>
        </p:nvSpPr>
        <p:spPr bwMode="auto">
          <a:xfrm>
            <a:off x="1377188" y="1906743"/>
            <a:ext cx="789461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 dirty="0" smtClean="0">
                <a:solidFill>
                  <a:srgbClr val="0000FF"/>
                </a:solidFill>
                <a:latin typeface="+mj-lt"/>
              </a:rPr>
              <a:t>p.Phe508del</a:t>
            </a:r>
            <a:endParaRPr lang="fr-FR" altLang="fr-FR" sz="9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4" name="ZoneTexte 9"/>
          <p:cNvSpPr txBox="1">
            <a:spLocks noChangeArrowheads="1"/>
          </p:cNvSpPr>
          <p:nvPr/>
        </p:nvSpPr>
        <p:spPr bwMode="auto">
          <a:xfrm>
            <a:off x="2785042" y="1986823"/>
            <a:ext cx="5048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 dirty="0">
                <a:solidFill>
                  <a:srgbClr val="00B050"/>
                </a:solidFill>
                <a:latin typeface="+mj-lt"/>
              </a:rPr>
              <a:t>AC17</a:t>
            </a:r>
          </a:p>
        </p:txBody>
      </p:sp>
      <p:sp>
        <p:nvSpPr>
          <p:cNvPr id="15" name="ZoneTexte 10"/>
          <p:cNvSpPr txBox="1">
            <a:spLocks noChangeArrowheads="1"/>
          </p:cNvSpPr>
          <p:nvPr/>
        </p:nvSpPr>
        <p:spPr bwMode="auto">
          <a:xfrm>
            <a:off x="3184978" y="2217011"/>
            <a:ext cx="6477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 dirty="0">
                <a:solidFill>
                  <a:srgbClr val="FF0000"/>
                </a:solidFill>
                <a:latin typeface="+mj-lt"/>
              </a:rPr>
              <a:t>D7S486</a:t>
            </a:r>
          </a:p>
        </p:txBody>
      </p:sp>
      <p:sp>
        <p:nvSpPr>
          <p:cNvPr id="16" name="ZoneTexte 11"/>
          <p:cNvSpPr txBox="1">
            <a:spLocks noChangeArrowheads="1"/>
          </p:cNvSpPr>
          <p:nvPr/>
        </p:nvSpPr>
        <p:spPr bwMode="auto">
          <a:xfrm>
            <a:off x="4351564" y="2054225"/>
            <a:ext cx="6492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 dirty="0">
                <a:solidFill>
                  <a:srgbClr val="00B050"/>
                </a:solidFill>
                <a:latin typeface="+mj-lt"/>
              </a:rPr>
              <a:t>D7S480</a:t>
            </a:r>
          </a:p>
        </p:txBody>
      </p:sp>
      <p:sp>
        <p:nvSpPr>
          <p:cNvPr id="17" name="ZoneTexte 12"/>
          <p:cNvSpPr txBox="1">
            <a:spLocks noChangeArrowheads="1"/>
          </p:cNvSpPr>
          <p:nvPr/>
        </p:nvSpPr>
        <p:spPr bwMode="auto">
          <a:xfrm>
            <a:off x="4754438" y="2217011"/>
            <a:ext cx="7667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 dirty="0">
                <a:solidFill>
                  <a:srgbClr val="FF0000"/>
                </a:solidFill>
                <a:latin typeface="+mj-lt"/>
              </a:rPr>
              <a:t>D7S2847</a:t>
            </a:r>
          </a:p>
        </p:txBody>
      </p:sp>
      <p:sp>
        <p:nvSpPr>
          <p:cNvPr id="18" name="ZoneTexte 13"/>
          <p:cNvSpPr txBox="1">
            <a:spLocks noChangeArrowheads="1"/>
          </p:cNvSpPr>
          <p:nvPr/>
        </p:nvSpPr>
        <p:spPr bwMode="auto">
          <a:xfrm>
            <a:off x="5163139" y="2026600"/>
            <a:ext cx="8540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 dirty="0">
                <a:solidFill>
                  <a:schemeClr val="tx1"/>
                </a:solidFill>
                <a:latin typeface="+mj-lt"/>
              </a:rPr>
              <a:t>AFM320vb4</a:t>
            </a:r>
          </a:p>
        </p:txBody>
      </p:sp>
      <p:sp>
        <p:nvSpPr>
          <p:cNvPr id="19" name="ZoneTexte 14"/>
          <p:cNvSpPr txBox="1">
            <a:spLocks noChangeArrowheads="1"/>
          </p:cNvSpPr>
          <p:nvPr/>
        </p:nvSpPr>
        <p:spPr bwMode="auto">
          <a:xfrm>
            <a:off x="6164943" y="2293938"/>
            <a:ext cx="5032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 dirty="0">
                <a:solidFill>
                  <a:srgbClr val="0000FF"/>
                </a:solidFill>
                <a:latin typeface="+mj-lt"/>
              </a:rPr>
              <a:t>AC8</a:t>
            </a:r>
          </a:p>
        </p:txBody>
      </p:sp>
      <p:sp>
        <p:nvSpPr>
          <p:cNvPr id="20" name="ZoneTexte 15"/>
          <p:cNvSpPr txBox="1">
            <a:spLocks noChangeArrowheads="1"/>
          </p:cNvSpPr>
          <p:nvPr/>
        </p:nvSpPr>
        <p:spPr bwMode="auto">
          <a:xfrm>
            <a:off x="7665378" y="2324541"/>
            <a:ext cx="4873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 dirty="0">
                <a:solidFill>
                  <a:srgbClr val="FF0000"/>
                </a:solidFill>
                <a:latin typeface="+mj-lt"/>
              </a:rPr>
              <a:t>I1CA</a:t>
            </a:r>
          </a:p>
        </p:txBody>
      </p:sp>
      <p:sp>
        <p:nvSpPr>
          <p:cNvPr id="21" name="ZoneTexte 16"/>
          <p:cNvSpPr txBox="1">
            <a:spLocks noChangeArrowheads="1"/>
          </p:cNvSpPr>
          <p:nvPr/>
        </p:nvSpPr>
        <p:spPr bwMode="auto">
          <a:xfrm>
            <a:off x="8243888" y="2116138"/>
            <a:ext cx="7588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>
                <a:solidFill>
                  <a:srgbClr val="00B050"/>
                </a:solidFill>
                <a:latin typeface="+mj-lt"/>
              </a:rPr>
              <a:t>D7S2460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1799430" y="5811981"/>
            <a:ext cx="0" cy="30624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6191733" y="5988653"/>
            <a:ext cx="0" cy="30624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6668181" y="5988653"/>
            <a:ext cx="0" cy="30624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5741748" y="5414165"/>
            <a:ext cx="9162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rgbClr val="0000FF"/>
                </a:solidFill>
              </a:rPr>
              <a:t>Allèle maternel atteint</a:t>
            </a:r>
            <a:endParaRPr lang="fr-FR" sz="1000" dirty="0">
              <a:solidFill>
                <a:srgbClr val="0000FF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553200" y="5414165"/>
            <a:ext cx="9162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rgbClr val="0000FF"/>
                </a:solidFill>
              </a:rPr>
              <a:t>Allèle paternel atteint</a:t>
            </a:r>
            <a:endParaRPr lang="fr-FR" sz="1000" dirty="0">
              <a:solidFill>
                <a:srgbClr val="0000FF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958447" y="3670342"/>
            <a:ext cx="9162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rgbClr val="0000FF"/>
                </a:solidFill>
              </a:rPr>
              <a:t>Allèle maternel atteint</a:t>
            </a:r>
            <a:endParaRPr lang="fr-FR" sz="1000" dirty="0">
              <a:solidFill>
                <a:srgbClr val="0000FF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416009" y="1864695"/>
            <a:ext cx="9162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rgbClr val="0000FF"/>
                </a:solidFill>
              </a:rPr>
              <a:t>Allèle paternel atteint</a:t>
            </a:r>
            <a:endParaRPr lang="fr-FR" sz="1000" dirty="0">
              <a:solidFill>
                <a:srgbClr val="0000FF"/>
              </a:solidFill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6211289" y="4224340"/>
            <a:ext cx="0" cy="30624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6657977" y="2418693"/>
            <a:ext cx="0" cy="30624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H="1">
            <a:off x="1922818" y="2321409"/>
            <a:ext cx="84021" cy="44665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"/>
          <p:cNvSpPr txBox="1">
            <a:spLocks noChangeArrowheads="1"/>
          </p:cNvSpPr>
          <p:nvPr/>
        </p:nvSpPr>
        <p:spPr bwMode="auto">
          <a:xfrm>
            <a:off x="1843814" y="2115493"/>
            <a:ext cx="90929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 dirty="0" smtClean="0">
                <a:solidFill>
                  <a:srgbClr val="0000FF"/>
                </a:solidFill>
                <a:latin typeface="+mj-lt"/>
              </a:rPr>
              <a:t>Allèle normal</a:t>
            </a:r>
            <a:endParaRPr lang="fr-FR" altLang="fr-FR" sz="900" dirty="0">
              <a:solidFill>
                <a:srgbClr val="0000FF"/>
              </a:solidFill>
              <a:latin typeface="+mj-lt"/>
            </a:endParaRPr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1579791" y="2116138"/>
            <a:ext cx="141287" cy="55501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"/>
          <p:cNvSpPr txBox="1">
            <a:spLocks noChangeArrowheads="1"/>
          </p:cNvSpPr>
          <p:nvPr/>
        </p:nvSpPr>
        <p:spPr bwMode="auto">
          <a:xfrm>
            <a:off x="1405307" y="3696793"/>
            <a:ext cx="789461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 dirty="0" smtClean="0">
                <a:solidFill>
                  <a:srgbClr val="0000FF"/>
                </a:solidFill>
                <a:latin typeface="+mj-lt"/>
              </a:rPr>
              <a:t>p.Phe508del</a:t>
            </a:r>
            <a:endParaRPr lang="fr-FR" altLang="fr-FR" sz="900" dirty="0">
              <a:solidFill>
                <a:srgbClr val="0000FF"/>
              </a:solidFill>
              <a:latin typeface="+mj-lt"/>
            </a:endParaRPr>
          </a:p>
        </p:txBody>
      </p:sp>
      <p:cxnSp>
        <p:nvCxnSpPr>
          <p:cNvPr id="35" name="Connecteur droit avec flèche 34"/>
          <p:cNvCxnSpPr/>
          <p:nvPr/>
        </p:nvCxnSpPr>
        <p:spPr>
          <a:xfrm flipH="1">
            <a:off x="1950937" y="4111459"/>
            <a:ext cx="84021" cy="44665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"/>
          <p:cNvSpPr txBox="1">
            <a:spLocks noChangeArrowheads="1"/>
          </p:cNvSpPr>
          <p:nvPr/>
        </p:nvSpPr>
        <p:spPr bwMode="auto">
          <a:xfrm>
            <a:off x="1871933" y="3905543"/>
            <a:ext cx="90929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 dirty="0" smtClean="0">
                <a:solidFill>
                  <a:srgbClr val="0000FF"/>
                </a:solidFill>
                <a:latin typeface="+mj-lt"/>
              </a:rPr>
              <a:t>Allèle normal</a:t>
            </a:r>
            <a:endParaRPr lang="fr-FR" altLang="fr-FR" sz="900" dirty="0">
              <a:solidFill>
                <a:srgbClr val="0000FF"/>
              </a:solidFill>
              <a:latin typeface="+mj-lt"/>
            </a:endParaRPr>
          </a:p>
        </p:txBody>
      </p:sp>
      <p:cxnSp>
        <p:nvCxnSpPr>
          <p:cNvPr id="37" name="Connecteur droit avec flèche 36"/>
          <p:cNvCxnSpPr/>
          <p:nvPr/>
        </p:nvCxnSpPr>
        <p:spPr>
          <a:xfrm>
            <a:off x="1607910" y="3906188"/>
            <a:ext cx="141287" cy="55501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"/>
          <p:cNvSpPr txBox="1">
            <a:spLocks noChangeArrowheads="1"/>
          </p:cNvSpPr>
          <p:nvPr/>
        </p:nvSpPr>
        <p:spPr bwMode="auto">
          <a:xfrm>
            <a:off x="1449083" y="5571307"/>
            <a:ext cx="789461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 dirty="0" smtClean="0">
                <a:solidFill>
                  <a:srgbClr val="0000FF"/>
                </a:solidFill>
                <a:latin typeface="+mj-lt"/>
              </a:rPr>
              <a:t>p.Phe508del</a:t>
            </a:r>
            <a:endParaRPr lang="fr-FR" altLang="fr-FR" sz="9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884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DPI CYTOGÉNÉTIQUE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9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8313" y="39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altLang="fr-FR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8313" y="124617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altLang="fr-FR" dirty="0" smtClean="0"/>
          </a:p>
          <a:p>
            <a:pPr>
              <a:buFontTx/>
              <a:buNone/>
            </a:pPr>
            <a:endParaRPr lang="fr-FR" altLang="fr-FR" dirty="0" smtClean="0"/>
          </a:p>
        </p:txBody>
      </p:sp>
      <p:grpSp>
        <p:nvGrpSpPr>
          <p:cNvPr id="3" name="Groupe 2"/>
          <p:cNvGrpSpPr/>
          <p:nvPr/>
        </p:nvGrpSpPr>
        <p:grpSpPr>
          <a:xfrm>
            <a:off x="4873444" y="2207360"/>
            <a:ext cx="3359510" cy="2725211"/>
            <a:chOff x="4873444" y="2207360"/>
            <a:chExt cx="3359510" cy="2725211"/>
          </a:xfrm>
        </p:grpSpPr>
        <p:pic>
          <p:nvPicPr>
            <p:cNvPr id="8" name="Picture 5" descr="Rob-fase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9056" y="2207360"/>
              <a:ext cx="2808287" cy="2106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4873444" y="4594017"/>
              <a:ext cx="335951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600" dirty="0"/>
                <a:t>Translocation </a:t>
              </a:r>
              <a:r>
                <a:rPr lang="fr-FR" altLang="fr-FR" sz="1600" dirty="0" smtClean="0"/>
                <a:t>Robertsonienne (28%)</a:t>
              </a:r>
              <a:endParaRPr lang="fr-FR" altLang="fr-FR" sz="1600" dirty="0"/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1125407" y="1707767"/>
            <a:ext cx="2996646" cy="3832050"/>
            <a:chOff x="1125407" y="1707767"/>
            <a:chExt cx="2996646" cy="3832050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407" y="1707767"/>
              <a:ext cx="2996646" cy="349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197549" y="5201263"/>
              <a:ext cx="285236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600" dirty="0"/>
                <a:t>Translocation </a:t>
              </a:r>
              <a:r>
                <a:rPr lang="fr-FR" altLang="fr-FR" sz="1600" dirty="0" smtClean="0"/>
                <a:t>réciproque (62</a:t>
              </a:r>
              <a:r>
                <a:rPr lang="fr-FR" altLang="fr-FR" sz="1600" dirty="0"/>
                <a:t>%)</a:t>
              </a:r>
            </a:p>
          </p:txBody>
        </p:sp>
      </p:grp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68313" y="5867516"/>
            <a:ext cx="82819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dirty="0"/>
              <a:t>Autres </a:t>
            </a:r>
            <a:r>
              <a:rPr lang="fr-FR" altLang="fr-FR" sz="1800" dirty="0" smtClean="0"/>
              <a:t>indications (10%) : Inversion, Délétion</a:t>
            </a:r>
            <a:r>
              <a:rPr lang="fr-FR" altLang="fr-FR" sz="1800" dirty="0"/>
              <a:t>, </a:t>
            </a:r>
            <a:r>
              <a:rPr lang="fr-FR" altLang="fr-FR" sz="1800" dirty="0" smtClean="0"/>
              <a:t>Insertion</a:t>
            </a:r>
          </a:p>
        </p:txBody>
      </p:sp>
      <p:sp>
        <p:nvSpPr>
          <p:cNvPr id="14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45A1CB8-3F76-4C60-8ABA-F67586A5958C}" type="slidenum">
              <a:rPr lang="fr-FR" smtClean="0"/>
              <a:pPr>
                <a:defRPr/>
              </a:pPr>
              <a:t>26</a:t>
            </a:fld>
            <a:endParaRPr lang="fr-FR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407503" y="305778"/>
            <a:ext cx="8229600" cy="610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altLang="fr-FR" dirty="0" smtClean="0">
                <a:solidFill>
                  <a:srgbClr val="FFFFFF"/>
                </a:solidFill>
              </a:rPr>
              <a:t>Indications</a:t>
            </a:r>
          </a:p>
        </p:txBody>
      </p:sp>
    </p:spTree>
    <p:extLst>
      <p:ext uri="{BB962C8B-B14F-4D97-AF65-F5344CB8AC3E}">
        <p14:creationId xmlns:p14="http://schemas.microsoft.com/office/powerpoint/2010/main" val="245657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07503" y="222195"/>
            <a:ext cx="8229600" cy="8925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altLang="fr-FR" dirty="0" smtClean="0">
                <a:solidFill>
                  <a:srgbClr val="FFFFFF"/>
                </a:solidFill>
              </a:rPr>
              <a:t>Problème : déséquilibre lors de </a:t>
            </a:r>
          </a:p>
          <a:p>
            <a:pPr marL="0" indent="0">
              <a:buNone/>
            </a:pPr>
            <a:r>
              <a:rPr lang="fr-FR" altLang="fr-FR" dirty="0" smtClean="0">
                <a:solidFill>
                  <a:srgbClr val="FFFFFF"/>
                </a:solidFill>
              </a:rPr>
              <a:t>la formation des gamètes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03" y="2054654"/>
            <a:ext cx="3728003" cy="290139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25" y="1749245"/>
            <a:ext cx="3653062" cy="327608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239145" y="5414165"/>
            <a:ext cx="6566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Lors de la méiose, appariement des régions homologues entre elles → Formation d’un quadrivalent (au lieu d’un bivalent)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107132" y="3282757"/>
            <a:ext cx="1365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Méiose</a:t>
            </a:r>
          </a:p>
          <a:p>
            <a:pPr algn="ctr"/>
            <a:r>
              <a:rPr lang="fr-FR" dirty="0" smtClean="0"/>
              <a:t>(prophase)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272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07503" y="222195"/>
            <a:ext cx="8229600" cy="8925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altLang="fr-FR" dirty="0" smtClean="0">
                <a:solidFill>
                  <a:srgbClr val="FFFFFF"/>
                </a:solidFill>
              </a:rPr>
              <a:t>Problème : déséquilibre lors de </a:t>
            </a:r>
          </a:p>
          <a:p>
            <a:pPr marL="0" indent="0">
              <a:buNone/>
            </a:pPr>
            <a:r>
              <a:rPr lang="fr-FR" altLang="fr-FR" dirty="0" smtClean="0">
                <a:solidFill>
                  <a:srgbClr val="FFFFFF"/>
                </a:solidFill>
              </a:rPr>
              <a:t>la formation des gamètes</a:t>
            </a:r>
          </a:p>
        </p:txBody>
      </p:sp>
      <p:pic>
        <p:nvPicPr>
          <p:cNvPr id="5" name="Picture 5" descr="RCP-quadrivalentfase9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895" y="1326355"/>
            <a:ext cx="6332201" cy="474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29689F0-4A0A-4937-BE40-897C013A2821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231023" y="6177690"/>
            <a:ext cx="2508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Translocation réciproque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83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OB-trivalent-fase9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015" y="1665025"/>
            <a:ext cx="5842654" cy="438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29689F0-4A0A-4937-BE40-897C013A2821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07503" y="222195"/>
            <a:ext cx="8229600" cy="8925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altLang="fr-FR" dirty="0" smtClean="0">
                <a:solidFill>
                  <a:srgbClr val="FFFFFF"/>
                </a:solidFill>
              </a:rPr>
              <a:t>Problème : déséquilibre lors de </a:t>
            </a:r>
          </a:p>
          <a:p>
            <a:pPr marL="0" indent="0">
              <a:buNone/>
            </a:pPr>
            <a:r>
              <a:rPr lang="fr-FR" altLang="fr-FR" dirty="0" smtClean="0">
                <a:solidFill>
                  <a:srgbClr val="FFFFFF"/>
                </a:solidFill>
              </a:rPr>
              <a:t>la formation des gamètes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030837" y="6048721"/>
            <a:ext cx="2982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Translocation </a:t>
            </a:r>
            <a:r>
              <a:rPr lang="fr-FR" dirty="0" err="1" smtClean="0"/>
              <a:t>Robertsonienne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583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8965" y="374900"/>
            <a:ext cx="8229600" cy="45811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Réglementation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90393" y="1631527"/>
            <a:ext cx="8746743" cy="5226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dirty="0">
                <a:solidFill>
                  <a:schemeClr val="tx1"/>
                </a:solidFill>
              </a:rPr>
              <a:t>Alternative au diagnostic </a:t>
            </a:r>
            <a:r>
              <a:rPr lang="fr-FR" sz="1600" dirty="0" smtClean="0">
                <a:solidFill>
                  <a:schemeClr val="tx1"/>
                </a:solidFill>
              </a:rPr>
              <a:t>prénatal</a:t>
            </a:r>
          </a:p>
          <a:p>
            <a:pPr>
              <a:defRPr/>
            </a:pPr>
            <a:r>
              <a:rPr lang="fr-FR" sz="1600" dirty="0" smtClean="0">
                <a:solidFill>
                  <a:schemeClr val="tx1"/>
                </a:solidFill>
              </a:rPr>
              <a:t>Rechercher </a:t>
            </a:r>
            <a:r>
              <a:rPr lang="fr-FR" sz="1600" dirty="0">
                <a:solidFill>
                  <a:schemeClr val="tx1"/>
                </a:solidFill>
              </a:rPr>
              <a:t>l’anomalie génétique ou chromosomique familiale </a:t>
            </a:r>
            <a:r>
              <a:rPr lang="fr-FR" sz="1600" dirty="0" smtClean="0">
                <a:solidFill>
                  <a:schemeClr val="tx1"/>
                </a:solidFill>
              </a:rPr>
              <a:t>dès </a:t>
            </a:r>
            <a:r>
              <a:rPr lang="fr-FR" sz="1600" dirty="0">
                <a:solidFill>
                  <a:schemeClr val="tx1"/>
                </a:solidFill>
              </a:rPr>
              <a:t>les premiers stades du développement </a:t>
            </a:r>
            <a:r>
              <a:rPr lang="fr-FR" sz="1600" dirty="0" smtClean="0">
                <a:solidFill>
                  <a:schemeClr val="tx1"/>
                </a:solidFill>
              </a:rPr>
              <a:t>embryonnaire</a:t>
            </a:r>
            <a:endParaRPr lang="fr-FR" sz="1600" i="1" dirty="0" smtClean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fr-FR" sz="1600" dirty="0" smtClean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Tx/>
              <a:buChar char="-"/>
              <a:defRPr/>
            </a:pPr>
            <a:r>
              <a:rPr lang="fr-FR" sz="1600" u="sng" dirty="0" smtClean="0">
                <a:solidFill>
                  <a:schemeClr val="tx1"/>
                </a:solidFill>
                <a:latin typeface="+mj-lt"/>
              </a:rPr>
              <a:t>Loi 94-654 du 27 juillet 1994</a:t>
            </a:r>
          </a:p>
          <a:p>
            <a:pPr marL="714375">
              <a:defRPr/>
            </a:pPr>
            <a:r>
              <a:rPr lang="fr-FR" sz="1600" i="1" dirty="0" smtClean="0">
                <a:solidFill>
                  <a:schemeClr val="tx1"/>
                </a:solidFill>
                <a:latin typeface="+mj-lt"/>
              </a:rPr>
              <a:t>« Forte probabilité de donner naissance à un enfant atteint d’une maladie génétique d’une particulière gravité reconnue comme incurable au moment du diagnostic »</a:t>
            </a:r>
          </a:p>
          <a:p>
            <a:pPr marL="371475" indent="0">
              <a:buNone/>
              <a:defRPr/>
            </a:pPr>
            <a:endParaRPr lang="fr-FR" sz="1000" dirty="0" smtClean="0">
              <a:solidFill>
                <a:schemeClr val="tx1"/>
              </a:solidFill>
              <a:latin typeface="+mj-lt"/>
            </a:endParaRPr>
          </a:p>
          <a:p>
            <a:pPr marL="714375">
              <a:defRPr/>
            </a:pPr>
            <a:r>
              <a:rPr lang="fr-FR" altLang="fr-FR" sz="1600" dirty="0" smtClean="0">
                <a:solidFill>
                  <a:schemeClr val="tx1"/>
                </a:solidFill>
                <a:latin typeface="+mj-lt"/>
              </a:rPr>
              <a:t>«</a:t>
            </a:r>
            <a:r>
              <a:rPr lang="fr-FR" altLang="fr-FR" sz="1600" dirty="0">
                <a:solidFill>
                  <a:schemeClr val="tx1"/>
                </a:solidFill>
                <a:latin typeface="+mj-lt"/>
              </a:rPr>
              <a:t> le diagnostic préimplantatoire ne peut avoir pour objet que la recherche de l'affection considérée »</a:t>
            </a:r>
          </a:p>
          <a:p>
            <a:pPr marL="0" indent="0" algn="r">
              <a:buNone/>
              <a:defRPr/>
            </a:pPr>
            <a:r>
              <a:rPr lang="fr-FR" sz="1000" i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Étude de législation comparée n° 188 - octobre 2008 - Le diagnostic préimplantatoire</a:t>
            </a:r>
          </a:p>
          <a:p>
            <a:pPr marL="0" indent="0" algn="r">
              <a:buNone/>
              <a:defRPr/>
            </a:pPr>
            <a:r>
              <a:rPr lang="fr-FR" sz="1000" i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www.sénat.fr</a:t>
            </a:r>
          </a:p>
          <a:p>
            <a:pPr marL="714375">
              <a:defRPr/>
            </a:pPr>
            <a:r>
              <a:rPr lang="fr-FR" sz="1600" dirty="0" smtClean="0">
                <a:solidFill>
                  <a:schemeClr val="tx1"/>
                </a:solidFill>
                <a:latin typeface="+mj-lt"/>
              </a:rPr>
              <a:t>Etablissement autorisé,  praticiens agréés (Agence de la Biomédecine)</a:t>
            </a:r>
          </a:p>
          <a:p>
            <a:pPr marL="285750" indent="-285750">
              <a:buFontTx/>
              <a:buChar char="-"/>
              <a:defRPr/>
            </a:pPr>
            <a:endParaRPr lang="fr-FR" sz="1000" u="sng" dirty="0" smtClean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Tx/>
              <a:buChar char="-"/>
              <a:defRPr/>
            </a:pPr>
            <a:endParaRPr lang="fr-FR" sz="1000" dirty="0" smtClean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Tx/>
              <a:buChar char="-"/>
              <a:defRPr/>
            </a:pPr>
            <a:r>
              <a:rPr lang="fr-FR" sz="1600" u="sng" dirty="0" smtClean="0">
                <a:solidFill>
                  <a:schemeClr val="tx1"/>
                </a:solidFill>
                <a:latin typeface="+mj-lt"/>
              </a:rPr>
              <a:t>Loi n° 2021-1017 du 2 août 2021 relative à la bioéthique</a:t>
            </a:r>
          </a:p>
          <a:p>
            <a:pPr marL="371475" indent="0">
              <a:buNone/>
              <a:defRPr/>
            </a:pPr>
            <a:r>
              <a:rPr lang="fr-FR" sz="1600" dirty="0" smtClean="0">
                <a:solidFill>
                  <a:schemeClr val="tx1"/>
                </a:solidFill>
                <a:latin typeface="+mj-lt"/>
              </a:rPr>
              <a:t>Élargissement de la procréation médicalement assistée (PMA) aux couples de femmes et aux femmes seules.</a:t>
            </a:r>
          </a:p>
        </p:txBody>
      </p:sp>
    </p:spTree>
    <p:extLst>
      <p:ext uri="{BB962C8B-B14F-4D97-AF65-F5344CB8AC3E}">
        <p14:creationId xmlns:p14="http://schemas.microsoft.com/office/powerpoint/2010/main" val="161748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8965" y="374900"/>
            <a:ext cx="8229600" cy="45811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Technique : FISH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1" t="21217" r="22517" b="28481"/>
          <a:stretch>
            <a:fillRect/>
          </a:stretch>
        </p:blipFill>
        <p:spPr bwMode="auto">
          <a:xfrm>
            <a:off x="1517899" y="2029736"/>
            <a:ext cx="6212063" cy="4300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18920" y="1596540"/>
            <a:ext cx="7543800" cy="43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defTabSz="844083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FR" altLang="fr-FR" sz="2215" dirty="0">
                <a:latin typeface="+mj-lt"/>
              </a:rPr>
              <a:t>=&gt; technique d’hybridation </a:t>
            </a:r>
            <a:r>
              <a:rPr lang="fr-FR" altLang="fr-FR" sz="2215" i="1" dirty="0">
                <a:latin typeface="+mj-lt"/>
              </a:rPr>
              <a:t>in situ</a:t>
            </a:r>
            <a:r>
              <a:rPr lang="fr-FR" altLang="fr-FR" sz="2215" dirty="0">
                <a:latin typeface="+mj-lt"/>
              </a:rPr>
              <a:t> en fluorescence (FISH)</a:t>
            </a:r>
          </a:p>
        </p:txBody>
      </p:sp>
    </p:spTree>
    <p:extLst>
      <p:ext uri="{BB962C8B-B14F-4D97-AF65-F5344CB8AC3E}">
        <p14:creationId xmlns:p14="http://schemas.microsoft.com/office/powerpoint/2010/main" val="271410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9146" y="374900"/>
            <a:ext cx="8229600" cy="45811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Prise en charge DPI</a:t>
            </a:r>
            <a:endParaRPr lang="fr-FR" dirty="0"/>
          </a:p>
        </p:txBody>
      </p:sp>
      <p:sp>
        <p:nvSpPr>
          <p:cNvPr id="17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6B6263B-1993-4E41-86EB-5D99B00D900F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07283" y="1830387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fr-FR" dirty="0" smtClean="0">
                <a:latin typeface="+mj-lt"/>
              </a:rPr>
              <a:t>1-Faisabilité : </a:t>
            </a:r>
          </a:p>
          <a:p>
            <a:pPr lvl="1">
              <a:defRPr/>
            </a:pPr>
            <a:r>
              <a:rPr lang="fr-FR" dirty="0" smtClean="0">
                <a:latin typeface="+mj-lt"/>
              </a:rPr>
              <a:t>Réception </a:t>
            </a:r>
            <a:r>
              <a:rPr lang="fr-FR" dirty="0">
                <a:latin typeface="+mj-lt"/>
              </a:rPr>
              <a:t>des échantillons</a:t>
            </a:r>
          </a:p>
          <a:p>
            <a:pPr lvl="1">
              <a:defRPr/>
            </a:pPr>
            <a:r>
              <a:rPr lang="fr-FR" dirty="0" smtClean="0">
                <a:latin typeface="+mj-lt"/>
              </a:rPr>
              <a:t>Choix des sondes FISH</a:t>
            </a:r>
          </a:p>
          <a:p>
            <a:pPr lvl="1">
              <a:defRPr/>
            </a:pPr>
            <a:r>
              <a:rPr lang="fr-FR" dirty="0" smtClean="0">
                <a:latin typeface="+mj-lt"/>
              </a:rPr>
              <a:t>Mise au point sur lymphocytes</a:t>
            </a:r>
          </a:p>
          <a:p>
            <a:pPr lvl="1">
              <a:defRPr/>
            </a:pPr>
            <a:r>
              <a:rPr lang="fr-FR" dirty="0" smtClean="0">
                <a:latin typeface="+mj-lt"/>
              </a:rPr>
              <a:t>Validation sur </a:t>
            </a:r>
            <a:r>
              <a:rPr lang="fr-FR" dirty="0" smtClean="0"/>
              <a:t>lymphocytes</a:t>
            </a:r>
            <a:endParaRPr lang="fr-FR" dirty="0" smtClean="0">
              <a:latin typeface="+mj-lt"/>
            </a:endParaRPr>
          </a:p>
          <a:p>
            <a:pPr marL="457200" lvl="1" indent="0">
              <a:buNone/>
              <a:defRPr/>
            </a:pPr>
            <a:endParaRPr lang="fr-FR" dirty="0" smtClean="0">
              <a:latin typeface="+mj-lt"/>
            </a:endParaRPr>
          </a:p>
          <a:p>
            <a:pPr marL="85725" lvl="1" indent="0">
              <a:buNone/>
              <a:defRPr/>
            </a:pPr>
            <a:r>
              <a:rPr lang="fr-FR" dirty="0">
                <a:latin typeface="+mj-lt"/>
              </a:rPr>
              <a:t>2</a:t>
            </a:r>
            <a:r>
              <a:rPr lang="fr-FR" dirty="0" smtClean="0">
                <a:latin typeface="+mj-lt"/>
              </a:rPr>
              <a:t>-DPI :</a:t>
            </a:r>
          </a:p>
          <a:p>
            <a:pPr lvl="1">
              <a:defRPr/>
            </a:pPr>
            <a:r>
              <a:rPr lang="fr-FR" dirty="0" smtClean="0">
                <a:latin typeface="+mj-lt"/>
              </a:rPr>
              <a:t>Pré-DPI</a:t>
            </a:r>
          </a:p>
          <a:p>
            <a:pPr lvl="1">
              <a:defRPr/>
            </a:pPr>
            <a:r>
              <a:rPr lang="fr-FR" dirty="0" smtClean="0">
                <a:latin typeface="+mj-lt"/>
              </a:rPr>
              <a:t>DPI</a:t>
            </a:r>
          </a:p>
          <a:p>
            <a:pPr marL="1828800" lvl="4" indent="0">
              <a:buFont typeface="Arial" panose="020B0604020202020204" pitchFamily="34" charset="0"/>
              <a:buNone/>
              <a:defRPr/>
            </a:pPr>
            <a:endParaRPr lang="fr-FR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008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9146" y="374900"/>
            <a:ext cx="8229600" cy="45811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1. FAISABILITÉ</a:t>
            </a:r>
            <a:endParaRPr lang="fr-FR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23850" y="3099601"/>
            <a:ext cx="8467908" cy="650875"/>
            <a:chOff x="68" y="1253"/>
            <a:chExt cx="5737" cy="410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308" y="1253"/>
              <a:ext cx="803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800" dirty="0"/>
                <a:t>Sang Hépariné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853" y="1344"/>
              <a:ext cx="1161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800"/>
                <a:t>Mise en culture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427" y="1344"/>
              <a:ext cx="1117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800" dirty="0"/>
                <a:t>Enregistrement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4331" y="1344"/>
              <a:ext cx="1474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800" dirty="0"/>
                <a:t>Etalement des lames</a:t>
              </a: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2540" y="1463"/>
              <a:ext cx="3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1253"/>
              <a:ext cx="188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23848" y="4192525"/>
            <a:ext cx="8640763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000" dirty="0" smtClean="0"/>
              <a:t>Préparation </a:t>
            </a:r>
            <a:r>
              <a:rPr lang="fr-FR" altLang="fr-FR" sz="2000" dirty="0"/>
              <a:t>des sondes </a:t>
            </a:r>
            <a:r>
              <a:rPr lang="fr-FR" altLang="fr-FR" sz="2000" dirty="0" smtClean="0"/>
              <a:t>(2 </a:t>
            </a:r>
            <a:r>
              <a:rPr lang="fr-FR" altLang="fr-FR" sz="2000" dirty="0"/>
              <a:t>sondes pour les translocations Robertsoniennes, 3 pour les translocations réciproques</a:t>
            </a:r>
            <a:r>
              <a:rPr lang="fr-FR" altLang="fr-FR" sz="2000" dirty="0" smtClean="0"/>
              <a:t>): </a:t>
            </a:r>
            <a:endParaRPr lang="fr-FR" altLang="fr-FR" sz="2000" dirty="0"/>
          </a:p>
          <a:p>
            <a:pPr eaLnBrk="1" hangingPunct="1">
              <a:spcBef>
                <a:spcPct val="50000"/>
              </a:spcBef>
              <a:buNone/>
            </a:pPr>
            <a:r>
              <a:rPr lang="fr-FR" altLang="fr-FR" sz="2000" dirty="0" smtClean="0"/>
              <a:t>Fluorochromes :   Spectrum </a:t>
            </a:r>
            <a:r>
              <a:rPr lang="fr-FR" altLang="fr-FR" sz="2000" dirty="0" smtClean="0">
                <a:solidFill>
                  <a:srgbClr val="00B050"/>
                </a:solidFill>
              </a:rPr>
              <a:t>Green</a:t>
            </a:r>
            <a:endParaRPr lang="fr-FR" altLang="fr-FR" sz="2000" dirty="0" smtClean="0"/>
          </a:p>
          <a:p>
            <a:pPr eaLnBrk="1" hangingPunct="1">
              <a:spcBef>
                <a:spcPct val="50000"/>
              </a:spcBef>
              <a:buNone/>
            </a:pPr>
            <a:r>
              <a:rPr lang="fr-FR" altLang="fr-FR" sz="2000" dirty="0"/>
              <a:t>	</a:t>
            </a:r>
            <a:r>
              <a:rPr lang="fr-FR" altLang="fr-FR" sz="2000" dirty="0" smtClean="0"/>
              <a:t>	Spectrum </a:t>
            </a:r>
            <a:r>
              <a:rPr lang="fr-FR" altLang="fr-FR" sz="2000" dirty="0" smtClean="0">
                <a:solidFill>
                  <a:srgbClr val="FF6600"/>
                </a:solidFill>
              </a:rPr>
              <a:t>Orange</a:t>
            </a:r>
            <a:r>
              <a:rPr lang="fr-FR" altLang="fr-FR" sz="2000" dirty="0" smtClean="0"/>
              <a:t> 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fr-FR" altLang="fr-FR" sz="2000" dirty="0"/>
              <a:t>	</a:t>
            </a:r>
            <a:r>
              <a:rPr lang="fr-FR" altLang="fr-FR" sz="2000" dirty="0" smtClean="0"/>
              <a:t>	</a:t>
            </a:r>
            <a:r>
              <a:rPr lang="fr-FR" altLang="fr-FR" sz="2000" dirty="0" smtClean="0">
                <a:solidFill>
                  <a:srgbClr val="00B0F0"/>
                </a:solidFill>
              </a:rPr>
              <a:t>DEAC</a:t>
            </a:r>
            <a:r>
              <a:rPr lang="fr-FR" altLang="fr-FR" sz="2000" dirty="0" smtClean="0"/>
              <a:t> </a:t>
            </a:r>
            <a:endParaRPr lang="fr-FR" altLang="fr-FR" sz="2000" dirty="0"/>
          </a:p>
        </p:txBody>
      </p:sp>
      <p:sp>
        <p:nvSpPr>
          <p:cNvPr id="17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6B6263B-1993-4E41-86EB-5D99B00D900F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1863335" y="3416307"/>
            <a:ext cx="46199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6154116" y="3424344"/>
            <a:ext cx="46199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6314" y="1749245"/>
            <a:ext cx="8192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altLang="fr-FR" sz="2000" dirty="0"/>
              <a:t>Mise au point du protocole chez les parents </a:t>
            </a:r>
            <a:r>
              <a:rPr lang="fr-FR" altLang="fr-FR" sz="2000" dirty="0" smtClean="0"/>
              <a:t>: </a:t>
            </a:r>
          </a:p>
          <a:p>
            <a:pPr marL="0" lvl="1"/>
            <a:r>
              <a:rPr lang="fr-FR" sz="2000" dirty="0" smtClean="0"/>
              <a:t>Préparation d’un mix de sondes FISH spécifiques de l’anomalie chromosomique du couple demandeur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35293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" descr="th?id=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9" r="5515" b="14302"/>
          <a:stretch>
            <a:fillRect/>
          </a:stretch>
        </p:blipFill>
        <p:spPr bwMode="auto">
          <a:xfrm>
            <a:off x="6803754" y="5566870"/>
            <a:ext cx="1044760" cy="92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349361" y="1460260"/>
            <a:ext cx="8229600" cy="5175545"/>
            <a:chOff x="349361" y="1460260"/>
            <a:chExt cx="8229600" cy="5175545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49361" y="1460260"/>
              <a:ext cx="8229600" cy="5175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fr-FR" altLang="fr-FR" sz="800" dirty="0">
                <a:latin typeface="+mn-lt"/>
              </a:endParaRPr>
            </a:p>
            <a:p>
              <a:pPr lvl="2" eaLnBrk="1" hangingPunct="1">
                <a:buFontTx/>
                <a:buChar char="•"/>
              </a:pPr>
              <a:r>
                <a:rPr lang="fr-FR" altLang="fr-FR" dirty="0">
                  <a:latin typeface="+mn-lt"/>
                </a:rPr>
                <a:t>Vérification des points de cassure chez les parents par FISH</a:t>
              </a:r>
            </a:p>
            <a:p>
              <a:pPr lvl="2" eaLnBrk="1" hangingPunct="1">
                <a:buFontTx/>
                <a:buChar char="•"/>
              </a:pPr>
              <a:r>
                <a:rPr lang="fr-FR" altLang="fr-FR" dirty="0" smtClean="0">
                  <a:latin typeface="+mn-lt"/>
                </a:rPr>
                <a:t>Vérification </a:t>
              </a:r>
              <a:r>
                <a:rPr lang="fr-FR" altLang="fr-FR" dirty="0">
                  <a:latin typeface="+mn-lt"/>
                </a:rPr>
                <a:t>des sondes sur parents par FISH (intensité, bruit de fond, polymorphisme, cross-hybridation)</a:t>
              </a:r>
            </a:p>
            <a:p>
              <a:pPr lvl="2" eaLnBrk="1" hangingPunct="1">
                <a:buFontTx/>
                <a:buNone/>
              </a:pPr>
              <a:endParaRPr lang="fr-FR" altLang="fr-FR" dirty="0" smtClean="0">
                <a:latin typeface="+mn-lt"/>
              </a:endParaRPr>
            </a:p>
            <a:p>
              <a:pPr lvl="2" eaLnBrk="1" hangingPunct="1">
                <a:buFontTx/>
                <a:buChar char="•"/>
              </a:pPr>
              <a:endParaRPr lang="fr-FR" altLang="fr-FR" dirty="0" smtClean="0">
                <a:latin typeface="+mn-lt"/>
              </a:endParaRPr>
            </a:p>
            <a:p>
              <a:pPr marL="914400" lvl="2" indent="0" eaLnBrk="1" hangingPunct="1">
                <a:buNone/>
              </a:pPr>
              <a:endParaRPr lang="fr-FR" altLang="fr-FR" dirty="0" smtClean="0">
                <a:latin typeface="+mn-lt"/>
              </a:endParaRPr>
            </a:p>
            <a:p>
              <a:pPr lvl="2" eaLnBrk="1" hangingPunct="1">
                <a:buFontTx/>
                <a:buChar char="•"/>
              </a:pPr>
              <a:r>
                <a:rPr lang="fr-FR" altLang="fr-FR" dirty="0" smtClean="0">
                  <a:latin typeface="+mn-lt"/>
                </a:rPr>
                <a:t>Validation </a:t>
              </a:r>
              <a:r>
                <a:rPr lang="fr-FR" altLang="fr-FR" dirty="0">
                  <a:latin typeface="+mn-lt"/>
                </a:rPr>
                <a:t>du protocole (mix final) : évaluation du pourcentage d’hybridation des sondes sur </a:t>
              </a:r>
              <a:r>
                <a:rPr lang="fr-FR" altLang="fr-FR" dirty="0" smtClean="0">
                  <a:latin typeface="+mn-lt"/>
                </a:rPr>
                <a:t>(100-200) </a:t>
              </a:r>
              <a:r>
                <a:rPr lang="fr-FR" altLang="fr-FR" dirty="0">
                  <a:latin typeface="+mn-lt"/>
                </a:rPr>
                <a:t>interphases et </a:t>
              </a:r>
              <a:r>
                <a:rPr lang="fr-FR" altLang="fr-FR" dirty="0" smtClean="0">
                  <a:latin typeface="+mn-lt"/>
                </a:rPr>
                <a:t>(10-20</a:t>
              </a:r>
              <a:r>
                <a:rPr lang="fr-FR" altLang="fr-FR" dirty="0">
                  <a:latin typeface="+mn-lt"/>
                </a:rPr>
                <a:t>) métaphases. </a:t>
              </a:r>
            </a:p>
            <a:p>
              <a:pPr lvl="2" eaLnBrk="1" hangingPunct="1">
                <a:buFontTx/>
                <a:buNone/>
              </a:pPr>
              <a:r>
                <a:rPr lang="fr-FR" altLang="fr-FR" dirty="0" smtClean="0">
                  <a:latin typeface="+mn-lt"/>
                </a:rPr>
                <a:t>   Critère </a:t>
              </a:r>
              <a:r>
                <a:rPr lang="fr-FR" altLang="fr-FR" dirty="0">
                  <a:latin typeface="+mn-lt"/>
                </a:rPr>
                <a:t>validation: hybridation &gt;95</a:t>
              </a:r>
              <a:r>
                <a:rPr lang="fr-FR" altLang="fr-FR" dirty="0" smtClean="0">
                  <a:latin typeface="+mn-lt"/>
                </a:rPr>
                <a:t>%</a:t>
              </a:r>
              <a:endParaRPr lang="fr-FR" altLang="fr-FR" dirty="0">
                <a:latin typeface="+mn-lt"/>
              </a:endParaRPr>
            </a:p>
          </p:txBody>
        </p:sp>
        <p:sp>
          <p:nvSpPr>
            <p:cNvPr id="8" name="Text Box 18"/>
            <p:cNvSpPr txBox="1">
              <a:spLocks noChangeArrowheads="1"/>
            </p:cNvSpPr>
            <p:nvPr/>
          </p:nvSpPr>
          <p:spPr bwMode="auto">
            <a:xfrm>
              <a:off x="2693152" y="4249909"/>
              <a:ext cx="14763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400" dirty="0">
                  <a:latin typeface="+mj-lt"/>
                  <a:cs typeface="Arial" panose="020B0604020202020204" pitchFamily="34" charset="0"/>
                </a:rPr>
                <a:t>Polymorphisme</a:t>
              </a:r>
            </a:p>
          </p:txBody>
        </p:sp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2924518" y="3520594"/>
              <a:ext cx="863600" cy="665862"/>
              <a:chOff x="113" y="1570"/>
              <a:chExt cx="657" cy="345"/>
            </a:xfrm>
          </p:grpSpPr>
          <p:sp>
            <p:nvSpPr>
              <p:cNvPr id="10" name="Oval 16"/>
              <p:cNvSpPr>
                <a:spLocks noChangeArrowheads="1"/>
              </p:cNvSpPr>
              <p:nvPr/>
            </p:nvSpPr>
            <p:spPr bwMode="auto">
              <a:xfrm>
                <a:off x="113" y="1570"/>
                <a:ext cx="657" cy="345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1" name="Oval 17"/>
              <p:cNvSpPr>
                <a:spLocks noChangeArrowheads="1"/>
              </p:cNvSpPr>
              <p:nvPr/>
            </p:nvSpPr>
            <p:spPr bwMode="auto">
              <a:xfrm>
                <a:off x="332" y="1635"/>
                <a:ext cx="82" cy="64"/>
              </a:xfrm>
              <a:prstGeom prst="ellipse">
                <a:avLst/>
              </a:prstGeom>
              <a:solidFill>
                <a:srgbClr val="FF0000">
                  <a:alpha val="5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2" name="Oval 19"/>
              <p:cNvSpPr>
                <a:spLocks noChangeArrowheads="1"/>
              </p:cNvSpPr>
              <p:nvPr/>
            </p:nvSpPr>
            <p:spPr bwMode="auto">
              <a:xfrm>
                <a:off x="359" y="1743"/>
                <a:ext cx="55" cy="43"/>
              </a:xfrm>
              <a:prstGeom prst="ellipse">
                <a:avLst/>
              </a:prstGeom>
              <a:solidFill>
                <a:srgbClr val="FF0000">
                  <a:alpha val="5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800"/>
              </a:p>
            </p:txBody>
          </p:sp>
        </p:grpSp>
        <p:grpSp>
          <p:nvGrpSpPr>
            <p:cNvPr id="13" name="Group 28"/>
            <p:cNvGrpSpPr>
              <a:grpSpLocks/>
            </p:cNvGrpSpPr>
            <p:nvPr/>
          </p:nvGrpSpPr>
          <p:grpSpPr bwMode="auto">
            <a:xfrm>
              <a:off x="5552811" y="3520595"/>
              <a:ext cx="863600" cy="665862"/>
              <a:chOff x="3152" y="2205"/>
              <a:chExt cx="1088" cy="725"/>
            </a:xfrm>
          </p:grpSpPr>
          <p:sp>
            <p:nvSpPr>
              <p:cNvPr id="14" name="Oval 21"/>
              <p:cNvSpPr>
                <a:spLocks noChangeArrowheads="1"/>
              </p:cNvSpPr>
              <p:nvPr/>
            </p:nvSpPr>
            <p:spPr bwMode="auto">
              <a:xfrm>
                <a:off x="3152" y="2205"/>
                <a:ext cx="1088" cy="725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5" name="Oval 22"/>
              <p:cNvSpPr>
                <a:spLocks noChangeArrowheads="1"/>
              </p:cNvSpPr>
              <p:nvPr/>
            </p:nvSpPr>
            <p:spPr bwMode="auto">
              <a:xfrm>
                <a:off x="3243" y="2387"/>
                <a:ext cx="136" cy="136"/>
              </a:xfrm>
              <a:prstGeom prst="ellipse">
                <a:avLst/>
              </a:prstGeom>
              <a:solidFill>
                <a:srgbClr val="FF0000">
                  <a:alpha val="5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6" name="Oval 23"/>
              <p:cNvSpPr>
                <a:spLocks noChangeArrowheads="1"/>
              </p:cNvSpPr>
              <p:nvPr/>
            </p:nvSpPr>
            <p:spPr bwMode="auto">
              <a:xfrm>
                <a:off x="3424" y="2387"/>
                <a:ext cx="136" cy="136"/>
              </a:xfrm>
              <a:prstGeom prst="ellipse">
                <a:avLst/>
              </a:prstGeom>
              <a:solidFill>
                <a:srgbClr val="FF0000">
                  <a:alpha val="5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7" name="Oval 24"/>
              <p:cNvSpPr>
                <a:spLocks noChangeArrowheads="1"/>
              </p:cNvSpPr>
              <p:nvPr/>
            </p:nvSpPr>
            <p:spPr bwMode="auto">
              <a:xfrm>
                <a:off x="3651" y="2795"/>
                <a:ext cx="45" cy="45"/>
              </a:xfrm>
              <a:prstGeom prst="ellipse">
                <a:avLst/>
              </a:prstGeom>
              <a:solidFill>
                <a:srgbClr val="FF0000">
                  <a:alpha val="3098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8" name="Oval 25"/>
              <p:cNvSpPr>
                <a:spLocks noChangeArrowheads="1"/>
              </p:cNvSpPr>
              <p:nvPr/>
            </p:nvSpPr>
            <p:spPr bwMode="auto">
              <a:xfrm>
                <a:off x="3878" y="2704"/>
                <a:ext cx="45" cy="46"/>
              </a:xfrm>
              <a:prstGeom prst="ellipse">
                <a:avLst/>
              </a:prstGeom>
              <a:solidFill>
                <a:srgbClr val="FF0000">
                  <a:alpha val="30196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800"/>
              </a:p>
            </p:txBody>
          </p:sp>
        </p:grpSp>
        <p:sp>
          <p:nvSpPr>
            <p:cNvPr id="19" name="Text Box 26"/>
            <p:cNvSpPr txBox="1">
              <a:spLocks noChangeArrowheads="1"/>
            </p:cNvSpPr>
            <p:nvPr/>
          </p:nvSpPr>
          <p:spPr bwMode="auto">
            <a:xfrm>
              <a:off x="5300397" y="4241319"/>
              <a:ext cx="173110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400" dirty="0">
                  <a:latin typeface="+mn-lt"/>
                  <a:cs typeface="Arial" panose="020B0604020202020204" pitchFamily="34" charset="0"/>
                </a:rPr>
                <a:t>Cross-hybridation</a:t>
              </a:r>
            </a:p>
          </p:txBody>
        </p:sp>
      </p:grp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274589" y="374900"/>
            <a:ext cx="8229600" cy="458115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Validation des sondes FISH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58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278952" y="4528649"/>
            <a:ext cx="182331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Interphase Nor</a:t>
            </a:r>
            <a:r>
              <a:rPr kumimoji="0" lang="fr-FR" altLang="fr-FR" sz="14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fr-FR" altLang="fr-FR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ale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670605" y="5903690"/>
            <a:ext cx="258683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Métaphase Normale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96260" y="69490"/>
            <a:ext cx="431387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2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Translocation réciproque</a:t>
            </a:r>
            <a:endParaRPr kumimoji="0" lang="fr-FR" altLang="fr-FR" sz="3200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3200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Images FISH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099" y="2756517"/>
            <a:ext cx="2571016" cy="171046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1749244"/>
            <a:ext cx="5039265" cy="413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996489" y="4650640"/>
            <a:ext cx="25868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Interphase avec Translocation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418840" y="5946990"/>
            <a:ext cx="3350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Métaphase avec Translocation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96260" y="69490"/>
            <a:ext cx="431387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2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Translocation réciproque</a:t>
            </a:r>
            <a:endParaRPr kumimoji="0" lang="fr-FR" altLang="fr-FR" sz="3200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3200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Images FISH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1814059"/>
            <a:ext cx="5096587" cy="406774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509" y="2818180"/>
            <a:ext cx="2638793" cy="17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0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481" y="1649651"/>
            <a:ext cx="2449240" cy="239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423633" y="4042414"/>
            <a:ext cx="244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Interphase « normale »</a:t>
            </a:r>
            <a:endParaRPr lang="fr-F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898" y="1649651"/>
            <a:ext cx="22479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078581" y="400232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Interphase « </a:t>
            </a:r>
            <a:r>
              <a:rPr lang="fr-FR" dirty="0" err="1" smtClean="0"/>
              <a:t>transloquée</a:t>
            </a:r>
            <a:r>
              <a:rPr lang="fr-FR" dirty="0" smtClean="0"/>
              <a:t> »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54375" y="4468258"/>
            <a:ext cx="77879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/>
          </a:p>
          <a:p>
            <a:r>
              <a:rPr lang="fr-FR" sz="2000" dirty="0" smtClean="0"/>
              <a:t>→ </a:t>
            </a:r>
            <a:r>
              <a:rPr lang="fr-FR" sz="2000" dirty="0"/>
              <a:t>En </a:t>
            </a:r>
            <a:r>
              <a:rPr lang="fr-FR" sz="2000" dirty="0" smtClean="0"/>
              <a:t>Interphase, impossible de connaitre le statut de la cellule</a:t>
            </a:r>
          </a:p>
          <a:p>
            <a:endParaRPr lang="fr-FR" sz="2000" dirty="0" smtClean="0"/>
          </a:p>
          <a:p>
            <a:r>
              <a:rPr lang="fr-FR" sz="2000" dirty="0" smtClean="0"/>
              <a:t>→ On parle d’embryon « équilibré »</a:t>
            </a:r>
            <a:endParaRPr lang="fr-FR" sz="2000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13623" y="315711"/>
            <a:ext cx="40843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32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Images </a:t>
            </a:r>
            <a:r>
              <a:rPr lang="fr-FR" altLang="fr-FR" sz="3200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FISH </a:t>
            </a:r>
            <a:r>
              <a:rPr lang="fr-FR" altLang="fr-FR" sz="32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Interphase</a:t>
            </a:r>
            <a:endParaRPr lang="fr-FR" altLang="fr-FR" sz="3200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43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09146" y="374900"/>
            <a:ext cx="8229600" cy="458115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2. DPI : Pré-DPI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5749" y="6335894"/>
            <a:ext cx="2133600" cy="365125"/>
          </a:xfrm>
        </p:spPr>
        <p:txBody>
          <a:bodyPr/>
          <a:lstStyle/>
          <a:p>
            <a:pPr>
              <a:defRPr/>
            </a:pPr>
            <a:fld id="{5463C77F-7CAA-49AB-A137-4A7D338853D1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37</a:t>
            </a:fld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49904" y="1901950"/>
            <a:ext cx="8060089" cy="38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altLang="fr-FR" sz="2400" dirty="0" smtClean="0">
                <a:latin typeface="+mj-lt"/>
              </a:rPr>
              <a:t>15 jours avant la programmation du DPI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fr-FR" altLang="fr-FR" sz="24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altLang="fr-FR" sz="2400" dirty="0" smtClean="0">
                <a:latin typeface="+mj-lt"/>
              </a:rPr>
              <a:t>FISH sur lymphocytes du parent porteur de l’anomalie : Permet de revalider le mix de sondes FISH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fr-FR" altLang="fr-FR" sz="24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altLang="fr-FR" sz="2400" dirty="0" smtClean="0">
                <a:latin typeface="+mj-lt"/>
              </a:rPr>
              <a:t>Si problème de FISH (signaux trop faibles) ou volume mix insuffisant : fabrication d’un nouveau mix de sondes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fr-FR" altLang="fr-FR" sz="1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24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5" y="1861738"/>
            <a:ext cx="2098675" cy="1573213"/>
          </a:xfrm>
          <a:prstGeom prst="rect">
            <a:avLst/>
          </a:prstGeom>
          <a:noFill/>
          <a:ln w="9525">
            <a:solidFill>
              <a:srgbClr val="5F604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405606" y="5681662"/>
            <a:ext cx="1511300" cy="504825"/>
            <a:chOff x="2200" y="2432"/>
            <a:chExt cx="680" cy="272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2200" y="2432"/>
              <a:ext cx="680" cy="27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2381" y="2432"/>
              <a:ext cx="499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</p:grp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85775" y="1407564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nl-BE" altLang="fr-FR" sz="2000" b="1" dirty="0"/>
              <a:t>BIOPSIE</a:t>
            </a:r>
            <a:endParaRPr lang="en-US" altLang="fr-FR" sz="2000" b="1" dirty="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07950" y="5013325"/>
            <a:ext cx="2195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nl-BE" altLang="fr-FR" sz="2000" b="1" dirty="0"/>
              <a:t>CYTO-FIXATION</a:t>
            </a:r>
            <a:endParaRPr lang="en-US" altLang="fr-FR" sz="2000" b="1" dirty="0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1403350" y="34290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1403348" y="4695794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2994819" y="5911850"/>
            <a:ext cx="5572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4104481" y="4562474"/>
            <a:ext cx="0" cy="9017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3780936" y="4075845"/>
            <a:ext cx="7108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fr-FR" sz="2000" b="1" dirty="0"/>
              <a:t>FISH</a:t>
            </a:r>
          </a:p>
        </p:txBody>
      </p:sp>
      <p:pic>
        <p:nvPicPr>
          <p:cNvPr id="21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26"/>
          <a:stretch>
            <a:fillRect/>
          </a:stretch>
        </p:blipFill>
        <p:spPr bwMode="auto">
          <a:xfrm>
            <a:off x="5593954" y="1606000"/>
            <a:ext cx="1723734" cy="125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Line 35"/>
          <p:cNvSpPr>
            <a:spLocks noChangeShapeType="1"/>
          </p:cNvSpPr>
          <p:nvPr/>
        </p:nvSpPr>
        <p:spPr bwMode="auto">
          <a:xfrm flipV="1">
            <a:off x="4136383" y="2028945"/>
            <a:ext cx="140954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Text Box 37"/>
          <p:cNvSpPr txBox="1">
            <a:spLocks noChangeArrowheads="1"/>
          </p:cNvSpPr>
          <p:nvPr/>
        </p:nvSpPr>
        <p:spPr bwMode="auto">
          <a:xfrm>
            <a:off x="7409546" y="1667216"/>
            <a:ext cx="14482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fr-FR" sz="2000" b="1" dirty="0" smtClean="0"/>
              <a:t>RÉSULTATS</a:t>
            </a:r>
            <a:endParaRPr lang="en-US" altLang="fr-FR" sz="2000" b="1" dirty="0"/>
          </a:p>
        </p:txBody>
      </p:sp>
      <p:sp>
        <p:nvSpPr>
          <p:cNvPr id="33" name="Espace réservé du numéro de diapositive 1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1C28E64-719D-42B3-B92B-3470F444BD26}" type="slidenum">
              <a:rPr lang="fr-FR" altLang="fr-FR" smtClean="0"/>
              <a:pPr>
                <a:defRPr/>
              </a:pPr>
              <a:t>38</a:t>
            </a:fld>
            <a:endParaRPr lang="fr-FR" altLang="fr-FR"/>
          </a:p>
        </p:txBody>
      </p:sp>
      <p:pic>
        <p:nvPicPr>
          <p:cNvPr id="34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1" y="3903632"/>
            <a:ext cx="676275" cy="7921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331" y="5481638"/>
            <a:ext cx="979488" cy="904875"/>
          </a:xfrm>
          <a:prstGeom prst="rect">
            <a:avLst/>
          </a:prstGeom>
          <a:noFill/>
          <a:ln w="12700">
            <a:solidFill>
              <a:srgbClr val="5F604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168" y="5478463"/>
            <a:ext cx="936625" cy="927100"/>
          </a:xfrm>
          <a:prstGeom prst="rect">
            <a:avLst/>
          </a:prstGeom>
          <a:noFill/>
          <a:ln w="12700">
            <a:solidFill>
              <a:srgbClr val="5F604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5" descr="thermobriteImg_d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8" r="6468"/>
          <a:stretch>
            <a:fillRect/>
          </a:stretch>
        </p:blipFill>
        <p:spPr bwMode="auto">
          <a:xfrm>
            <a:off x="3488683" y="3010633"/>
            <a:ext cx="12954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itre 1"/>
          <p:cNvSpPr>
            <a:spLocks noGrp="1"/>
          </p:cNvSpPr>
          <p:nvPr>
            <p:ph type="title"/>
          </p:nvPr>
        </p:nvSpPr>
        <p:spPr>
          <a:xfrm>
            <a:off x="448965" y="374900"/>
            <a:ext cx="8229600" cy="458115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DPI : Le jour J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4136383" y="2041555"/>
            <a:ext cx="0" cy="9690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3017697" y="2356817"/>
            <a:ext cx="1120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OVER</a:t>
            </a:r>
            <a:r>
              <a:rPr lang="fr-FR" sz="1400" dirty="0" smtClean="0"/>
              <a:t> </a:t>
            </a:r>
            <a:r>
              <a:rPr lang="fr-FR" sz="1400" b="1" dirty="0" smtClean="0"/>
              <a:t>NIGHT</a:t>
            </a:r>
            <a:endParaRPr lang="fr-FR" sz="1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7196801" y="2028944"/>
            <a:ext cx="1808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Lecture µscope</a:t>
            </a:r>
          </a:p>
          <a:p>
            <a:pPr algn="ctr"/>
            <a:r>
              <a:rPr lang="fr-FR" sz="1600" dirty="0" smtClean="0"/>
              <a:t>Validation biologique</a:t>
            </a:r>
            <a:endParaRPr lang="fr-FR" sz="1600" dirty="0"/>
          </a:p>
        </p:txBody>
      </p:sp>
      <p:sp>
        <p:nvSpPr>
          <p:cNvPr id="40" name="Line 10"/>
          <p:cNvSpPr>
            <a:spLocks noChangeShapeType="1"/>
          </p:cNvSpPr>
          <p:nvPr/>
        </p:nvSpPr>
        <p:spPr bwMode="auto">
          <a:xfrm>
            <a:off x="6470105" y="2859939"/>
            <a:ext cx="11035" cy="5690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" name="Text Box 37"/>
          <p:cNvSpPr txBox="1">
            <a:spLocks noChangeArrowheads="1"/>
          </p:cNvSpPr>
          <p:nvPr/>
        </p:nvSpPr>
        <p:spPr bwMode="auto">
          <a:xfrm>
            <a:off x="5618070" y="3435420"/>
            <a:ext cx="17261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fr-FR" sz="2000" b="1" dirty="0" smtClean="0"/>
              <a:t>Transmission à </a:t>
            </a:r>
            <a:r>
              <a:rPr lang="en-US" altLang="fr-FR" sz="2000" b="1" dirty="0" err="1" smtClean="0"/>
              <a:t>l’AMP</a:t>
            </a:r>
            <a:endParaRPr lang="en-US" altLang="fr-FR" sz="2000" b="1" dirty="0"/>
          </a:p>
        </p:txBody>
      </p:sp>
      <p:sp>
        <p:nvSpPr>
          <p:cNvPr id="42" name="Line 10"/>
          <p:cNvSpPr>
            <a:spLocks noChangeShapeType="1"/>
          </p:cNvSpPr>
          <p:nvPr/>
        </p:nvSpPr>
        <p:spPr bwMode="auto">
          <a:xfrm>
            <a:off x="6478878" y="4153115"/>
            <a:ext cx="2262" cy="542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" name="Text Box 37"/>
          <p:cNvSpPr txBox="1">
            <a:spLocks noChangeArrowheads="1"/>
          </p:cNvSpPr>
          <p:nvPr/>
        </p:nvSpPr>
        <p:spPr bwMode="auto">
          <a:xfrm>
            <a:off x="7085682" y="5264120"/>
            <a:ext cx="17261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fr-FR" sz="2000" b="1" dirty="0" smtClean="0"/>
              <a:t>+/- </a:t>
            </a:r>
            <a:r>
              <a:rPr lang="en-US" altLang="fr-FR" sz="2000" b="1" dirty="0" err="1" smtClean="0"/>
              <a:t>transfert</a:t>
            </a:r>
            <a:endParaRPr lang="en-US" altLang="fr-FR" sz="20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062" y="4695795"/>
            <a:ext cx="1291566" cy="159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8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74589" y="374900"/>
            <a:ext cx="8229600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D0005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Exemple </a:t>
            </a:r>
            <a:r>
              <a:rPr lang="fr-FR" dirty="0" smtClean="0">
                <a:solidFill>
                  <a:schemeClr val="bg1"/>
                </a:solidFill>
              </a:rPr>
              <a:t>de DPI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8965" y="1749245"/>
            <a:ext cx="5796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Translocation réciproque : 46,XY,t(11;22</a:t>
            </a:r>
            <a:r>
              <a:rPr lang="fr-FR" sz="2000" dirty="0"/>
              <a:t>)(q23.3;q11.2)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672526" y="5837366"/>
            <a:ext cx="1433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Lame Témoin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677" y="2243005"/>
            <a:ext cx="4545398" cy="35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7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8965" y="374900"/>
            <a:ext cx="8229600" cy="458115"/>
          </a:xfrm>
        </p:spPr>
        <p:txBody>
          <a:bodyPr>
            <a:normAutofit fontScale="90000"/>
          </a:bodyPr>
          <a:lstStyle/>
          <a:p>
            <a:r>
              <a:rPr lang="fr-FR" dirty="0"/>
              <a:t>DPI en France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latin typeface="+mj-lt"/>
              </a:rPr>
              <a:pPr/>
              <a:t>4</a:t>
            </a:fld>
            <a:endParaRPr lang="en-US">
              <a:latin typeface="+mj-lt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43555" y="4753943"/>
            <a:ext cx="8592868" cy="20792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fr-FR" sz="1600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fr-FR" sz="1600" dirty="0" smtClean="0">
                <a:solidFill>
                  <a:schemeClr val="tx1"/>
                </a:solidFill>
                <a:latin typeface="+mj-lt"/>
              </a:rPr>
              <a:t>Indications :</a:t>
            </a:r>
            <a:endParaRPr lang="fr-FR" sz="16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  <a:defRPr/>
            </a:pPr>
            <a:r>
              <a:rPr lang="fr-FR" sz="1600" dirty="0">
                <a:solidFill>
                  <a:schemeClr val="tx1"/>
                </a:solidFill>
                <a:latin typeface="+mj-lt"/>
              </a:rPr>
              <a:t>	Anomalies </a:t>
            </a:r>
            <a:r>
              <a:rPr lang="fr-FR" sz="1600" dirty="0" smtClean="0">
                <a:solidFill>
                  <a:schemeClr val="tx1"/>
                </a:solidFill>
                <a:latin typeface="+mj-lt"/>
              </a:rPr>
              <a:t>chromosomiques</a:t>
            </a:r>
          </a:p>
          <a:p>
            <a:pPr marL="0" indent="0">
              <a:buNone/>
              <a:defRPr/>
            </a:pPr>
            <a:r>
              <a:rPr lang="fr-FR" sz="1600" dirty="0">
                <a:solidFill>
                  <a:schemeClr val="tx1"/>
                </a:solidFill>
                <a:latin typeface="+mj-lt"/>
              </a:rPr>
              <a:t>	</a:t>
            </a:r>
            <a:r>
              <a:rPr lang="fr-FR" sz="1600" dirty="0" smtClean="0">
                <a:solidFill>
                  <a:schemeClr val="tx1"/>
                </a:solidFill>
                <a:latin typeface="+mj-lt"/>
              </a:rPr>
              <a:t>Maladies </a:t>
            </a:r>
            <a:r>
              <a:rPr lang="fr-FR" sz="1600" dirty="0" err="1" smtClean="0">
                <a:solidFill>
                  <a:schemeClr val="tx1"/>
                </a:solidFill>
                <a:latin typeface="+mj-lt"/>
              </a:rPr>
              <a:t>monogéniques</a:t>
            </a:r>
            <a:endParaRPr lang="fr-FR" sz="1600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fr-FR" sz="16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  <a:defRPr/>
            </a:pPr>
            <a:r>
              <a:rPr lang="fr-FR" sz="1600" dirty="0" smtClean="0">
                <a:solidFill>
                  <a:schemeClr val="tx1"/>
                </a:solidFill>
                <a:latin typeface="+mj-lt"/>
              </a:rPr>
              <a:t> 		</a:t>
            </a:r>
            <a:endParaRPr lang="fr-FR" sz="16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4242189" y="2054655"/>
            <a:ext cx="3874538" cy="3792903"/>
            <a:chOff x="2078038" y="1289050"/>
            <a:chExt cx="5469909" cy="5200650"/>
          </a:xfrm>
        </p:grpSpPr>
        <p:pic>
          <p:nvPicPr>
            <p:cNvPr id="8" name="Picture 15" descr="http://www.initiative-france.fr/design/fi/images/carte_franc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8038" y="1289050"/>
              <a:ext cx="5353050" cy="520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Ellipse 8"/>
            <p:cNvSpPr/>
            <p:nvPr/>
          </p:nvSpPr>
          <p:spPr>
            <a:xfrm>
              <a:off x="5273675" y="2459038"/>
              <a:ext cx="238125" cy="19843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0" name="Ellipse 9"/>
            <p:cNvSpPr/>
            <p:nvPr/>
          </p:nvSpPr>
          <p:spPr>
            <a:xfrm>
              <a:off x="7102475" y="2563813"/>
              <a:ext cx="236538" cy="19685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>
              <a:off x="3749675" y="3178175"/>
              <a:ext cx="239713" cy="19685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2" name="Ellipse 11"/>
            <p:cNvSpPr/>
            <p:nvPr/>
          </p:nvSpPr>
          <p:spPr>
            <a:xfrm>
              <a:off x="5730875" y="5187950"/>
              <a:ext cx="238125" cy="19685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5072063" y="2705754"/>
              <a:ext cx="658812" cy="33760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00" dirty="0">
                  <a:solidFill>
                    <a:srgbClr val="B2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Paris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6455748" y="2797705"/>
              <a:ext cx="1092199" cy="33760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00" dirty="0">
                  <a:solidFill>
                    <a:srgbClr val="B2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Strasbourg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5127624" y="5414434"/>
              <a:ext cx="1162050" cy="33760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00" dirty="0">
                  <a:solidFill>
                    <a:srgbClr val="B2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Montpellier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3471069" y="3416418"/>
              <a:ext cx="796925" cy="33760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00" dirty="0">
                  <a:solidFill>
                    <a:srgbClr val="B2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Nantes</a:t>
              </a:r>
            </a:p>
          </p:txBody>
        </p:sp>
        <p:sp>
          <p:nvSpPr>
            <p:cNvPr id="17" name="Ellipse 16"/>
            <p:cNvSpPr/>
            <p:nvPr/>
          </p:nvSpPr>
          <p:spPr>
            <a:xfrm>
              <a:off x="6289675" y="4459288"/>
              <a:ext cx="236538" cy="19685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5811045" y="4693180"/>
              <a:ext cx="1092199" cy="33760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00" dirty="0">
                  <a:solidFill>
                    <a:srgbClr val="B2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Grenoble</a:t>
              </a:r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127595" y="2544117"/>
            <a:ext cx="411459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latin typeface="+mj-lt"/>
              </a:rPr>
              <a:t>5 </a:t>
            </a:r>
            <a:r>
              <a:rPr lang="fr-FR" sz="1600" dirty="0">
                <a:latin typeface="+mj-lt"/>
              </a:rPr>
              <a:t>centres </a:t>
            </a:r>
            <a:r>
              <a:rPr lang="fr-FR" sz="1600" dirty="0" smtClean="0">
                <a:latin typeface="+mj-lt"/>
              </a:rPr>
              <a:t>DPI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fr-FR" altLang="fr-FR" sz="1600" dirty="0" smtClean="0">
                <a:latin typeface="+mj-lt"/>
              </a:rPr>
              <a:t>&gt; 1000 </a:t>
            </a:r>
            <a:r>
              <a:rPr lang="fr-FR" altLang="fr-FR" sz="1600" dirty="0">
                <a:latin typeface="+mj-lt"/>
              </a:rPr>
              <a:t>demandes examinées par an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fr-FR" altLang="fr-FR" sz="1600" dirty="0">
                <a:latin typeface="+mj-lt"/>
              </a:rPr>
              <a:t>&gt; 1000 transferts </a:t>
            </a:r>
            <a:r>
              <a:rPr lang="fr-FR" altLang="fr-FR" sz="1600" dirty="0" smtClean="0">
                <a:latin typeface="+mj-lt"/>
              </a:rPr>
              <a:t>d’embryons par an</a:t>
            </a:r>
            <a:endParaRPr lang="fr-FR" altLang="fr-FR" sz="1600" dirty="0">
              <a:latin typeface="+mj-lt"/>
            </a:endParaRP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fr-FR" altLang="fr-FR" sz="1600" dirty="0">
                <a:latin typeface="+mj-lt"/>
              </a:rPr>
              <a:t>Environ 300 </a:t>
            </a:r>
            <a:r>
              <a:rPr lang="fr-FR" altLang="fr-FR" sz="1600" dirty="0" smtClean="0">
                <a:latin typeface="+mj-lt"/>
              </a:rPr>
              <a:t>naissances par an</a:t>
            </a:r>
            <a:endParaRPr lang="fr-FR" altLang="fr-FR" sz="16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dirty="0">
              <a:latin typeface="+mj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165" y="5984007"/>
            <a:ext cx="20002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9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74589" y="374900"/>
            <a:ext cx="8229600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D0005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Exemple </a:t>
            </a:r>
            <a:r>
              <a:rPr lang="fr-FR" dirty="0" smtClean="0">
                <a:solidFill>
                  <a:schemeClr val="bg1"/>
                </a:solidFill>
              </a:rPr>
              <a:t>de DPI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8965" y="1749245"/>
            <a:ext cx="5796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Translocation réciproque : 46,XY,t(11;22</a:t>
            </a:r>
            <a:r>
              <a:rPr lang="fr-FR" sz="2000" dirty="0"/>
              <a:t>)(q23.3;q11.2)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89" y="2376516"/>
            <a:ext cx="2648320" cy="174331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56" y="4497935"/>
            <a:ext cx="2359987" cy="152705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877410" y="3063509"/>
            <a:ext cx="1998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/>
              <a:t>Embryon équilibré </a:t>
            </a:r>
            <a:endParaRPr lang="fr-FR" b="1" u="sng" dirty="0"/>
          </a:p>
        </p:txBody>
      </p:sp>
      <p:sp>
        <p:nvSpPr>
          <p:cNvPr id="14" name="ZoneTexte 13"/>
          <p:cNvSpPr txBox="1"/>
          <p:nvPr/>
        </p:nvSpPr>
        <p:spPr>
          <a:xfrm>
            <a:off x="4733628" y="5076794"/>
            <a:ext cx="2294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Embryon déséquilibré </a:t>
            </a:r>
            <a:endParaRPr lang="fr-FR" dirty="0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4266590" y="3256000"/>
            <a:ext cx="6108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4122808" y="5261460"/>
            <a:ext cx="6108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48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5" y="374900"/>
            <a:ext cx="8229600" cy="61082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Spécificités</a:t>
            </a:r>
            <a:r>
              <a:rPr lang="en-US" dirty="0" smtClean="0"/>
              <a:t> du TLM DPI</a:t>
            </a:r>
            <a:endParaRPr lang="en-US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448965" y="2226402"/>
            <a:ext cx="8229600" cy="3035058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Organisation : différentes techniques dans une journée 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Rigueur : Manipulation des embryons </a:t>
            </a:r>
          </a:p>
          <a:p>
            <a:r>
              <a:rPr lang="fr-FR" dirty="0">
                <a:solidFill>
                  <a:schemeClr val="tx1"/>
                </a:solidFill>
              </a:rPr>
              <a:t>Gestion du stress : pas de deuxième chance !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Flexibilité </a:t>
            </a:r>
            <a:r>
              <a:rPr lang="fr-FR" dirty="0" smtClean="0">
                <a:solidFill>
                  <a:schemeClr val="tx1"/>
                </a:solidFill>
              </a:rPr>
              <a:t>: décalage DPI, temps de manipulation variable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Travail d’équipe : PMA-Génétique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Suivi des dossiers de A à Z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Implication dans le rendu des </a:t>
            </a:r>
            <a:r>
              <a:rPr lang="fr-FR" dirty="0" smtClean="0">
                <a:solidFill>
                  <a:schemeClr val="tx1"/>
                </a:solidFill>
              </a:rPr>
              <a:t>résultats</a:t>
            </a:r>
            <a:endParaRPr lang="fr-F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76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F7265919-5466-475A-B410-821D6E33B1AD}" type="slidenum">
              <a:rPr lang="fr-FR" altLang="fr-FR">
                <a:solidFill>
                  <a:srgbClr val="595959"/>
                </a:solidFill>
                <a:latin typeface="Century Gothic" panose="020B0502020202020204" pitchFamily="34" charset="0"/>
              </a:rPr>
              <a:pPr eaLnBrk="1" hangingPunct="1"/>
              <a:t>42</a:t>
            </a:fld>
            <a:endParaRPr lang="fr-FR" altLang="fr-FR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20858" y="1983590"/>
            <a:ext cx="7787723" cy="482678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sz="1800" dirty="0" smtClean="0">
                <a:solidFill>
                  <a:schemeClr val="tx1"/>
                </a:solidFill>
              </a:rPr>
              <a:t>386 bébés dont </a:t>
            </a:r>
            <a:r>
              <a:rPr lang="fr-FR" sz="1800" dirty="0">
                <a:solidFill>
                  <a:schemeClr val="tx1"/>
                </a:solidFill>
              </a:rPr>
              <a:t>33 naissances </a:t>
            </a:r>
            <a:r>
              <a:rPr lang="fr-FR" sz="1800" dirty="0" smtClean="0">
                <a:solidFill>
                  <a:schemeClr val="tx1"/>
                </a:solidFill>
              </a:rPr>
              <a:t>gémellaires</a:t>
            </a:r>
          </a:p>
          <a:p>
            <a:pPr>
              <a:defRPr/>
            </a:pPr>
            <a:r>
              <a:rPr lang="fr-FR" sz="1800" dirty="0" smtClean="0">
                <a:solidFill>
                  <a:schemeClr val="tx1"/>
                </a:solidFill>
              </a:rPr>
              <a:t>353 accouchements : 312 bébés </a:t>
            </a:r>
            <a:r>
              <a:rPr lang="fr-FR" sz="1800" dirty="0" smtClean="0">
                <a:solidFill>
                  <a:schemeClr val="tx1"/>
                </a:solidFill>
              </a:rPr>
              <a:t>n°1</a:t>
            </a:r>
            <a:r>
              <a:rPr lang="fr-FR" sz="1800" dirty="0" smtClean="0">
                <a:solidFill>
                  <a:schemeClr val="tx1"/>
                </a:solidFill>
              </a:rPr>
              <a:t>	</a:t>
            </a:r>
            <a:r>
              <a:rPr lang="fr-FR" sz="1800" dirty="0" smtClean="0">
                <a:solidFill>
                  <a:schemeClr val="tx1"/>
                </a:solidFill>
              </a:rPr>
              <a:t>40 </a:t>
            </a:r>
            <a:r>
              <a:rPr lang="fr-FR" sz="1800" dirty="0" smtClean="0">
                <a:solidFill>
                  <a:schemeClr val="tx1"/>
                </a:solidFill>
              </a:rPr>
              <a:t>bébés n°2 	1 bébé n°3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tx1"/>
                </a:solidFill>
              </a:rPr>
              <a:t>83 grossesses en cours</a:t>
            </a:r>
            <a:endParaRPr lang="fr-FR" sz="16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fr-FR" sz="16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fr-FR" sz="16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fr-FR" sz="16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fr-FR" sz="16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fr-FR" sz="16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fr-FR" sz="16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fr-FR" sz="1600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6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fr-FR" sz="1600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600" dirty="0" smtClean="0">
                <a:solidFill>
                  <a:schemeClr val="tx1"/>
                </a:solidFill>
              </a:rPr>
              <a:t>       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99920" y="234345"/>
            <a:ext cx="8229600" cy="7651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800" dirty="0"/>
              <a:t>Naissances (</a:t>
            </a:r>
            <a:r>
              <a:rPr lang="fr-FR" sz="2800" dirty="0" smtClean="0"/>
              <a:t>2013 </a:t>
            </a:r>
            <a:r>
              <a:rPr lang="fr-FR" sz="2800" dirty="0">
                <a:sym typeface="Wingdings" panose="05000000000000000000" pitchFamily="2" charset="2"/>
              </a:rPr>
              <a:t>→</a:t>
            </a:r>
            <a:r>
              <a:rPr lang="fr-FR" sz="2800" dirty="0" smtClean="0"/>
              <a:t> </a:t>
            </a:r>
            <a:r>
              <a:rPr lang="fr-FR" sz="2800" dirty="0"/>
              <a:t>2022</a:t>
            </a:r>
            <a:r>
              <a:rPr lang="fr-FR" sz="2800" dirty="0" smtClean="0"/>
              <a:t>) </a:t>
            </a:r>
            <a:endParaRPr lang="fr-FR" sz="2800" dirty="0">
              <a:latin typeface="+mj-lt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5578064" y="3138849"/>
            <a:ext cx="2904712" cy="2723915"/>
            <a:chOff x="5924788" y="4010234"/>
            <a:chExt cx="2904712" cy="2723915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3"/>
            <a:srcRect l="12278" t="6582" r="34080" b="51066"/>
            <a:stretch/>
          </p:blipFill>
          <p:spPr>
            <a:xfrm>
              <a:off x="7319074" y="5009349"/>
              <a:ext cx="1510426" cy="1192551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3"/>
            <a:srcRect l="35654" t="49682" r="12522" b="7746"/>
            <a:stretch/>
          </p:blipFill>
          <p:spPr>
            <a:xfrm>
              <a:off x="5924788" y="5535399"/>
              <a:ext cx="1459247" cy="1198750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9595" y="4010234"/>
              <a:ext cx="1843780" cy="1843780"/>
            </a:xfrm>
            <a:prstGeom prst="rect">
              <a:avLst/>
            </a:prstGeom>
          </p:spPr>
        </p:pic>
      </p:grp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2353884"/>
              </p:ext>
            </p:extLst>
          </p:nvPr>
        </p:nvGraphicFramePr>
        <p:xfrm>
          <a:off x="439421" y="3429255"/>
          <a:ext cx="4024507" cy="228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3" name="Connecteur droit avec flèche 2"/>
          <p:cNvCxnSpPr/>
          <p:nvPr/>
        </p:nvCxnSpPr>
        <p:spPr>
          <a:xfrm flipH="1">
            <a:off x="3954966" y="3380485"/>
            <a:ext cx="459754" cy="588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3929503" y="3103486"/>
            <a:ext cx="1679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« effet </a:t>
            </a:r>
            <a:r>
              <a:rPr lang="fr-FR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Covid</a:t>
            </a:r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 »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72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5" y="333399"/>
            <a:ext cx="8229600" cy="6108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DPI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Laboratoire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génétique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8776" y="2405061"/>
            <a:ext cx="3817625" cy="4409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DPI </a:t>
            </a:r>
            <a:r>
              <a:rPr lang="en-US" sz="1400" b="1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moléculaire</a:t>
            </a:r>
            <a:endParaRPr lang="en-US" sz="1400" b="1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Dr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Gaëlle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Melaye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Dr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Sébastien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Schmitt</a:t>
            </a:r>
          </a:p>
          <a:p>
            <a:endParaRPr lang="en-US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Sophie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Pédronno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ingénieure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Sébastien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Richard (TLM)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Brigitte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Menanteau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(TLM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Florian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Pecquet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TLM)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DPI </a:t>
            </a:r>
            <a:r>
              <a:rPr lang="en-US" sz="1400" b="1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cytogénétique</a:t>
            </a:r>
            <a:endParaRPr lang="en-US" sz="1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Dr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Claire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Bénéteau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Dr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Martine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Doco-Fenzy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Kamran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Moradkhani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Anne-Laure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Bauduin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ingénieure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Aurélien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Gauteul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(TLM)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854628"/>
            <a:ext cx="4041775" cy="639762"/>
          </a:xfrm>
        </p:spPr>
        <p:txBody>
          <a:bodyPr>
            <a:normAutofit/>
          </a:bodyPr>
          <a:lstStyle/>
          <a:p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Laboratoire de biologie de la reproduction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818180"/>
            <a:ext cx="4041775" cy="3493174"/>
          </a:xfrm>
        </p:spPr>
        <p:txBody>
          <a:bodyPr>
            <a:noAutofit/>
          </a:bodyPr>
          <a:lstStyle/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Thomas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Fréour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Dr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Sophie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Loubersac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Sophie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Miraillé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Dr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Arnaud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Reignier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Carole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Splingart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Jenna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Lammers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ingénieure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Pierre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Cheraud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(TLM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Sandrine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Orain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TLM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Fabienne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Pohu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TLM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Secrétaire</a:t>
            </a:r>
            <a:r>
              <a:rPr lang="en-US" sz="14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coordinatrice</a:t>
            </a:r>
            <a:endParaRPr lang="en-US" sz="1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Sonia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Blon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43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6" descr="http://www.telesante-paysdelaloire.fr/portail-pdl/pro/actualites/actualites-regionales/ces-etablissements-qui-communiquent-par-messagerie-securisee/CHUQUA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05" y="861918"/>
            <a:ext cx="1228045" cy="76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44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38669" y="1901950"/>
            <a:ext cx="8076895" cy="76352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altLang="fr-FR" sz="4000" b="0" dirty="0">
                <a:latin typeface="Calibri" panose="020F0502020204030204" pitchFamily="34" charset="0"/>
                <a:cs typeface="Calibri" panose="020F0502020204030204" pitchFamily="34" charset="0"/>
              </a:rPr>
              <a:t>Merci de </a:t>
            </a:r>
            <a:r>
              <a:rPr lang="fr-FR" altLang="fr-FR" sz="4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votre </a:t>
            </a:r>
            <a:r>
              <a:rPr lang="fr-FR" altLang="fr-FR" sz="4000" b="0" dirty="0">
                <a:latin typeface="Calibri" panose="020F0502020204030204" pitchFamily="34" charset="0"/>
                <a:cs typeface="Calibri" panose="020F0502020204030204" pitchFamily="34" charset="0"/>
              </a:rPr>
              <a:t>attention</a:t>
            </a:r>
            <a:endParaRPr lang="en-US" sz="4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44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818" y="2972911"/>
            <a:ext cx="3408363" cy="317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48965" y="333399"/>
            <a:ext cx="8229600" cy="6108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DPI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8965" y="374900"/>
            <a:ext cx="8229600" cy="458115"/>
          </a:xfrm>
        </p:spPr>
        <p:txBody>
          <a:bodyPr>
            <a:normAutofit fontScale="90000"/>
          </a:bodyPr>
          <a:lstStyle/>
          <a:p>
            <a:r>
              <a:rPr lang="fr-FR" dirty="0"/>
              <a:t>DPI </a:t>
            </a:r>
            <a:r>
              <a:rPr lang="fr-FR" dirty="0" smtClean="0"/>
              <a:t>à NANTES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latin typeface="+mj-lt"/>
              </a:rPr>
              <a:pPr/>
              <a:t>5</a:t>
            </a:fld>
            <a:endParaRPr lang="en-US">
              <a:latin typeface="+mj-lt"/>
            </a:endParaRPr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764322"/>
              </p:ext>
            </p:extLst>
          </p:nvPr>
        </p:nvGraphicFramePr>
        <p:xfrm>
          <a:off x="4262625" y="2970884"/>
          <a:ext cx="4581150" cy="229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age 1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6" t="10309"/>
          <a:stretch>
            <a:fillRect/>
          </a:stretch>
        </p:blipFill>
        <p:spPr bwMode="auto">
          <a:xfrm>
            <a:off x="448965" y="1892628"/>
            <a:ext cx="3359510" cy="444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52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charge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10843" y="1440968"/>
            <a:ext cx="7048171" cy="46128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fr-FR" altLang="fr-FR" sz="1600" dirty="0">
                <a:solidFill>
                  <a:schemeClr val="tx1"/>
                </a:solidFill>
                <a:latin typeface="+mj-lt"/>
              </a:rPr>
              <a:t>Constitution du dossier</a:t>
            </a:r>
          </a:p>
          <a:p>
            <a:pPr marL="0" indent="0">
              <a:buNone/>
              <a:defRPr/>
            </a:pPr>
            <a:r>
              <a:rPr lang="fr-FR" altLang="fr-FR" sz="1600" dirty="0">
                <a:solidFill>
                  <a:schemeClr val="tx1"/>
                </a:solidFill>
                <a:latin typeface="+mj-lt"/>
              </a:rPr>
              <a:t>	demande de DPI</a:t>
            </a:r>
          </a:p>
          <a:p>
            <a:pPr marL="0" indent="0">
              <a:buNone/>
              <a:defRPr/>
            </a:pPr>
            <a:r>
              <a:rPr lang="fr-FR" altLang="fr-FR" sz="1600" dirty="0">
                <a:solidFill>
                  <a:schemeClr val="tx1"/>
                </a:solidFill>
                <a:latin typeface="+mj-lt"/>
              </a:rPr>
              <a:t>	arbre généalogique</a:t>
            </a:r>
          </a:p>
          <a:p>
            <a:pPr marL="0" indent="0">
              <a:buNone/>
              <a:defRPr/>
            </a:pPr>
            <a:r>
              <a:rPr lang="fr-FR" altLang="fr-FR" sz="1600" dirty="0">
                <a:solidFill>
                  <a:schemeClr val="tx1"/>
                </a:solidFill>
                <a:latin typeface="+mj-lt"/>
              </a:rPr>
              <a:t>	résultats des analyses </a:t>
            </a:r>
            <a:r>
              <a:rPr lang="fr-FR" altLang="fr-FR" sz="1600" dirty="0" smtClean="0">
                <a:solidFill>
                  <a:schemeClr val="tx1"/>
                </a:solidFill>
                <a:latin typeface="+mj-lt"/>
              </a:rPr>
              <a:t>génétiques</a:t>
            </a:r>
            <a:endParaRPr lang="fr-FR" altLang="fr-FR" sz="16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  <a:defRPr/>
            </a:pPr>
            <a:r>
              <a:rPr lang="fr-FR" altLang="fr-FR" sz="1600" dirty="0">
                <a:solidFill>
                  <a:schemeClr val="tx1"/>
                </a:solidFill>
                <a:latin typeface="+mj-lt"/>
              </a:rPr>
              <a:t>	caryotype parentaux</a:t>
            </a:r>
          </a:p>
          <a:p>
            <a:pPr marL="0" indent="0">
              <a:buNone/>
              <a:defRPr/>
            </a:pPr>
            <a:r>
              <a:rPr lang="fr-FR" altLang="fr-FR" sz="1600" dirty="0">
                <a:solidFill>
                  <a:schemeClr val="tx1"/>
                </a:solidFill>
                <a:latin typeface="+mj-lt"/>
              </a:rPr>
              <a:t>	bilan AMP (AMH, </a:t>
            </a:r>
            <a:r>
              <a:rPr lang="fr-FR" altLang="fr-FR" sz="1600" dirty="0" smtClean="0">
                <a:solidFill>
                  <a:schemeClr val="tx1"/>
                </a:solidFill>
                <a:latin typeface="+mj-lt"/>
              </a:rPr>
              <a:t>CFA, spermogramme…)</a:t>
            </a:r>
            <a:endParaRPr lang="fr-FR" altLang="fr-FR" sz="1600" i="1" dirty="0">
              <a:solidFill>
                <a:schemeClr val="tx1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endParaRPr lang="fr-FR" altLang="fr-FR" sz="1600" dirty="0">
              <a:solidFill>
                <a:schemeClr val="tx1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fr-FR" altLang="fr-FR" sz="1600" dirty="0">
                <a:solidFill>
                  <a:schemeClr val="tx1"/>
                </a:solidFill>
                <a:latin typeface="+mj-lt"/>
              </a:rPr>
              <a:t>Staff DPI, Staff </a:t>
            </a:r>
            <a:r>
              <a:rPr lang="fr-FR" altLang="fr-FR" sz="1600" dirty="0" smtClean="0">
                <a:solidFill>
                  <a:schemeClr val="tx1"/>
                </a:solidFill>
                <a:latin typeface="+mj-lt"/>
              </a:rPr>
              <a:t>CPDPN (</a:t>
            </a:r>
            <a:r>
              <a:rPr lang="fr-FR" sz="1600" dirty="0" smtClean="0">
                <a:solidFill>
                  <a:schemeClr val="tx1"/>
                </a:solidFill>
                <a:latin typeface="+mj-lt"/>
              </a:rPr>
              <a:t>Centre Pluridisciplinaire 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de </a:t>
            </a:r>
            <a:r>
              <a:rPr lang="fr-FR" sz="1600" dirty="0" smtClean="0">
                <a:solidFill>
                  <a:schemeClr val="tx1"/>
                </a:solidFill>
                <a:latin typeface="+mj-lt"/>
              </a:rPr>
              <a:t>Diagnostic Prénatal)</a:t>
            </a:r>
          </a:p>
          <a:p>
            <a:pPr marL="0" indent="0">
              <a:buNone/>
              <a:defRPr/>
            </a:pPr>
            <a:endParaRPr lang="fr-FR" sz="1600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fr-FR" altLang="fr-FR" sz="1600" dirty="0" smtClean="0">
                <a:solidFill>
                  <a:schemeClr val="tx1"/>
                </a:solidFill>
                <a:latin typeface="+mj-lt"/>
              </a:rPr>
              <a:t>Entretien </a:t>
            </a:r>
            <a:r>
              <a:rPr lang="fr-FR" altLang="fr-FR" sz="1600" dirty="0">
                <a:solidFill>
                  <a:schemeClr val="tx1"/>
                </a:solidFill>
                <a:latin typeface="+mj-lt"/>
              </a:rPr>
              <a:t>téléphonique Biologiste</a:t>
            </a:r>
          </a:p>
          <a:p>
            <a:pPr marL="0" indent="0">
              <a:buNone/>
              <a:defRPr/>
            </a:pPr>
            <a:endParaRPr lang="fr-FR" altLang="fr-FR" sz="1600" dirty="0">
              <a:solidFill>
                <a:schemeClr val="tx1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fr-FR" altLang="fr-FR" sz="1600" dirty="0">
                <a:solidFill>
                  <a:schemeClr val="tx1"/>
                </a:solidFill>
                <a:latin typeface="+mj-lt"/>
              </a:rPr>
              <a:t>Mise au point </a:t>
            </a:r>
            <a:r>
              <a:rPr lang="fr-FR" altLang="fr-FR" sz="1600" dirty="0" smtClean="0">
                <a:solidFill>
                  <a:schemeClr val="tx1"/>
                </a:solidFill>
                <a:latin typeface="+mj-lt"/>
              </a:rPr>
              <a:t>technique </a:t>
            </a:r>
            <a:r>
              <a:rPr lang="fr-FR" altLang="fr-FR" sz="16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</a:t>
            </a:r>
            <a:r>
              <a:rPr lang="fr-FR" altLang="fr-FR" sz="1600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en moyenne 4 mois)</a:t>
            </a:r>
            <a:endParaRPr lang="fr-FR" altLang="fr-FR" sz="16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endParaRPr lang="fr-FR" altLang="fr-FR" sz="1600" dirty="0">
              <a:solidFill>
                <a:schemeClr val="tx1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fr-FR" altLang="fr-FR" sz="1600" dirty="0">
                <a:solidFill>
                  <a:schemeClr val="tx1"/>
                </a:solidFill>
                <a:latin typeface="+mj-lt"/>
              </a:rPr>
              <a:t>Consultation pluridisciplinaire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fr-FR" altLang="fr-FR" sz="1600" dirty="0">
              <a:solidFill>
                <a:schemeClr val="tx1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fr-FR" altLang="fr-FR" sz="1600" dirty="0">
                <a:solidFill>
                  <a:schemeClr val="tx1"/>
                </a:solidFill>
                <a:latin typeface="+mj-lt"/>
              </a:rPr>
              <a:t>Programmation du </a:t>
            </a:r>
            <a:r>
              <a:rPr lang="fr-FR" altLang="fr-FR" sz="1600" dirty="0" smtClean="0">
                <a:solidFill>
                  <a:schemeClr val="tx1"/>
                </a:solidFill>
                <a:latin typeface="+mj-lt"/>
              </a:rPr>
              <a:t>DPI</a:t>
            </a:r>
          </a:p>
          <a:p>
            <a:pPr marL="0" indent="0">
              <a:buNone/>
              <a:defRPr/>
            </a:pPr>
            <a:endParaRPr lang="fr-FR" altLang="fr-FR" sz="16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fr-FR" altLang="fr-FR" sz="1600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fr-FR" altLang="fr-FR" sz="1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latin typeface="+mj-lt"/>
              </a:rPr>
              <a:pPr/>
              <a:t>6</a:t>
            </a:fld>
            <a:endParaRPr lang="en-US">
              <a:latin typeface="+mj-lt"/>
            </a:endParaRPr>
          </a:p>
        </p:txBody>
      </p:sp>
      <p:sp>
        <p:nvSpPr>
          <p:cNvPr id="3" name="Flèche vers le bas 2"/>
          <p:cNvSpPr/>
          <p:nvPr/>
        </p:nvSpPr>
        <p:spPr>
          <a:xfrm>
            <a:off x="8236920" y="1440968"/>
            <a:ext cx="449880" cy="473672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fr-FR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18 mois à 2 ans</a:t>
            </a:r>
            <a:endParaRPr lang="fr-FR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FR" alt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Etapes du DPI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latin typeface="+mj-lt"/>
              </a:rPr>
              <a:pPr/>
              <a:t>7</a:t>
            </a:fld>
            <a:endParaRPr lang="en-US">
              <a:latin typeface="+mj-lt"/>
            </a:endParaRPr>
          </a:p>
        </p:txBody>
      </p:sp>
      <p:grpSp>
        <p:nvGrpSpPr>
          <p:cNvPr id="6" name="Groupe 1"/>
          <p:cNvGrpSpPr>
            <a:grpSpLocks/>
          </p:cNvGrpSpPr>
          <p:nvPr/>
        </p:nvGrpSpPr>
        <p:grpSpPr bwMode="auto">
          <a:xfrm>
            <a:off x="2178787" y="1260988"/>
            <a:ext cx="6130154" cy="4946163"/>
            <a:chOff x="1114424" y="2439460"/>
            <a:chExt cx="6074070" cy="3994181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114425" y="2995613"/>
              <a:ext cx="2519363" cy="248540"/>
            </a:xfrm>
            <a:prstGeom prst="rect">
              <a:avLst/>
            </a:prstGeom>
            <a:solidFill>
              <a:srgbClr val="FF99CC">
                <a:alpha val="27843"/>
              </a:srgbClr>
            </a:solidFill>
            <a:ln w="12700">
              <a:solidFill>
                <a:srgbClr val="FF99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400" dirty="0">
                  <a:solidFill>
                    <a:schemeClr val="tx1"/>
                  </a:solidFill>
                  <a:latin typeface="+mj-lt"/>
                </a:rPr>
                <a:t>Recueil des spermatozoïdes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3922713" y="2463800"/>
              <a:ext cx="2089150" cy="248540"/>
            </a:xfrm>
            <a:prstGeom prst="rect">
              <a:avLst/>
            </a:prstGeom>
            <a:solidFill>
              <a:srgbClr val="FF99CC">
                <a:alpha val="27843"/>
              </a:srgbClr>
            </a:solidFill>
            <a:ln w="12700">
              <a:solidFill>
                <a:srgbClr val="FF99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400">
                  <a:solidFill>
                    <a:schemeClr val="tx1"/>
                  </a:solidFill>
                  <a:latin typeface="+mj-lt"/>
                </a:rPr>
                <a:t>Stimulation ovarienne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3922713" y="2995613"/>
              <a:ext cx="2159000" cy="248540"/>
            </a:xfrm>
            <a:prstGeom prst="rect">
              <a:avLst/>
            </a:prstGeom>
            <a:solidFill>
              <a:srgbClr val="FF99CC">
                <a:alpha val="27843"/>
              </a:srgbClr>
            </a:solidFill>
            <a:ln w="12700">
              <a:solidFill>
                <a:srgbClr val="FF99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400">
                  <a:solidFill>
                    <a:schemeClr val="tx1"/>
                  </a:solidFill>
                  <a:latin typeface="+mj-lt"/>
                </a:rPr>
                <a:t>Prélèvement ovocytaire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114424" y="3429000"/>
              <a:ext cx="4968874" cy="472224"/>
            </a:xfrm>
            <a:prstGeom prst="rect">
              <a:avLst/>
            </a:prstGeom>
            <a:solidFill>
              <a:srgbClr val="FF99CC">
                <a:alpha val="27843"/>
              </a:srgbClr>
            </a:solidFill>
            <a:ln w="12700">
              <a:solidFill>
                <a:srgbClr val="FF99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400" dirty="0">
                  <a:solidFill>
                    <a:schemeClr val="tx1"/>
                  </a:solidFill>
                  <a:latin typeface="+mj-lt"/>
                </a:rPr>
                <a:t>Fécondation in vitro (</a:t>
              </a:r>
              <a:r>
                <a:rPr lang="fr-FR" altLang="fr-FR" sz="1400" dirty="0" smtClean="0">
                  <a:solidFill>
                    <a:schemeClr val="tx1"/>
                  </a:solidFill>
                  <a:latin typeface="+mj-lt"/>
                </a:rPr>
                <a:t>FIV-ICSI)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200" i="1" dirty="0">
                  <a:solidFill>
                    <a:schemeClr val="tx1"/>
                  </a:solidFill>
                  <a:latin typeface="+mj-lt"/>
                </a:rPr>
                <a:t>ICSI : </a:t>
              </a:r>
              <a:r>
                <a:rPr lang="fr-FR" altLang="fr-FR" sz="1200" i="1" dirty="0" err="1" smtClean="0">
                  <a:solidFill>
                    <a:schemeClr val="tx1"/>
                  </a:solidFill>
                  <a:latin typeface="+mj-lt"/>
                </a:rPr>
                <a:t>IntraCytoplasmic</a:t>
              </a:r>
              <a:r>
                <a:rPr lang="fr-FR" altLang="fr-FR" sz="1200" i="1" dirty="0" smtClean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fr-FR" altLang="fr-FR" sz="1200" i="1" dirty="0" err="1" smtClean="0">
                  <a:solidFill>
                    <a:schemeClr val="tx1"/>
                  </a:solidFill>
                  <a:latin typeface="+mj-lt"/>
                </a:rPr>
                <a:t>Sperm</a:t>
              </a:r>
              <a:r>
                <a:rPr lang="fr-FR" altLang="fr-FR" sz="1200" i="1" dirty="0" smtClean="0">
                  <a:solidFill>
                    <a:schemeClr val="tx1"/>
                  </a:solidFill>
                  <a:latin typeface="+mj-lt"/>
                </a:rPr>
                <a:t> Injection</a:t>
              </a:r>
              <a:endParaRPr lang="fr-FR" altLang="fr-FR" sz="1200" i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4" name="AutoShape 11"/>
            <p:cNvSpPr>
              <a:spLocks/>
            </p:cNvSpPr>
            <p:nvPr/>
          </p:nvSpPr>
          <p:spPr bwMode="auto">
            <a:xfrm>
              <a:off x="6299200" y="3102110"/>
              <a:ext cx="144463" cy="750888"/>
            </a:xfrm>
            <a:prstGeom prst="rightBrace">
              <a:avLst>
                <a:gd name="adj1" fmla="val 5558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14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4786313" y="2779713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400">
                <a:latin typeface="+mj-lt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2482850" y="3284538"/>
              <a:ext cx="0" cy="144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400">
                <a:latin typeface="+mj-lt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4786313" y="3284538"/>
              <a:ext cx="0" cy="144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400">
                <a:latin typeface="+mj-lt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1116013" y="4195357"/>
              <a:ext cx="4968875" cy="248540"/>
            </a:xfrm>
            <a:prstGeom prst="rect">
              <a:avLst/>
            </a:prstGeom>
            <a:solidFill>
              <a:srgbClr val="C0C0C0">
                <a:alpha val="39999"/>
              </a:srgbClr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400">
                  <a:solidFill>
                    <a:schemeClr val="tx1"/>
                  </a:solidFill>
                  <a:latin typeface="+mj-lt"/>
                </a:rPr>
                <a:t>Biopsie embryonnaire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1114425" y="4700177"/>
              <a:ext cx="4968875" cy="248540"/>
            </a:xfrm>
            <a:prstGeom prst="rect">
              <a:avLst/>
            </a:prstGeom>
            <a:solidFill>
              <a:srgbClr val="C0C0C0">
                <a:alpha val="39999"/>
              </a:srgbClr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400">
                  <a:solidFill>
                    <a:schemeClr val="tx1"/>
                  </a:solidFill>
                  <a:latin typeface="+mj-lt"/>
                </a:rPr>
                <a:t>Diagnostic des embryons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1114425" y="5131985"/>
              <a:ext cx="4968875" cy="509505"/>
            </a:xfrm>
            <a:prstGeom prst="rect">
              <a:avLst/>
            </a:prstGeom>
            <a:solidFill>
              <a:srgbClr val="C0C0C0">
                <a:alpha val="39999"/>
              </a:srgbClr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400" dirty="0">
                  <a:solidFill>
                    <a:schemeClr val="tx1"/>
                  </a:solidFill>
                  <a:latin typeface="+mj-lt"/>
                </a:rPr>
                <a:t>Transfert d’un ou deux embryon(s) </a:t>
              </a:r>
              <a:r>
                <a:rPr lang="fr-FR" altLang="fr-FR" sz="1400" dirty="0" smtClean="0">
                  <a:solidFill>
                    <a:schemeClr val="tx1"/>
                  </a:solidFill>
                  <a:latin typeface="+mj-lt"/>
                </a:rPr>
                <a:t>sains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400" dirty="0" smtClean="0">
                  <a:solidFill>
                    <a:schemeClr val="tx1"/>
                  </a:solidFill>
                  <a:latin typeface="+mj-lt"/>
                </a:rPr>
                <a:t>Congélation des embryons sains « surnuméraires »</a:t>
              </a:r>
              <a:endParaRPr lang="fr-FR" altLang="fr-FR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3563938" y="3908018"/>
              <a:ext cx="0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400">
                <a:latin typeface="+mj-lt"/>
              </a:endParaRPr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3563938" y="4484282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400">
                <a:latin typeface="+mj-lt"/>
              </a:endParaRPr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3563938" y="4987512"/>
              <a:ext cx="0" cy="144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400">
                <a:latin typeface="+mj-lt"/>
              </a:endParaRP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1114425" y="5924136"/>
              <a:ext cx="4968875" cy="509505"/>
            </a:xfrm>
            <a:prstGeom prst="rect">
              <a:avLst/>
            </a:prstGeom>
            <a:solidFill>
              <a:srgbClr val="FF9900">
                <a:alpha val="21176"/>
              </a:srgbClr>
            </a:solidFill>
            <a:ln w="127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400">
                  <a:solidFill>
                    <a:schemeClr val="tx1"/>
                  </a:solidFill>
                  <a:latin typeface="+mj-lt"/>
                </a:rPr>
                <a:t>Prise de sang : </a:t>
              </a:r>
              <a:r>
                <a:rPr lang="fr-FR" altLang="fr-FR" sz="1400">
                  <a:solidFill>
                    <a:schemeClr val="tx1"/>
                  </a:solidFill>
                  <a:latin typeface="+mj-lt"/>
                  <a:sym typeface="Symbol" panose="05050102010706020507" pitchFamily="18" charset="2"/>
                </a:rPr>
                <a:t>HCG à J11</a:t>
              </a:r>
              <a:endParaRPr lang="fr-FR" altLang="fr-FR" sz="1400">
                <a:solidFill>
                  <a:schemeClr val="tx1"/>
                </a:solidFill>
                <a:latin typeface="+mj-lt"/>
              </a:endParaRP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400">
                  <a:solidFill>
                    <a:schemeClr val="tx1"/>
                  </a:solidFill>
                  <a:latin typeface="+mj-lt"/>
                </a:rPr>
                <a:t>suivi normal de la grossesse, diagnostic prénatal (DPN) éventuel </a:t>
              </a:r>
            </a:p>
          </p:txBody>
        </p: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>
              <a:off x="3563938" y="5675594"/>
              <a:ext cx="0" cy="248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400">
                <a:latin typeface="+mj-lt"/>
              </a:endParaRPr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6356041" y="3360243"/>
              <a:ext cx="607047" cy="248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400" dirty="0">
                  <a:solidFill>
                    <a:schemeClr val="tx1"/>
                  </a:solidFill>
                  <a:latin typeface="+mj-lt"/>
                  <a:cs typeface="Segoe UI" panose="020B0502040204020203" pitchFamily="34" charset="0"/>
                </a:rPr>
                <a:t>J0</a:t>
              </a:r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6399222" y="4204982"/>
              <a:ext cx="607047" cy="248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400" dirty="0" smtClean="0">
                  <a:solidFill>
                    <a:schemeClr val="tx1"/>
                  </a:solidFill>
                  <a:latin typeface="+mj-lt"/>
                  <a:cs typeface="Segoe UI" panose="020B0502040204020203" pitchFamily="34" charset="0"/>
                </a:rPr>
                <a:t>J3</a:t>
              </a:r>
              <a:endParaRPr lang="fr-FR" altLang="fr-FR" sz="1400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28" name="Text Box 25"/>
            <p:cNvSpPr txBox="1">
              <a:spLocks noChangeArrowheads="1"/>
            </p:cNvSpPr>
            <p:nvPr/>
          </p:nvSpPr>
          <p:spPr bwMode="auto">
            <a:xfrm>
              <a:off x="6207120" y="4720321"/>
              <a:ext cx="971499" cy="248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400" dirty="0">
                  <a:solidFill>
                    <a:schemeClr val="tx1"/>
                  </a:solidFill>
                  <a:latin typeface="+mj-lt"/>
                  <a:cs typeface="Segoe UI" panose="020B0502040204020203" pitchFamily="34" charset="0"/>
                </a:rPr>
                <a:t>J3-J4</a:t>
              </a:r>
            </a:p>
          </p:txBody>
        </p:sp>
        <p:sp>
          <p:nvSpPr>
            <p:cNvPr id="29" name="Text Box 25"/>
            <p:cNvSpPr txBox="1">
              <a:spLocks noChangeArrowheads="1"/>
            </p:cNvSpPr>
            <p:nvPr/>
          </p:nvSpPr>
          <p:spPr bwMode="auto">
            <a:xfrm>
              <a:off x="6216995" y="5225808"/>
              <a:ext cx="971499" cy="248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400" dirty="0">
                  <a:solidFill>
                    <a:schemeClr val="tx1"/>
                  </a:solidFill>
                  <a:latin typeface="+mj-lt"/>
                  <a:cs typeface="Segoe UI" panose="020B0502040204020203" pitchFamily="34" charset="0"/>
                </a:rPr>
                <a:t>J4-J5</a:t>
              </a:r>
            </a:p>
          </p:txBody>
        </p:sp>
        <p:sp>
          <p:nvSpPr>
            <p:cNvPr id="30" name="Text Box 25"/>
            <p:cNvSpPr txBox="1">
              <a:spLocks noChangeArrowheads="1"/>
            </p:cNvSpPr>
            <p:nvPr/>
          </p:nvSpPr>
          <p:spPr bwMode="auto">
            <a:xfrm>
              <a:off x="6283873" y="2439460"/>
              <a:ext cx="607047" cy="248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400" dirty="0">
                  <a:solidFill>
                    <a:schemeClr val="tx1"/>
                  </a:solidFill>
                  <a:latin typeface="+mj-lt"/>
                  <a:cs typeface="Segoe UI" panose="020B0502040204020203" pitchFamily="34" charset="0"/>
                </a:rPr>
                <a:t>J-12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07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5767" y="228708"/>
            <a:ext cx="7016195" cy="61082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l’ICSI à la biopsie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latin typeface="+mj-lt"/>
              </a:rPr>
              <a:pPr/>
              <a:t>8</a:t>
            </a:fld>
            <a:endParaRPr lang="en-US">
              <a:latin typeface="+mj-lt"/>
            </a:endParaRPr>
          </a:p>
        </p:txBody>
      </p: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1212490" y="1128454"/>
            <a:ext cx="7873930" cy="3643725"/>
            <a:chOff x="204" y="1015"/>
            <a:chExt cx="5556" cy="2542"/>
          </a:xfrm>
        </p:grpSpPr>
        <p:pic>
          <p:nvPicPr>
            <p:cNvPr id="10" name="Picture 3" descr="e1r_j2_4blast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1298"/>
              <a:ext cx="726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e1s_j3_8blast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2640"/>
              <a:ext cx="726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 descr="e1t_j4_morul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1298"/>
              <a:ext cx="68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" descr="e1p_j1_zygot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" y="1344"/>
              <a:ext cx="68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 descr="e1q_j2_2blast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3" y="2659"/>
              <a:ext cx="726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204" y="2024"/>
              <a:ext cx="5556" cy="635"/>
            </a:xfrm>
            <a:prstGeom prst="rightArrow">
              <a:avLst>
                <a:gd name="adj1" fmla="val 43620"/>
                <a:gd name="adj2" fmla="val 91749"/>
              </a:avLst>
            </a:prstGeom>
            <a:solidFill>
              <a:srgbClr val="FF0000">
                <a:alpha val="25098"/>
              </a:srgbClr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1656" y="2069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V="1">
              <a:off x="3017" y="2069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3788" y="2205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2336" y="2205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1371" y="1162"/>
              <a:ext cx="635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000" dirty="0" smtClean="0">
                  <a:solidFill>
                    <a:schemeClr val="tx1"/>
                  </a:solidFill>
                  <a:latin typeface="+mj-lt"/>
                </a:rPr>
                <a:t>Zygote</a:t>
              </a:r>
              <a:endParaRPr lang="fr-FR" altLang="fr-FR" sz="1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1611" y="3385"/>
              <a:ext cx="1360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000">
                  <a:solidFill>
                    <a:schemeClr val="tx1"/>
                  </a:solidFill>
                  <a:latin typeface="+mj-lt"/>
                </a:rPr>
                <a:t>Embryon à 2 blastomères 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2335" y="1117"/>
              <a:ext cx="1452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000">
                  <a:solidFill>
                    <a:schemeClr val="tx1"/>
                  </a:solidFill>
                  <a:latin typeface="+mj-lt"/>
                </a:rPr>
                <a:t>Embryon à 4 blastomères 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3107" y="3339"/>
              <a:ext cx="1496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000">
                  <a:solidFill>
                    <a:schemeClr val="tx1"/>
                  </a:solidFill>
                  <a:latin typeface="+mj-lt"/>
                </a:rPr>
                <a:t>Embryon à 8 blastomères </a:t>
              </a:r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3697" y="1117"/>
              <a:ext cx="1406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000">
                  <a:solidFill>
                    <a:schemeClr val="tx1"/>
                  </a:solidFill>
                  <a:latin typeface="+mj-lt"/>
                </a:rPr>
                <a:t>Embryon au stade de morula </a:t>
              </a:r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1102" y="2251"/>
              <a:ext cx="486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000" dirty="0">
                  <a:solidFill>
                    <a:schemeClr val="tx1"/>
                  </a:solidFill>
                  <a:latin typeface="+mj-lt"/>
                </a:rPr>
                <a:t>16 à 20 h</a:t>
              </a:r>
            </a:p>
          </p:txBody>
        </p:sp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1806" y="2251"/>
              <a:ext cx="544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000" dirty="0">
                  <a:solidFill>
                    <a:schemeClr val="tx1"/>
                  </a:solidFill>
                  <a:latin typeface="+mj-lt"/>
                </a:rPr>
                <a:t>J1 =24 h</a:t>
              </a:r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2474" y="2251"/>
              <a:ext cx="545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000" dirty="0">
                  <a:solidFill>
                    <a:schemeClr val="tx1"/>
                  </a:solidFill>
                  <a:latin typeface="+mj-lt"/>
                </a:rPr>
                <a:t>J2 </a:t>
              </a:r>
              <a:r>
                <a:rPr lang="fr-FR" altLang="fr-FR" sz="1000" dirty="0" smtClean="0">
                  <a:solidFill>
                    <a:schemeClr val="tx1"/>
                  </a:solidFill>
                  <a:latin typeface="+mj-lt"/>
                </a:rPr>
                <a:t>= 45 </a:t>
              </a:r>
              <a:r>
                <a:rPr lang="fr-FR" altLang="fr-FR" sz="1000" dirty="0">
                  <a:solidFill>
                    <a:schemeClr val="tx1"/>
                  </a:solidFill>
                  <a:latin typeface="+mj-lt"/>
                </a:rPr>
                <a:t>h</a:t>
              </a: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3161" y="2251"/>
              <a:ext cx="363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000" dirty="0">
                  <a:solidFill>
                    <a:schemeClr val="tx1"/>
                  </a:solidFill>
                  <a:latin typeface="+mj-lt"/>
                </a:rPr>
                <a:t>72 h</a:t>
              </a:r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3857" y="2251"/>
              <a:ext cx="363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000" dirty="0">
                  <a:solidFill>
                    <a:schemeClr val="tx1"/>
                  </a:solidFill>
                  <a:latin typeface="+mj-lt"/>
                </a:rPr>
                <a:t>96 h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4084" y="2251"/>
              <a:ext cx="363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000" dirty="0">
                  <a:solidFill>
                    <a:schemeClr val="tx1"/>
                  </a:solidFill>
                  <a:latin typeface="+mj-lt"/>
                </a:rPr>
                <a:t>= </a:t>
              </a:r>
              <a:r>
                <a:rPr lang="fr-FR" altLang="fr-FR" sz="1000" dirty="0" smtClean="0">
                  <a:solidFill>
                    <a:schemeClr val="tx1"/>
                  </a:solidFill>
                  <a:latin typeface="+mj-lt"/>
                </a:rPr>
                <a:t> J4</a:t>
              </a:r>
              <a:endParaRPr lang="fr-FR" altLang="fr-FR" sz="1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3388" y="2251"/>
              <a:ext cx="363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000" dirty="0">
                  <a:solidFill>
                    <a:schemeClr val="tx1"/>
                  </a:solidFill>
                  <a:latin typeface="+mj-lt"/>
                </a:rPr>
                <a:t>= </a:t>
              </a:r>
              <a:r>
                <a:rPr lang="fr-FR" altLang="fr-FR" sz="1000" dirty="0" smtClean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fr-FR" altLang="fr-FR" sz="1000" b="1" dirty="0" smtClean="0">
                  <a:solidFill>
                    <a:schemeClr val="tx1"/>
                  </a:solidFill>
                  <a:latin typeface="+mj-lt"/>
                </a:rPr>
                <a:t>J3</a:t>
              </a:r>
              <a:endParaRPr lang="fr-FR" altLang="fr-FR" sz="1000" b="1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32" name="Picture 30" descr="droppedImage_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" y="1015"/>
              <a:ext cx="1106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Line 32"/>
            <p:cNvSpPr>
              <a:spLocks noChangeShapeType="1"/>
            </p:cNvSpPr>
            <p:nvPr/>
          </p:nvSpPr>
          <p:spPr bwMode="auto">
            <a:xfrm flipV="1">
              <a:off x="4468" y="2069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 flipV="1">
              <a:off x="1018" y="2069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35" name="Text Box 34"/>
            <p:cNvSpPr txBox="1">
              <a:spLocks noChangeArrowheads="1"/>
            </p:cNvSpPr>
            <p:nvPr/>
          </p:nvSpPr>
          <p:spPr bwMode="auto">
            <a:xfrm>
              <a:off x="312" y="2250"/>
              <a:ext cx="633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000" dirty="0" smtClean="0">
                  <a:solidFill>
                    <a:schemeClr val="tx1"/>
                  </a:solidFill>
                  <a:latin typeface="+mj-lt"/>
                </a:rPr>
                <a:t>FIV-ICSI = </a:t>
              </a:r>
              <a:r>
                <a:rPr lang="fr-FR" altLang="fr-FR" sz="1000" b="1" dirty="0" smtClean="0">
                  <a:solidFill>
                    <a:schemeClr val="tx1"/>
                  </a:solidFill>
                  <a:latin typeface="+mj-lt"/>
                </a:rPr>
                <a:t>J0</a:t>
              </a:r>
              <a:endParaRPr lang="fr-FR" altLang="fr-FR" sz="10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6" name="Text Box 37"/>
            <p:cNvSpPr txBox="1">
              <a:spLocks noChangeArrowheads="1"/>
            </p:cNvSpPr>
            <p:nvPr/>
          </p:nvSpPr>
          <p:spPr bwMode="auto">
            <a:xfrm>
              <a:off x="4649" y="2251"/>
              <a:ext cx="363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0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fr-FR" altLang="fr-FR" sz="1000" b="1" dirty="0" smtClean="0">
                  <a:solidFill>
                    <a:schemeClr val="tx1"/>
                  </a:solidFill>
                  <a:latin typeface="+mj-lt"/>
                </a:rPr>
                <a:t>J5</a:t>
              </a:r>
              <a:endParaRPr lang="fr-FR" altLang="fr-FR" sz="10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7" name="Line 38"/>
            <p:cNvSpPr>
              <a:spLocks noChangeShapeType="1"/>
            </p:cNvSpPr>
            <p:nvPr/>
          </p:nvSpPr>
          <p:spPr bwMode="auto">
            <a:xfrm>
              <a:off x="5012" y="2205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+mj-lt"/>
              </a:endParaRPr>
            </a:p>
          </p:txBody>
        </p:sp>
        <p:pic>
          <p:nvPicPr>
            <p:cNvPr id="38" name="Picture 40" descr="dev_blastocyste_expanse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8" t="2744" r="14502"/>
            <a:stretch>
              <a:fillRect/>
            </a:stretch>
          </p:blipFill>
          <p:spPr bwMode="auto">
            <a:xfrm>
              <a:off x="4649" y="2659"/>
              <a:ext cx="726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 Box 42"/>
            <p:cNvSpPr txBox="1">
              <a:spLocks noChangeArrowheads="1"/>
            </p:cNvSpPr>
            <p:nvPr/>
          </p:nvSpPr>
          <p:spPr bwMode="auto">
            <a:xfrm>
              <a:off x="4694" y="3339"/>
              <a:ext cx="635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000">
                  <a:solidFill>
                    <a:schemeClr val="tx1"/>
                  </a:solidFill>
                  <a:latin typeface="+mj-lt"/>
                </a:rPr>
                <a:t>Blastocyste</a:t>
              </a:r>
            </a:p>
          </p:txBody>
        </p:sp>
      </p:grpSp>
      <p:pic>
        <p:nvPicPr>
          <p:cNvPr id="41" name="Picture 2" descr="Computers Are Now Automatically Selecting The Best Embryos For Life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774" y="4765099"/>
            <a:ext cx="36195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 descr="Embryo biopsy using acid or laser on Make a 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084" y="4765099"/>
            <a:ext cx="2713566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017" y="4789967"/>
            <a:ext cx="4751388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36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DPI MOLECULAIRE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37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xécutif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  <a:fontScheme name="Exécutif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Exécutif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50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5094</TotalTime>
  <Words>1893</Words>
  <Application>Microsoft Office PowerPoint</Application>
  <PresentationFormat>Affichage à l'écran (4:3)</PresentationFormat>
  <Paragraphs>838</Paragraphs>
  <Slides>44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44</vt:i4>
      </vt:variant>
    </vt:vector>
  </HeadingPairs>
  <TitlesOfParts>
    <vt:vector size="46" baseType="lpstr">
      <vt:lpstr>Office Theme</vt:lpstr>
      <vt:lpstr>1_Office Theme</vt:lpstr>
      <vt:lpstr>Rôle du technicien de laboratoire en diagnostic préimplantatoire</vt:lpstr>
      <vt:lpstr>Diagnostic préimplantatoire (DPI)</vt:lpstr>
      <vt:lpstr>Réglementation</vt:lpstr>
      <vt:lpstr>DPI en France</vt:lpstr>
      <vt:lpstr>DPI à NANTES</vt:lpstr>
      <vt:lpstr>Prise en charge</vt:lpstr>
      <vt:lpstr>Etapes du DPI</vt:lpstr>
      <vt:lpstr>De l’ICSI à la biopsie</vt:lpstr>
      <vt:lpstr>DPI MOLECULAIRE</vt:lpstr>
      <vt:lpstr>Indications </vt:lpstr>
      <vt:lpstr>PCR multiplexe direct + indirect </vt:lpstr>
      <vt:lpstr>DPI moléculaire</vt:lpstr>
      <vt:lpstr>Présentation PowerPoint</vt:lpstr>
      <vt:lpstr>Présentation PowerPoint</vt:lpstr>
      <vt:lpstr> </vt:lpstr>
      <vt:lpstr>Présentation PowerPoint</vt:lpstr>
      <vt:lpstr>Présentation PowerPoint</vt:lpstr>
      <vt:lpstr>Présentation PowerPoint</vt:lpstr>
      <vt:lpstr>1. Faisabilité  validation de la méthode sur cellule unique</vt:lpstr>
      <vt:lpstr>Présentation PowerPoint</vt:lpstr>
      <vt:lpstr>2. Diagnostic préimplantatoire Pré-DPI</vt:lpstr>
      <vt:lpstr>2. Diagnostic préimplantatoire le jour J !</vt:lpstr>
      <vt:lpstr>2. Diagnostic préimplantatoire le jour J !</vt:lpstr>
      <vt:lpstr>DPI moléculaire : un exemple</vt:lpstr>
      <vt:lpstr>DPI CYTOGÉNÉTIQUE</vt:lpstr>
      <vt:lpstr>Présentation PowerPoint</vt:lpstr>
      <vt:lpstr>Présentation PowerPoint</vt:lpstr>
      <vt:lpstr>Présentation PowerPoint</vt:lpstr>
      <vt:lpstr>Présentation PowerPoint</vt:lpstr>
      <vt:lpstr>Technique : FISH</vt:lpstr>
      <vt:lpstr>Prise en charge DPI</vt:lpstr>
      <vt:lpstr>1. FAISABILITÉ</vt:lpstr>
      <vt:lpstr>Validation des sondes FISH</vt:lpstr>
      <vt:lpstr>Présentation PowerPoint</vt:lpstr>
      <vt:lpstr>Présentation PowerPoint</vt:lpstr>
      <vt:lpstr>Présentation PowerPoint</vt:lpstr>
      <vt:lpstr>2. DPI : Pré-DPI</vt:lpstr>
      <vt:lpstr>2. DPI : Le jour J</vt:lpstr>
      <vt:lpstr>Présentation PowerPoint</vt:lpstr>
      <vt:lpstr>Présentation PowerPoint</vt:lpstr>
      <vt:lpstr>Spécificités du TLM DPI</vt:lpstr>
      <vt:lpstr>Naissances (2013 → 2022) </vt:lpstr>
      <vt:lpstr>DPI</vt:lpstr>
      <vt:lpstr>DPI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GAUTEUL Aurelien</cp:lastModifiedBy>
  <cp:revision>300</cp:revision>
  <cp:lastPrinted>2022-11-09T13:38:25Z</cp:lastPrinted>
  <dcterms:created xsi:type="dcterms:W3CDTF">2013-08-21T19:17:07Z</dcterms:created>
  <dcterms:modified xsi:type="dcterms:W3CDTF">2022-11-16T08:23:28Z</dcterms:modified>
</cp:coreProperties>
</file>