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7" r:id="rId5"/>
    <p:sldId id="278" r:id="rId6"/>
    <p:sldId id="261" r:id="rId7"/>
    <p:sldId id="262" r:id="rId8"/>
    <p:sldId id="265" r:id="rId9"/>
    <p:sldId id="267" r:id="rId10"/>
    <p:sldId id="280" r:id="rId11"/>
    <p:sldId id="263" r:id="rId12"/>
    <p:sldId id="268" r:id="rId13"/>
    <p:sldId id="275" r:id="rId14"/>
    <p:sldId id="279" r:id="rId15"/>
    <p:sldId id="282" r:id="rId16"/>
    <p:sldId id="283" r:id="rId17"/>
    <p:sldId id="273" r:id="rId18"/>
    <p:sldId id="269" r:id="rId19"/>
    <p:sldId id="271" r:id="rId20"/>
    <p:sldId id="270" r:id="rId21"/>
    <p:sldId id="274" r:id="rId22"/>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1">
    <p:spTree>
      <p:nvGrpSpPr>
        <p:cNvPr id="1" name=""/>
        <p:cNvGrpSpPr/>
        <p:nvPr/>
      </p:nvGrpSpPr>
      <p:grpSpPr>
        <a:xfrm>
          <a:off x="0" y="0"/>
          <a:ext cx="0" cy="0"/>
          <a:chOff x="0" y="0"/>
          <a:chExt cx="0" cy="0"/>
        </a:xfrm>
      </p:grpSpPr>
      <p:pic>
        <p:nvPicPr>
          <p:cNvPr id="1026" name="Picture 2" descr="C:\Users\T_didier\Desktop\ppt\couverture jpg\couverture ppt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350"/>
            <a:ext cx="9150350" cy="68643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hasCustomPrompt="1"/>
          </p:nvPr>
        </p:nvSpPr>
        <p:spPr>
          <a:xfrm>
            <a:off x="331440" y="1644160"/>
            <a:ext cx="5112000" cy="1470025"/>
          </a:xfrm>
        </p:spPr>
        <p:txBody>
          <a:bodyPr>
            <a:normAutofit/>
          </a:bodyPr>
          <a:lstStyle>
            <a:lvl1pPr>
              <a:defRPr sz="2600" cap="all" baseline="0">
                <a:solidFill>
                  <a:srgbClr val="5C5262"/>
                </a:solidFill>
              </a:defRPr>
            </a:lvl1pPr>
          </a:lstStyle>
          <a:p>
            <a:r>
              <a:rPr lang="fr-FR" dirty="0" smtClean="0"/>
              <a:t>TITRE DU DIAPORAMA</a:t>
            </a:r>
            <a:endParaRPr lang="fr-FR" dirty="0"/>
          </a:p>
        </p:txBody>
      </p:sp>
      <p:sp>
        <p:nvSpPr>
          <p:cNvPr id="3" name="Sous-titre 2"/>
          <p:cNvSpPr>
            <a:spLocks noGrp="1"/>
          </p:cNvSpPr>
          <p:nvPr>
            <p:ph type="subTitle" idx="1" hasCustomPrompt="1"/>
          </p:nvPr>
        </p:nvSpPr>
        <p:spPr>
          <a:xfrm>
            <a:off x="331440" y="3116560"/>
            <a:ext cx="6400800" cy="1752600"/>
          </a:xfrm>
        </p:spPr>
        <p:txBody>
          <a:bodyPr/>
          <a:lstStyle>
            <a:lvl1pPr marL="0" indent="0" algn="l">
              <a:buNone/>
              <a:defRPr cap="all" baseline="0">
                <a:solidFill>
                  <a:srgbClr val="0099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Suite du titre</a:t>
            </a:r>
            <a:endParaRPr lang="fr-FR" dirty="0"/>
          </a:p>
        </p:txBody>
      </p:sp>
      <p:sp>
        <p:nvSpPr>
          <p:cNvPr id="4" name="Espace réservé de la date 3"/>
          <p:cNvSpPr>
            <a:spLocks noGrp="1"/>
          </p:cNvSpPr>
          <p:nvPr>
            <p:ph type="dt" sz="half" idx="10"/>
          </p:nvPr>
        </p:nvSpPr>
        <p:spPr>
          <a:xfrm>
            <a:off x="331440" y="5013176"/>
            <a:ext cx="2133600" cy="365125"/>
          </a:xfrm>
        </p:spPr>
        <p:txBody>
          <a:bodyPr/>
          <a:lstStyle>
            <a:lvl1pPr>
              <a:defRPr sz="2400">
                <a:solidFill>
                  <a:srgbClr val="009999"/>
                </a:solidFill>
              </a:defRPr>
            </a:lvl1pPr>
          </a:lstStyle>
          <a:p>
            <a:fld id="{E287C91E-9F86-4C68-85E5-ACB3D833B3A0}" type="datetime1">
              <a:rPr lang="fr-FR" smtClean="0"/>
              <a:pPr/>
              <a:t>08/11/2017</a:t>
            </a:fld>
            <a:endParaRPr lang="fr-FR" dirty="0"/>
          </a:p>
        </p:txBody>
      </p:sp>
    </p:spTree>
    <p:extLst>
      <p:ext uri="{BB962C8B-B14F-4D97-AF65-F5344CB8AC3E}">
        <p14:creationId xmlns:p14="http://schemas.microsoft.com/office/powerpoint/2010/main" val="361357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662D18-8DD7-4ED5-91C8-0B385244A733}" type="datetime1">
              <a:rPr lang="fr-FR" smtClean="0"/>
              <a:t>08/11/2017</a:t>
            </a:fld>
            <a:endParaRPr lang="fr-FR"/>
          </a:p>
        </p:txBody>
      </p:sp>
      <p:sp>
        <p:nvSpPr>
          <p:cNvPr id="6" name="Espace réservé du pied de page 5"/>
          <p:cNvSpPr>
            <a:spLocks noGrp="1"/>
          </p:cNvSpPr>
          <p:nvPr>
            <p:ph type="ftr" sz="quarter" idx="11"/>
          </p:nvPr>
        </p:nvSpPr>
        <p:spPr/>
        <p:txBody>
          <a:bodyPr/>
          <a:lstStyle/>
          <a:p>
            <a:r>
              <a:rPr lang="fr-FR" smtClean="0"/>
              <a:t>TITRE DU DIAPORAMA Général</a:t>
            </a:r>
            <a:endParaRPr lang="fr-FR"/>
          </a:p>
        </p:txBody>
      </p:sp>
      <p:sp>
        <p:nvSpPr>
          <p:cNvPr id="7" name="Espace réservé du numéro de diapositive 6"/>
          <p:cNvSpPr>
            <a:spLocks noGrp="1"/>
          </p:cNvSpPr>
          <p:nvPr>
            <p:ph type="sldNum" sz="quarter" idx="12"/>
          </p:nvPr>
        </p:nvSpPr>
        <p:spPr/>
        <p:txBody>
          <a:bodyPr/>
          <a:lstStyle/>
          <a:p>
            <a:fld id="{16F21E51-2723-4919-BB7C-AC26CDD9558B}" type="slidenum">
              <a:rPr lang="fr-FR" smtClean="0"/>
              <a:t>‹N°›</a:t>
            </a:fld>
            <a:endParaRPr lang="fr-FR"/>
          </a:p>
        </p:txBody>
      </p:sp>
    </p:spTree>
    <p:extLst>
      <p:ext uri="{BB962C8B-B14F-4D97-AF65-F5344CB8AC3E}">
        <p14:creationId xmlns:p14="http://schemas.microsoft.com/office/powerpoint/2010/main" val="387003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EBBCAD5-4F87-47FB-A103-AC04DDB84739}" type="datetimeFigureOut">
              <a:rPr lang="fr-FR" smtClean="0"/>
              <a:t>08/11/2017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BC3A57-35C5-4FE8-9B8B-E54E4B63E987}" type="slidenum">
              <a:rPr lang="fr-FR" smtClean="0"/>
              <a:t>‹N°›</a:t>
            </a:fld>
            <a:endParaRPr lang="fr-FR"/>
          </a:p>
        </p:txBody>
      </p:sp>
    </p:spTree>
    <p:extLst>
      <p:ext uri="{BB962C8B-B14F-4D97-AF65-F5344CB8AC3E}">
        <p14:creationId xmlns:p14="http://schemas.microsoft.com/office/powerpoint/2010/main" val="421363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3FA95D-D5B6-40C7-A3EF-C86331F7D5A3}" type="datetime1">
              <a:rPr lang="fr-FR" smtClean="0"/>
              <a:t>08/11/2017</a:t>
            </a:fld>
            <a:endParaRPr lang="fr-FR"/>
          </a:p>
        </p:txBody>
      </p:sp>
      <p:sp>
        <p:nvSpPr>
          <p:cNvPr id="3" name="Espace réservé du pied de page 2"/>
          <p:cNvSpPr>
            <a:spLocks noGrp="1"/>
          </p:cNvSpPr>
          <p:nvPr>
            <p:ph type="ftr" sz="quarter" idx="11"/>
          </p:nvPr>
        </p:nvSpPr>
        <p:spPr/>
        <p:txBody>
          <a:bodyPr/>
          <a:lstStyle/>
          <a:p>
            <a:r>
              <a:rPr lang="fr-FR" smtClean="0"/>
              <a:t>TITRE DU DIAPORAMA Général</a:t>
            </a:r>
            <a:endParaRPr lang="fr-FR"/>
          </a:p>
        </p:txBody>
      </p:sp>
      <p:sp>
        <p:nvSpPr>
          <p:cNvPr id="4" name="Espace réservé du numéro de diapositive 3"/>
          <p:cNvSpPr>
            <a:spLocks noGrp="1"/>
          </p:cNvSpPr>
          <p:nvPr>
            <p:ph type="sldNum" sz="quarter" idx="12"/>
          </p:nvPr>
        </p:nvSpPr>
        <p:spPr/>
        <p:txBody>
          <a:bodyPr/>
          <a:lstStyle/>
          <a:p>
            <a:fld id="{16F21E51-2723-4919-BB7C-AC26CDD9558B}" type="slidenum">
              <a:rPr lang="fr-FR" smtClean="0"/>
              <a:t>‹N°›</a:t>
            </a:fld>
            <a:endParaRPr lang="fr-FR"/>
          </a:p>
        </p:txBody>
      </p:sp>
    </p:spTree>
    <p:extLst>
      <p:ext uri="{BB962C8B-B14F-4D97-AF65-F5344CB8AC3E}">
        <p14:creationId xmlns:p14="http://schemas.microsoft.com/office/powerpoint/2010/main" val="364300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normAutofit/>
          </a:bodyPr>
          <a:lstStyle>
            <a:lvl1pPr algn="l">
              <a:defRPr sz="24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0E50B4E-C378-4FAD-85B1-C0984996D9F4}" type="datetime1">
              <a:rPr lang="fr-FR" smtClean="0"/>
              <a:t>08/11/2017</a:t>
            </a:fld>
            <a:endParaRPr lang="fr-FR"/>
          </a:p>
        </p:txBody>
      </p:sp>
      <p:sp>
        <p:nvSpPr>
          <p:cNvPr id="6" name="Espace réservé du pied de page 5"/>
          <p:cNvSpPr>
            <a:spLocks noGrp="1"/>
          </p:cNvSpPr>
          <p:nvPr>
            <p:ph type="ftr" sz="quarter" idx="11"/>
          </p:nvPr>
        </p:nvSpPr>
        <p:spPr/>
        <p:txBody>
          <a:bodyPr/>
          <a:lstStyle/>
          <a:p>
            <a:r>
              <a:rPr lang="fr-FR" smtClean="0"/>
              <a:t>TITRE DU DIAPORAMA Général</a:t>
            </a:r>
            <a:endParaRPr lang="fr-FR"/>
          </a:p>
        </p:txBody>
      </p:sp>
      <p:sp>
        <p:nvSpPr>
          <p:cNvPr id="7" name="Espace réservé du numéro de diapositive 6"/>
          <p:cNvSpPr>
            <a:spLocks noGrp="1"/>
          </p:cNvSpPr>
          <p:nvPr>
            <p:ph type="sldNum" sz="quarter" idx="12"/>
          </p:nvPr>
        </p:nvSpPr>
        <p:spPr/>
        <p:txBody>
          <a:bodyPr/>
          <a:lstStyle/>
          <a:p>
            <a:fld id="{16F21E51-2723-4919-BB7C-AC26CDD9558B}" type="slidenum">
              <a:rPr lang="fr-FR" smtClean="0"/>
              <a:t>‹N°›</a:t>
            </a:fld>
            <a:endParaRPr lang="fr-FR"/>
          </a:p>
        </p:txBody>
      </p:sp>
    </p:spTree>
    <p:extLst>
      <p:ext uri="{BB962C8B-B14F-4D97-AF65-F5344CB8AC3E}">
        <p14:creationId xmlns:p14="http://schemas.microsoft.com/office/powerpoint/2010/main" val="185295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07E74F-192E-47FF-9A01-1F6A85FFBE1B}" type="datetime1">
              <a:rPr lang="fr-FR" smtClean="0"/>
              <a:t>08/11/2017</a:t>
            </a:fld>
            <a:endParaRPr lang="fr-FR"/>
          </a:p>
        </p:txBody>
      </p:sp>
      <p:sp>
        <p:nvSpPr>
          <p:cNvPr id="6" name="Espace réservé du pied de page 5"/>
          <p:cNvSpPr>
            <a:spLocks noGrp="1"/>
          </p:cNvSpPr>
          <p:nvPr>
            <p:ph type="ftr" sz="quarter" idx="11"/>
          </p:nvPr>
        </p:nvSpPr>
        <p:spPr/>
        <p:txBody>
          <a:bodyPr/>
          <a:lstStyle/>
          <a:p>
            <a:r>
              <a:rPr lang="fr-FR" smtClean="0"/>
              <a:t>TITRE DU DIAPORAMA Général</a:t>
            </a:r>
            <a:endParaRPr lang="fr-FR"/>
          </a:p>
        </p:txBody>
      </p:sp>
      <p:sp>
        <p:nvSpPr>
          <p:cNvPr id="7" name="Espace réservé du numéro de diapositive 6"/>
          <p:cNvSpPr>
            <a:spLocks noGrp="1"/>
          </p:cNvSpPr>
          <p:nvPr>
            <p:ph type="sldNum" sz="quarter" idx="12"/>
          </p:nvPr>
        </p:nvSpPr>
        <p:spPr/>
        <p:txBody>
          <a:bodyPr/>
          <a:lstStyle/>
          <a:p>
            <a:fld id="{16F21E51-2723-4919-BB7C-AC26CDD9558B}" type="slidenum">
              <a:rPr lang="fr-FR" smtClean="0"/>
              <a:t>‹N°›</a:t>
            </a:fld>
            <a:endParaRPr lang="fr-FR"/>
          </a:p>
        </p:txBody>
      </p:sp>
    </p:spTree>
    <p:extLst>
      <p:ext uri="{BB962C8B-B14F-4D97-AF65-F5344CB8AC3E}">
        <p14:creationId xmlns:p14="http://schemas.microsoft.com/office/powerpoint/2010/main" val="167347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spo de Fin">
    <p:spTree>
      <p:nvGrpSpPr>
        <p:cNvPr id="1" name=""/>
        <p:cNvGrpSpPr/>
        <p:nvPr/>
      </p:nvGrpSpPr>
      <p:grpSpPr>
        <a:xfrm>
          <a:off x="0" y="0"/>
          <a:ext cx="0" cy="0"/>
          <a:chOff x="0" y="0"/>
          <a:chExt cx="0" cy="0"/>
        </a:xfrm>
      </p:grpSpPr>
      <p:pic>
        <p:nvPicPr>
          <p:cNvPr id="4" name="Picture 2" descr="C:\Users\T_didier\Desktop\PPT\modele-hopital_universitaire-1013\Diapositive18.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9"/>
          <p:cNvSpPr>
            <a:spLocks noGrp="1"/>
          </p:cNvSpPr>
          <p:nvPr>
            <p:ph type="title" hasCustomPrompt="1"/>
          </p:nvPr>
        </p:nvSpPr>
        <p:spPr>
          <a:xfrm>
            <a:off x="457200" y="2069976"/>
            <a:ext cx="5266928" cy="1143000"/>
          </a:xfrm>
        </p:spPr>
        <p:txBody>
          <a:bodyPr/>
          <a:lstStyle>
            <a:lvl1pPr>
              <a:defRPr/>
            </a:lvl1pPr>
          </a:lstStyle>
          <a:p>
            <a:r>
              <a:rPr lang="fr-FR" dirty="0" smtClean="0"/>
              <a:t>Le mot de la fin</a:t>
            </a:r>
            <a:endParaRPr lang="fr-FR" dirty="0"/>
          </a:p>
        </p:txBody>
      </p:sp>
    </p:spTree>
    <p:extLst>
      <p:ext uri="{BB962C8B-B14F-4D97-AF65-F5344CB8AC3E}">
        <p14:creationId xmlns:p14="http://schemas.microsoft.com/office/powerpoint/2010/main" val="330509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lgn="l">
              <a:defRPr sz="3000" b="1">
                <a:solidFill>
                  <a:srgbClr val="5C5262"/>
                </a:solidFill>
                <a:latin typeface="Arial" pitchFamily="34" charset="0"/>
                <a:cs typeface="Arial" pitchFamily="34" charset="0"/>
              </a:defRPr>
            </a:lvl1pPr>
          </a:lstStyle>
          <a:p>
            <a:r>
              <a:rPr lang="fr-FR" smtClean="0"/>
              <a:t>Modifiez le style du titre</a:t>
            </a:r>
            <a:endParaRPr lang="fr-FR"/>
          </a:p>
        </p:txBody>
      </p:sp>
      <p:sp>
        <p:nvSpPr>
          <p:cNvPr id="4" name="Espace réservé de la date 3"/>
          <p:cNvSpPr>
            <a:spLocks noGrp="1"/>
          </p:cNvSpPr>
          <p:nvPr>
            <p:ph type="dt" sz="half" idx="10"/>
          </p:nvPr>
        </p:nvSpPr>
        <p:spPr/>
        <p:txBody>
          <a:bodyPr/>
          <a:lstStyle>
            <a:lvl1pPr>
              <a:defRPr>
                <a:solidFill>
                  <a:schemeClr val="bg1"/>
                </a:solidFill>
              </a:defRPr>
            </a:lvl1pPr>
          </a:lstStyle>
          <a:p>
            <a:fld id="{62E69B02-EDBE-482A-B372-53D8E5C2AEB1}" type="datetime1">
              <a:rPr lang="fr-FR" smtClean="0"/>
              <a:t>08/11/2017</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smtClean="0"/>
              <a:t>TITRE DU DIAPORAMA Général</a:t>
            </a:r>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6F21E51-2723-4919-BB7C-AC26CDD9558B}" type="slidenum">
              <a:rPr lang="fr-FR" smtClean="0"/>
              <a:pPr/>
              <a:t>‹N°›</a:t>
            </a:fld>
            <a:endParaRPr lang="fr-FR"/>
          </a:p>
        </p:txBody>
      </p:sp>
      <p:sp>
        <p:nvSpPr>
          <p:cNvPr id="7" name="Espace réservé du contenu 2"/>
          <p:cNvSpPr>
            <a:spLocks noGrp="1"/>
          </p:cNvSpPr>
          <p:nvPr>
            <p:ph idx="1"/>
          </p:nvPr>
        </p:nvSpPr>
        <p:spPr>
          <a:xfrm>
            <a:off x="457200" y="1600200"/>
            <a:ext cx="8229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0752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Chapitre 1">
    <p:spTree>
      <p:nvGrpSpPr>
        <p:cNvPr id="1" name=""/>
        <p:cNvGrpSpPr/>
        <p:nvPr/>
      </p:nvGrpSpPr>
      <p:grpSpPr>
        <a:xfrm>
          <a:off x="0" y="0"/>
          <a:ext cx="0" cy="0"/>
          <a:chOff x="0" y="0"/>
          <a:chExt cx="0" cy="0"/>
        </a:xfrm>
      </p:grpSpPr>
      <p:pic>
        <p:nvPicPr>
          <p:cNvPr id="1026" name="Picture 2" descr="C:\Users\T_didier\Desktop\ppt\interieur\soins\couverture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626"/>
            <a:ext cx="9169593" cy="688037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3"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230595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Chapitre 2">
    <p:spTree>
      <p:nvGrpSpPr>
        <p:cNvPr id="1" name=""/>
        <p:cNvGrpSpPr/>
        <p:nvPr/>
      </p:nvGrpSpPr>
      <p:grpSpPr>
        <a:xfrm>
          <a:off x="0" y="0"/>
          <a:ext cx="0" cy="0"/>
          <a:chOff x="0" y="0"/>
          <a:chExt cx="0" cy="0"/>
        </a:xfrm>
      </p:grpSpPr>
      <p:pic>
        <p:nvPicPr>
          <p:cNvPr id="2050" name="Picture 2" descr="C:\Users\T_didier\Desktop\ppt\interieur\soins\couverture ppt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6117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3"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47505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re de Chapitre 3">
    <p:spTree>
      <p:nvGrpSpPr>
        <p:cNvPr id="1" name=""/>
        <p:cNvGrpSpPr/>
        <p:nvPr/>
      </p:nvGrpSpPr>
      <p:grpSpPr>
        <a:xfrm>
          <a:off x="0" y="0"/>
          <a:ext cx="0" cy="0"/>
          <a:chOff x="0" y="0"/>
          <a:chExt cx="0" cy="0"/>
        </a:xfrm>
      </p:grpSpPr>
      <p:pic>
        <p:nvPicPr>
          <p:cNvPr id="3074" name="Picture 2" descr="C:\Users\T_didier\Desktop\ppt\interieur\soins\couverture ppt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6117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3"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2884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re de Chapitre 4">
    <p:spTree>
      <p:nvGrpSpPr>
        <p:cNvPr id="1" name=""/>
        <p:cNvGrpSpPr/>
        <p:nvPr/>
      </p:nvGrpSpPr>
      <p:grpSpPr>
        <a:xfrm>
          <a:off x="0" y="0"/>
          <a:ext cx="0" cy="0"/>
          <a:chOff x="0" y="0"/>
          <a:chExt cx="0" cy="0"/>
        </a:xfrm>
      </p:grpSpPr>
      <p:pic>
        <p:nvPicPr>
          <p:cNvPr id="4098" name="Picture 2" descr="C:\Users\T_didier\Desktop\ppt\interieur\soins\couverture ppt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686117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3"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1699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itre de Chapitre 5">
    <p:spTree>
      <p:nvGrpSpPr>
        <p:cNvPr id="1" name=""/>
        <p:cNvGrpSpPr/>
        <p:nvPr/>
      </p:nvGrpSpPr>
      <p:grpSpPr>
        <a:xfrm>
          <a:off x="0" y="0"/>
          <a:ext cx="0" cy="0"/>
          <a:chOff x="0" y="0"/>
          <a:chExt cx="0" cy="0"/>
        </a:xfrm>
      </p:grpSpPr>
      <p:pic>
        <p:nvPicPr>
          <p:cNvPr id="6" name="Picture 2" descr="C:\Users\T_didier\Desktop\PPT\modele-hopital_universitaire-1013\Diapositive1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3"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09055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2">
    <p:spTree>
      <p:nvGrpSpPr>
        <p:cNvPr id="1" name=""/>
        <p:cNvGrpSpPr/>
        <p:nvPr/>
      </p:nvGrpSpPr>
      <p:grpSpPr>
        <a:xfrm>
          <a:off x="0" y="0"/>
          <a:ext cx="0" cy="0"/>
          <a:chOff x="0" y="0"/>
          <a:chExt cx="0" cy="0"/>
        </a:xfrm>
      </p:grpSpPr>
      <p:pic>
        <p:nvPicPr>
          <p:cNvPr id="5122" name="Picture 2" descr="C:\Users\T_didier\Desktop\ppt\interieur\soins\couverture ppt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65263" cy="687712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8"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810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itre de Chapitre 6">
    <p:spTree>
      <p:nvGrpSpPr>
        <p:cNvPr id="1" name=""/>
        <p:cNvGrpSpPr/>
        <p:nvPr/>
      </p:nvGrpSpPr>
      <p:grpSpPr>
        <a:xfrm>
          <a:off x="0" y="0"/>
          <a:ext cx="0" cy="0"/>
          <a:chOff x="0" y="0"/>
          <a:chExt cx="0" cy="0"/>
        </a:xfrm>
      </p:grpSpPr>
      <p:pic>
        <p:nvPicPr>
          <p:cNvPr id="5" name="Picture 2" descr="C:\Users\T_didier\Desktop\PPT\modele-hopital_universitaire-1013\Diapositive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11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52000" y="3142800"/>
            <a:ext cx="5544000" cy="574232"/>
          </a:xfrm>
        </p:spPr>
        <p:txBody>
          <a:bodyPr anchor="t">
            <a:normAutofit/>
          </a:bodyPr>
          <a:lstStyle>
            <a:lvl1pPr algn="l">
              <a:defRPr sz="3000" b="1" cap="all" baseline="0"/>
            </a:lvl1pPr>
          </a:lstStyle>
          <a:p>
            <a:r>
              <a:rPr lang="fr-FR" dirty="0" smtClean="0"/>
              <a:t>TITRE DU CHAPITRE</a:t>
            </a:r>
            <a:endParaRPr lang="fr-FR" dirty="0"/>
          </a:p>
        </p:txBody>
      </p:sp>
      <p:sp>
        <p:nvSpPr>
          <p:cNvPr id="3" name="Espace réservé du texte 2"/>
          <p:cNvSpPr>
            <a:spLocks noGrp="1"/>
          </p:cNvSpPr>
          <p:nvPr>
            <p:ph type="body" idx="1"/>
          </p:nvPr>
        </p:nvSpPr>
        <p:spPr>
          <a:xfrm>
            <a:off x="252000" y="3933056"/>
            <a:ext cx="5184096" cy="86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104569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descr="C:\Users\T_didier\Desktop\PPT\modele-hopital_universitaire-1013\Diapositive1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0290554-4CD4-4675-A6E8-9CD1C1690530}" type="datetime1">
              <a:rPr lang="fr-FR" smtClean="0"/>
              <a:t>08/11/2017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fr-FR" dirty="0" smtClean="0"/>
              <a:t>TITRE DU DIAPORAMA Général</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6F21E51-2723-4919-BB7C-AC26CDD9558B}" type="slidenum">
              <a:rPr lang="fr-FR" smtClean="0"/>
              <a:pPr/>
              <a:t>‹N°›</a:t>
            </a:fld>
            <a:endParaRPr lang="fr-FR"/>
          </a:p>
        </p:txBody>
      </p:sp>
    </p:spTree>
    <p:extLst>
      <p:ext uri="{BB962C8B-B14F-4D97-AF65-F5344CB8AC3E}">
        <p14:creationId xmlns:p14="http://schemas.microsoft.com/office/powerpoint/2010/main" val="195396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79" r:id="rId4"/>
    <p:sldLayoutId id="2147483780" r:id="rId5"/>
    <p:sldLayoutId id="2147483781" r:id="rId6"/>
    <p:sldLayoutId id="2147483782" r:id="rId7"/>
    <p:sldLayoutId id="2147483777" r:id="rId8"/>
    <p:sldLayoutId id="2147483783" r:id="rId9"/>
    <p:sldLayoutId id="2147483664" r:id="rId10"/>
    <p:sldLayoutId id="2147483785" r:id="rId11"/>
    <p:sldLayoutId id="2147483667" r:id="rId12"/>
    <p:sldLayoutId id="2147483668" r:id="rId13"/>
    <p:sldLayoutId id="2147483669" r:id="rId14"/>
    <p:sldLayoutId id="2147483784" r:id="rId15"/>
  </p:sldLayoutIdLst>
  <p:hf hdr="0"/>
  <p:txStyles>
    <p:titleStyle>
      <a:lvl1pPr algn="l" defTabSz="914400" rtl="0" eaLnBrk="1" latinLnBrk="0" hangingPunct="1">
        <a:spcBef>
          <a:spcPct val="0"/>
        </a:spcBef>
        <a:buNone/>
        <a:defRPr sz="3000" b="1" kern="1200">
          <a:solidFill>
            <a:srgbClr val="5C5262"/>
          </a:solidFill>
          <a:latin typeface="+mj-lt"/>
          <a:ea typeface="+mj-ea"/>
          <a:cs typeface="+mj-cs"/>
        </a:defRPr>
      </a:lvl1pPr>
    </p:titleStyle>
    <p:bodyStyle>
      <a:lvl1pPr marL="342900" indent="-342900" algn="l" defTabSz="914400" rtl="0" eaLnBrk="1" latinLnBrk="0" hangingPunct="1">
        <a:spcBef>
          <a:spcPct val="20000"/>
        </a:spcBef>
        <a:buClr>
          <a:srgbClr val="009999"/>
        </a:buClr>
        <a:buSzPct val="80000"/>
        <a:buFont typeface="Wingdings" pitchFamily="2" charset="2"/>
        <a:buChar char="l"/>
        <a:defRPr sz="2400" b="1" kern="1200">
          <a:solidFill>
            <a:srgbClr val="5C5262"/>
          </a:solidFill>
          <a:latin typeface="+mn-lt"/>
          <a:ea typeface="+mn-ea"/>
          <a:cs typeface="+mn-cs"/>
        </a:defRPr>
      </a:lvl1pPr>
      <a:lvl2pPr marL="742950" indent="-285750" algn="l" defTabSz="914400" rtl="0" eaLnBrk="1" latinLnBrk="0" hangingPunct="1">
        <a:spcBef>
          <a:spcPct val="20000"/>
        </a:spcBef>
        <a:buClr>
          <a:srgbClr val="009999"/>
        </a:buClr>
        <a:buFont typeface="Arial Black" pitchFamily="34" charset="0"/>
        <a:buChar char="&gt;"/>
        <a:defRPr sz="2200" kern="1200">
          <a:solidFill>
            <a:srgbClr val="5C5262"/>
          </a:solidFill>
          <a:latin typeface="+mn-lt"/>
          <a:ea typeface="+mn-ea"/>
          <a:cs typeface="+mn-cs"/>
        </a:defRPr>
      </a:lvl2pPr>
      <a:lvl3pPr marL="1143000" indent="-228600" algn="l" defTabSz="914400" rtl="0" eaLnBrk="1" latinLnBrk="0" hangingPunct="1">
        <a:spcBef>
          <a:spcPct val="20000"/>
        </a:spcBef>
        <a:buClr>
          <a:srgbClr val="009999"/>
        </a:buClr>
        <a:buFont typeface="Arial" pitchFamily="34" charset="0"/>
        <a:buChar char="•"/>
        <a:defRPr sz="2000" kern="1200">
          <a:solidFill>
            <a:srgbClr val="5C5262"/>
          </a:solidFill>
          <a:latin typeface="+mn-lt"/>
          <a:ea typeface="+mn-ea"/>
          <a:cs typeface="+mn-cs"/>
        </a:defRPr>
      </a:lvl3pPr>
      <a:lvl4pPr marL="1600200" indent="-228600" algn="l" defTabSz="914400" rtl="0" eaLnBrk="1" latinLnBrk="0" hangingPunct="1">
        <a:spcBef>
          <a:spcPct val="20000"/>
        </a:spcBef>
        <a:buClr>
          <a:srgbClr val="009999"/>
        </a:buClr>
        <a:buFont typeface="Arial" pitchFamily="34" charset="0"/>
        <a:buChar char="•"/>
        <a:defRPr sz="1800" kern="1200">
          <a:solidFill>
            <a:srgbClr val="5C5262"/>
          </a:solidFill>
          <a:latin typeface="+mn-lt"/>
          <a:ea typeface="+mn-ea"/>
          <a:cs typeface="+mn-cs"/>
        </a:defRPr>
      </a:lvl4pPr>
      <a:lvl5pPr marL="2057400" indent="-228600" algn="l" defTabSz="914400" rtl="0" eaLnBrk="1" latinLnBrk="0" hangingPunct="1">
        <a:spcBef>
          <a:spcPct val="20000"/>
        </a:spcBef>
        <a:buClr>
          <a:srgbClr val="009999"/>
        </a:buClr>
        <a:buFont typeface="Arial" pitchFamily="34" charset="0"/>
        <a:buChar char="•"/>
        <a:defRPr sz="1800" kern="1200">
          <a:solidFill>
            <a:srgbClr val="5C526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34" y="908720"/>
            <a:ext cx="5680720" cy="1470025"/>
          </a:xfrm>
        </p:spPr>
        <p:txBody>
          <a:bodyPr/>
          <a:lstStyle/>
          <a:p>
            <a:pPr algn="ctr"/>
            <a:r>
              <a:rPr lang="fr-FR" cap="none" dirty="0" smtClean="0"/>
              <a:t>XIV</a:t>
            </a:r>
            <a:r>
              <a:rPr lang="fr-FR" cap="none" baseline="30000" dirty="0" smtClean="0"/>
              <a:t>ème</a:t>
            </a:r>
            <a:r>
              <a:rPr lang="fr-FR" cap="none" dirty="0" smtClean="0"/>
              <a:t>  Journée Professionnelle </a:t>
            </a:r>
            <a:br>
              <a:rPr lang="fr-FR" cap="none" dirty="0" smtClean="0"/>
            </a:br>
            <a:r>
              <a:rPr lang="fr-FR" cap="none" dirty="0" smtClean="0"/>
              <a:t>de l’Association des Techniciens de Laboratoire Médical</a:t>
            </a:r>
            <a:endParaRPr lang="fr-FR" cap="none" dirty="0"/>
          </a:p>
        </p:txBody>
      </p:sp>
      <p:sp>
        <p:nvSpPr>
          <p:cNvPr id="3" name="Sous-titre 2"/>
          <p:cNvSpPr>
            <a:spLocks noGrp="1"/>
          </p:cNvSpPr>
          <p:nvPr>
            <p:ph type="subTitle" idx="1"/>
          </p:nvPr>
        </p:nvSpPr>
        <p:spPr>
          <a:xfrm>
            <a:off x="-2328" y="2780928"/>
            <a:ext cx="5968752" cy="2664296"/>
          </a:xfrm>
        </p:spPr>
        <p:txBody>
          <a:bodyPr>
            <a:normAutofit/>
          </a:bodyPr>
          <a:lstStyle/>
          <a:p>
            <a:pPr algn="ctr"/>
            <a:r>
              <a:rPr lang="fr-FR" cap="none" dirty="0" smtClean="0">
                <a:solidFill>
                  <a:schemeClr val="tx1">
                    <a:lumMod val="50000"/>
                    <a:lumOff val="50000"/>
                  </a:schemeClr>
                </a:solidFill>
              </a:rPr>
              <a:t>Technicien de recherche en laboratoire de Biologie Médicale</a:t>
            </a:r>
          </a:p>
          <a:p>
            <a:pPr algn="ctr"/>
            <a:endParaRPr lang="fr-FR" cap="none" dirty="0" smtClean="0">
              <a:solidFill>
                <a:schemeClr val="tx1">
                  <a:lumMod val="50000"/>
                  <a:lumOff val="50000"/>
                </a:schemeClr>
              </a:solidFill>
            </a:endParaRPr>
          </a:p>
          <a:p>
            <a:pPr algn="ctr"/>
            <a:r>
              <a:rPr lang="fr-FR" sz="1700" cap="none" dirty="0" smtClean="0">
                <a:solidFill>
                  <a:schemeClr val="tx1">
                    <a:lumMod val="50000"/>
                    <a:lumOff val="50000"/>
                  </a:schemeClr>
                </a:solidFill>
              </a:rPr>
              <a:t>Johny BOMBLED</a:t>
            </a:r>
          </a:p>
          <a:p>
            <a:pPr algn="ctr"/>
            <a:r>
              <a:rPr lang="fr-FR" sz="1700" cap="none" dirty="0" smtClean="0">
                <a:solidFill>
                  <a:schemeClr val="tx1">
                    <a:lumMod val="50000"/>
                    <a:lumOff val="50000"/>
                  </a:schemeClr>
                </a:solidFill>
              </a:rPr>
              <a:t>Cadre médicotechnique en R&amp;D</a:t>
            </a:r>
          </a:p>
          <a:p>
            <a:pPr algn="ctr"/>
            <a:r>
              <a:rPr lang="fr-FR" sz="1700" cap="none" dirty="0" smtClean="0">
                <a:solidFill>
                  <a:schemeClr val="tx1">
                    <a:lumMod val="50000"/>
                    <a:lumOff val="50000"/>
                  </a:schemeClr>
                </a:solidFill>
              </a:rPr>
              <a:t>Chargé de coordination en développements</a:t>
            </a:r>
          </a:p>
          <a:p>
            <a:endParaRPr lang="fr-FR" cap="none" dirty="0" smtClean="0"/>
          </a:p>
          <a:p>
            <a:endParaRPr lang="fr-FR" cap="none" dirty="0"/>
          </a:p>
        </p:txBody>
      </p:sp>
      <p:sp>
        <p:nvSpPr>
          <p:cNvPr id="4" name="Espace réservé de la date 3"/>
          <p:cNvSpPr>
            <a:spLocks noGrp="1"/>
          </p:cNvSpPr>
          <p:nvPr>
            <p:ph type="dt" sz="half" idx="10"/>
          </p:nvPr>
        </p:nvSpPr>
        <p:spPr>
          <a:xfrm>
            <a:off x="3203848" y="5949280"/>
            <a:ext cx="1872208" cy="365125"/>
          </a:xfrm>
        </p:spPr>
        <p:txBody>
          <a:bodyPr/>
          <a:lstStyle/>
          <a:p>
            <a:pPr algn="ctr"/>
            <a:r>
              <a:rPr lang="fr-FR" sz="1400" dirty="0" smtClean="0"/>
              <a:t>17 Novembre 2017</a:t>
            </a:r>
            <a:endParaRPr lang="fr-FR" sz="1400" dirty="0"/>
          </a:p>
        </p:txBody>
      </p:sp>
    </p:spTree>
    <p:extLst>
      <p:ext uri="{BB962C8B-B14F-4D97-AF65-F5344CB8AC3E}">
        <p14:creationId xmlns:p14="http://schemas.microsoft.com/office/powerpoint/2010/main" val="410128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7768"/>
            <a:ext cx="8229600" cy="1143000"/>
          </a:xfrm>
        </p:spPr>
        <p:txBody>
          <a:bodyPr>
            <a:normAutofit/>
          </a:bodyPr>
          <a:lstStyle/>
          <a:p>
            <a:pPr algn="ctr"/>
            <a:r>
              <a:rPr lang="fr-FR" dirty="0" smtClean="0"/>
              <a:t>Profils des techniciens</a:t>
            </a:r>
            <a:br>
              <a:rPr lang="fr-FR" dirty="0" smtClean="0"/>
            </a:br>
            <a:r>
              <a:rPr lang="fr-FR" sz="2200" dirty="0"/>
              <a:t>Recherche en Biologie Médicale </a:t>
            </a:r>
            <a:r>
              <a:rPr lang="fr-FR" sz="2200" dirty="0" smtClean="0"/>
              <a:t>/ Recherche fondamentale</a:t>
            </a:r>
            <a:endParaRPr lang="fr-FR" sz="2200" dirty="0"/>
          </a:p>
        </p:txBody>
      </p:sp>
      <p:sp>
        <p:nvSpPr>
          <p:cNvPr id="3" name="Espace réservé de la date 2"/>
          <p:cNvSpPr>
            <a:spLocks noGrp="1"/>
          </p:cNvSpPr>
          <p:nvPr>
            <p:ph type="dt" sz="half" idx="10"/>
          </p:nvPr>
        </p:nvSpPr>
        <p:spPr/>
        <p:txBody>
          <a:bodyPr/>
          <a:lstStyle/>
          <a:p>
            <a:fld id="{62E69B02-EDBE-482A-B372-53D8E5C2AEB1}" type="datetime1">
              <a:rPr lang="fr-FR" smtClean="0"/>
              <a:t>08/11/2017</a:t>
            </a:fld>
            <a:endParaRPr lang="fr-FR"/>
          </a:p>
        </p:txBody>
      </p:sp>
      <p:sp>
        <p:nvSpPr>
          <p:cNvPr id="4" name="Espace réservé du pied de page 3"/>
          <p:cNvSpPr>
            <a:spLocks noGrp="1"/>
          </p:cNvSpPr>
          <p:nvPr>
            <p:ph type="ftr" sz="quarter" idx="11"/>
          </p:nvPr>
        </p:nvSpPr>
        <p:spPr/>
        <p:txBody>
          <a:bodyPr/>
          <a:lstStyle/>
          <a:p>
            <a:r>
              <a:rPr lang="fr-FR" smtClean="0"/>
              <a:t>TITRE DU DIAPORAMA Général</a:t>
            </a:r>
            <a:endParaRPr lang="fr-F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10</a:t>
            </a:fld>
            <a:endParaRPr lang="fr-FR"/>
          </a:p>
        </p:txBody>
      </p:sp>
      <p:sp>
        <p:nvSpPr>
          <p:cNvPr id="6" name="Espace réservé du contenu 5"/>
          <p:cNvSpPr>
            <a:spLocks noGrp="1"/>
          </p:cNvSpPr>
          <p:nvPr>
            <p:ph idx="1"/>
          </p:nvPr>
        </p:nvSpPr>
        <p:spPr>
          <a:xfrm>
            <a:off x="457200" y="1484784"/>
            <a:ext cx="8229600" cy="4525963"/>
          </a:xfrm>
        </p:spPr>
        <p:txBody>
          <a:bodyPr>
            <a:normAutofit fontScale="92500" lnSpcReduction="20000"/>
          </a:bodyPr>
          <a:lstStyle/>
          <a:p>
            <a:pPr algn="just"/>
            <a:r>
              <a:rPr lang="fr-FR" sz="2000" dirty="0" smtClean="0"/>
              <a:t>Le profil du technicien de Recherche en Biologie Médicale est différent du technicien de recherche Fondamentale ou </a:t>
            </a:r>
            <a:r>
              <a:rPr lang="fr-FR" sz="2000" dirty="0" err="1" smtClean="0"/>
              <a:t>translationnelle</a:t>
            </a:r>
            <a:r>
              <a:rPr lang="fr-FR" sz="2000" dirty="0" smtClean="0"/>
              <a:t>.</a:t>
            </a:r>
          </a:p>
          <a:p>
            <a:pPr algn="just"/>
            <a:endParaRPr lang="fr-FR" sz="2000" dirty="0" smtClean="0"/>
          </a:p>
          <a:p>
            <a:pPr algn="just"/>
            <a:r>
              <a:rPr lang="fr-FR" sz="2000" dirty="0" smtClean="0"/>
              <a:t>Le technicien de Recherche en Biologie Médicale</a:t>
            </a:r>
          </a:p>
          <a:p>
            <a:pPr marL="742950" lvl="2" indent="-342900" algn="just">
              <a:buSzPct val="80000"/>
              <a:buFont typeface="Wingdings" pitchFamily="2" charset="2"/>
              <a:buChar char="Ø"/>
            </a:pPr>
            <a:r>
              <a:rPr lang="fr-FR" dirty="0"/>
              <a:t>Technicien de laboratoire Médicale (titulaire d’un diplôme d’état et inscrit au répertoire ADELI</a:t>
            </a:r>
            <a:r>
              <a:rPr lang="fr-FR" dirty="0" smtClean="0"/>
              <a:t>).</a:t>
            </a:r>
          </a:p>
          <a:p>
            <a:pPr marL="742950" lvl="2" indent="-342900" algn="just">
              <a:buSzPct val="80000"/>
              <a:buFont typeface="Wingdings" pitchFamily="2" charset="2"/>
              <a:buChar char="Ø"/>
            </a:pPr>
            <a:r>
              <a:rPr lang="fr-FR" dirty="0" smtClean="0"/>
              <a:t>Effectif de 20 technicien(</a:t>
            </a:r>
            <a:r>
              <a:rPr lang="fr-FR" dirty="0" err="1" smtClean="0"/>
              <a:t>nes</a:t>
            </a:r>
            <a:r>
              <a:rPr lang="fr-FR" dirty="0" smtClean="0"/>
              <a:t>)</a:t>
            </a:r>
            <a:endParaRPr lang="fr-FR" dirty="0"/>
          </a:p>
          <a:p>
            <a:pPr algn="just"/>
            <a:endParaRPr lang="fr-FR" sz="2000" dirty="0" smtClean="0"/>
          </a:p>
          <a:p>
            <a:r>
              <a:rPr lang="fr-FR" sz="2000" dirty="0" smtClean="0"/>
              <a:t>Le technicien en recherche fondamental ou </a:t>
            </a:r>
            <a:r>
              <a:rPr lang="fr-FR" sz="2000" dirty="0" err="1" smtClean="0"/>
              <a:t>translationnelle</a:t>
            </a:r>
            <a:endParaRPr lang="fr-FR" sz="2000" dirty="0"/>
          </a:p>
          <a:p>
            <a:pPr lvl="1"/>
            <a:r>
              <a:rPr lang="fr-FR" dirty="0" smtClean="0"/>
              <a:t>Ingénieur </a:t>
            </a:r>
            <a:r>
              <a:rPr lang="fr-FR" dirty="0"/>
              <a:t>en biotechnologie</a:t>
            </a:r>
          </a:p>
          <a:p>
            <a:pPr lvl="1"/>
            <a:r>
              <a:rPr lang="fr-FR" dirty="0"/>
              <a:t>Etudiant en master sciences </a:t>
            </a:r>
            <a:r>
              <a:rPr lang="fr-FR" dirty="0" smtClean="0"/>
              <a:t>humaines ou Doctorant</a:t>
            </a:r>
          </a:p>
          <a:p>
            <a:pPr lvl="1"/>
            <a:r>
              <a:rPr lang="fr-FR" dirty="0" smtClean="0"/>
              <a:t>Etudiant en licence pro</a:t>
            </a:r>
            <a:endParaRPr lang="fr-FR" dirty="0"/>
          </a:p>
          <a:p>
            <a:pPr lvl="1"/>
            <a:r>
              <a:rPr lang="fr-FR" dirty="0" smtClean="0"/>
              <a:t>Technicien de laboratoire Médicale (titulaire d’un diplôme d’état et inscrit au répertoire ADELI).</a:t>
            </a:r>
          </a:p>
          <a:p>
            <a:pPr lvl="1"/>
            <a:r>
              <a:rPr lang="fr-FR" dirty="0" smtClean="0"/>
              <a:t>Effectif d’environ 80 personnes tous profils confondus.</a:t>
            </a:r>
            <a:endParaRPr lang="fr-FR" dirty="0"/>
          </a:p>
          <a:p>
            <a:endParaRPr lang="fr-FR" dirty="0" smtClean="0"/>
          </a:p>
          <a:p>
            <a:pPr lvl="1"/>
            <a:endParaRPr lang="fr-FR" dirty="0" smtClean="0"/>
          </a:p>
          <a:p>
            <a:endParaRPr lang="fr-FR" dirty="0"/>
          </a:p>
          <a:p>
            <a:endParaRPr lang="fr-FR" dirty="0"/>
          </a:p>
        </p:txBody>
      </p:sp>
    </p:spTree>
    <p:extLst>
      <p:ext uri="{BB962C8B-B14F-4D97-AF65-F5344CB8AC3E}">
        <p14:creationId xmlns:p14="http://schemas.microsoft.com/office/powerpoint/2010/main" val="361506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11</a:t>
            </a:fld>
            <a:endParaRPr lang="fr-FR" dirty="0"/>
          </a:p>
        </p:txBody>
      </p:sp>
      <p:sp>
        <p:nvSpPr>
          <p:cNvPr id="6" name="Espace réservé du contenu 5"/>
          <p:cNvSpPr>
            <a:spLocks noGrp="1"/>
          </p:cNvSpPr>
          <p:nvPr>
            <p:ph idx="1"/>
          </p:nvPr>
        </p:nvSpPr>
        <p:spPr>
          <a:xfrm>
            <a:off x="457200" y="332656"/>
            <a:ext cx="8229600" cy="892696"/>
          </a:xfrm>
        </p:spPr>
        <p:txBody>
          <a:bodyPr/>
          <a:lstStyle/>
          <a:p>
            <a:pPr algn="ctr"/>
            <a:r>
              <a:rPr lang="fr-FR" dirty="0" smtClean="0"/>
              <a:t>Présentation du Département de Biologie et Pathologie Médicales</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60" y="1484784"/>
            <a:ext cx="758247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931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11144" y="1124744"/>
            <a:ext cx="2473910" cy="475252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220072" y="1124744"/>
            <a:ext cx="3851874" cy="475252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655796" y="1124744"/>
            <a:ext cx="2473910" cy="475252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12</a:t>
            </a:fld>
            <a:endParaRPr lang="fr-FR" dirty="0"/>
          </a:p>
        </p:txBody>
      </p:sp>
      <p:sp>
        <p:nvSpPr>
          <p:cNvPr id="7" name="Espace réservé du contenu 5"/>
          <p:cNvSpPr txBox="1">
            <a:spLocks/>
          </p:cNvSpPr>
          <p:nvPr/>
        </p:nvSpPr>
        <p:spPr>
          <a:xfrm>
            <a:off x="316248" y="332656"/>
            <a:ext cx="850728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999"/>
              </a:buClr>
              <a:buSzPct val="80000"/>
              <a:buFont typeface="Wingdings" pitchFamily="2" charset="2"/>
              <a:buChar char="l"/>
              <a:defRPr sz="2400" b="1" kern="1200">
                <a:solidFill>
                  <a:srgbClr val="5C5262"/>
                </a:solidFill>
                <a:latin typeface="+mn-lt"/>
                <a:ea typeface="+mn-ea"/>
                <a:cs typeface="+mn-cs"/>
              </a:defRPr>
            </a:lvl1pPr>
            <a:lvl2pPr marL="742950" indent="-285750" algn="l" defTabSz="914400" rtl="0" eaLnBrk="1" latinLnBrk="0" hangingPunct="1">
              <a:spcBef>
                <a:spcPct val="20000"/>
              </a:spcBef>
              <a:buClr>
                <a:srgbClr val="009999"/>
              </a:buClr>
              <a:buFont typeface="Arial Black" pitchFamily="34" charset="0"/>
              <a:buChar char="&gt;"/>
              <a:defRPr sz="2200" kern="1200">
                <a:solidFill>
                  <a:srgbClr val="5C5262"/>
                </a:solidFill>
                <a:latin typeface="+mn-lt"/>
                <a:ea typeface="+mn-ea"/>
                <a:cs typeface="+mn-cs"/>
              </a:defRPr>
            </a:lvl2pPr>
            <a:lvl3pPr marL="1143000" indent="-228600" algn="l" defTabSz="914400" rtl="0" eaLnBrk="1" latinLnBrk="0" hangingPunct="1">
              <a:spcBef>
                <a:spcPct val="20000"/>
              </a:spcBef>
              <a:buClr>
                <a:srgbClr val="009999"/>
              </a:buClr>
              <a:buFont typeface="Arial" pitchFamily="34" charset="0"/>
              <a:buChar char="•"/>
              <a:defRPr sz="2000" kern="1200">
                <a:solidFill>
                  <a:srgbClr val="5C5262"/>
                </a:solidFill>
                <a:latin typeface="+mn-lt"/>
                <a:ea typeface="+mn-ea"/>
                <a:cs typeface="+mn-cs"/>
              </a:defRPr>
            </a:lvl3pPr>
            <a:lvl4pPr marL="1600200" indent="-228600" algn="l" defTabSz="914400" rtl="0" eaLnBrk="1" latinLnBrk="0" hangingPunct="1">
              <a:spcBef>
                <a:spcPct val="20000"/>
              </a:spcBef>
              <a:buClr>
                <a:srgbClr val="009999"/>
              </a:buClr>
              <a:buFont typeface="Arial" pitchFamily="34" charset="0"/>
              <a:buChar char="•"/>
              <a:defRPr sz="1800" kern="1200">
                <a:solidFill>
                  <a:srgbClr val="5C5262"/>
                </a:solidFill>
                <a:latin typeface="+mn-lt"/>
                <a:ea typeface="+mn-ea"/>
                <a:cs typeface="+mn-cs"/>
              </a:defRPr>
            </a:lvl4pPr>
            <a:lvl5pPr marL="2057400" indent="-228600" algn="l" defTabSz="914400" rtl="0" eaLnBrk="1" latinLnBrk="0" hangingPunct="1">
              <a:spcBef>
                <a:spcPct val="20000"/>
              </a:spcBef>
              <a:buClr>
                <a:srgbClr val="009999"/>
              </a:buClr>
              <a:buFont typeface="Arial" pitchFamily="34" charset="0"/>
              <a:buChar char="•"/>
              <a:defRPr sz="1800" kern="1200">
                <a:solidFill>
                  <a:srgbClr val="5C526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smtClean="0"/>
              <a:t>Présentation de la plate forme de Biologie Moléculaire </a:t>
            </a:r>
            <a:endParaRPr lang="fr-FR" dirty="0"/>
          </a:p>
        </p:txBody>
      </p:sp>
      <p:sp>
        <p:nvSpPr>
          <p:cNvPr id="11" name="Rectangle 10"/>
          <p:cNvSpPr/>
          <p:nvPr/>
        </p:nvSpPr>
        <p:spPr>
          <a:xfrm>
            <a:off x="2830596" y="141277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Service de Génétique Constitutionnelle</a:t>
            </a:r>
            <a:endParaRPr lang="fr-FR" sz="1600" dirty="0"/>
          </a:p>
        </p:txBody>
      </p:sp>
      <p:sp>
        <p:nvSpPr>
          <p:cNvPr id="12" name="Rectangle 11"/>
          <p:cNvSpPr/>
          <p:nvPr/>
        </p:nvSpPr>
        <p:spPr>
          <a:xfrm>
            <a:off x="6046344" y="141277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Service de Pathologie Moléculaire</a:t>
            </a:r>
            <a:endParaRPr lang="fr-FR" sz="1600" dirty="0"/>
          </a:p>
        </p:txBody>
      </p:sp>
      <p:sp>
        <p:nvSpPr>
          <p:cNvPr id="13" name="Rectangle 12"/>
          <p:cNvSpPr/>
          <p:nvPr/>
        </p:nvSpPr>
        <p:spPr>
          <a:xfrm>
            <a:off x="5292080" y="5051000"/>
            <a:ext cx="180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Tumeurs solides</a:t>
            </a:r>
            <a:endParaRPr lang="fr-FR" sz="1400" dirty="0"/>
          </a:p>
        </p:txBody>
      </p:sp>
      <p:sp>
        <p:nvSpPr>
          <p:cNvPr id="14" name="Rectangle 13"/>
          <p:cNvSpPr/>
          <p:nvPr/>
        </p:nvSpPr>
        <p:spPr>
          <a:xfrm>
            <a:off x="5292080" y="4258912"/>
            <a:ext cx="180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Hématologie moléculaire</a:t>
            </a:r>
            <a:endParaRPr lang="fr-FR" sz="1400" dirty="0"/>
          </a:p>
        </p:txBody>
      </p:sp>
      <p:sp>
        <p:nvSpPr>
          <p:cNvPr id="15" name="Rectangle 14"/>
          <p:cNvSpPr/>
          <p:nvPr/>
        </p:nvSpPr>
        <p:spPr>
          <a:xfrm>
            <a:off x="5292280" y="3463184"/>
            <a:ext cx="180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Cytogénétique</a:t>
            </a:r>
            <a:endParaRPr lang="fr-FR" sz="1400" dirty="0"/>
          </a:p>
        </p:txBody>
      </p:sp>
      <p:sp>
        <p:nvSpPr>
          <p:cNvPr id="16" name="Rectangle 15"/>
          <p:cNvSpPr/>
          <p:nvPr/>
        </p:nvSpPr>
        <p:spPr>
          <a:xfrm>
            <a:off x="263706" y="141277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Cellule de Développement</a:t>
            </a:r>
          </a:p>
        </p:txBody>
      </p:sp>
      <p:sp>
        <p:nvSpPr>
          <p:cNvPr id="17" name="Rectangle 16"/>
          <p:cNvSpPr/>
          <p:nvPr/>
        </p:nvSpPr>
        <p:spPr>
          <a:xfrm>
            <a:off x="263706" y="3068960"/>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Chargé de Développement</a:t>
            </a:r>
          </a:p>
        </p:txBody>
      </p:sp>
      <p:sp>
        <p:nvSpPr>
          <p:cNvPr id="18" name="Rectangle 17"/>
          <p:cNvSpPr/>
          <p:nvPr/>
        </p:nvSpPr>
        <p:spPr>
          <a:xfrm>
            <a:off x="263946" y="3717032"/>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Ingénieur Pathologie moléculaire</a:t>
            </a:r>
          </a:p>
        </p:txBody>
      </p:sp>
      <p:sp>
        <p:nvSpPr>
          <p:cNvPr id="19" name="Rectangle 18"/>
          <p:cNvSpPr/>
          <p:nvPr/>
        </p:nvSpPr>
        <p:spPr>
          <a:xfrm>
            <a:off x="263706" y="4365104"/>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Ingénieur </a:t>
            </a:r>
            <a:r>
              <a:rPr lang="fr-FR" sz="1400" dirty="0" err="1" smtClean="0"/>
              <a:t>Hematologie</a:t>
            </a:r>
            <a:r>
              <a:rPr lang="fr-FR" sz="1400" dirty="0" smtClean="0"/>
              <a:t> moléculaire</a:t>
            </a:r>
          </a:p>
        </p:txBody>
      </p:sp>
      <p:sp>
        <p:nvSpPr>
          <p:cNvPr id="20" name="Rectangle 19"/>
          <p:cNvSpPr/>
          <p:nvPr/>
        </p:nvSpPr>
        <p:spPr>
          <a:xfrm>
            <a:off x="263706" y="501317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Bio informaticien</a:t>
            </a:r>
          </a:p>
        </p:txBody>
      </p:sp>
      <p:sp>
        <p:nvSpPr>
          <p:cNvPr id="22" name="Rectangle 21"/>
          <p:cNvSpPr/>
          <p:nvPr/>
        </p:nvSpPr>
        <p:spPr>
          <a:xfrm>
            <a:off x="263706" y="213285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Comité de pilotage</a:t>
            </a:r>
          </a:p>
        </p:txBody>
      </p:sp>
      <p:sp>
        <p:nvSpPr>
          <p:cNvPr id="23" name="Rectangle 22"/>
          <p:cNvSpPr/>
          <p:nvPr/>
        </p:nvSpPr>
        <p:spPr>
          <a:xfrm>
            <a:off x="2830596" y="213285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Biologistes (3)</a:t>
            </a:r>
          </a:p>
          <a:p>
            <a:pPr algn="ctr"/>
            <a:r>
              <a:rPr lang="fr-FR" sz="1400" dirty="0" smtClean="0"/>
              <a:t>Ingénieur Biologiste</a:t>
            </a:r>
          </a:p>
        </p:txBody>
      </p:sp>
      <p:sp>
        <p:nvSpPr>
          <p:cNvPr id="25" name="Rectangle 24"/>
          <p:cNvSpPr/>
          <p:nvPr/>
        </p:nvSpPr>
        <p:spPr>
          <a:xfrm>
            <a:off x="6046344" y="2132856"/>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Biologistes (6)</a:t>
            </a:r>
          </a:p>
        </p:txBody>
      </p:sp>
      <p:sp>
        <p:nvSpPr>
          <p:cNvPr id="27" name="Rectangle 26"/>
          <p:cNvSpPr/>
          <p:nvPr/>
        </p:nvSpPr>
        <p:spPr>
          <a:xfrm>
            <a:off x="7164488" y="4941168"/>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Animateur d’équipe</a:t>
            </a:r>
          </a:p>
          <a:p>
            <a:pPr algn="ctr"/>
            <a:r>
              <a:rPr lang="fr-FR" sz="1400" dirty="0" smtClean="0"/>
              <a:t>Technicien(</a:t>
            </a:r>
            <a:r>
              <a:rPr lang="fr-FR" sz="1400" dirty="0" err="1" smtClean="0"/>
              <a:t>nes</a:t>
            </a:r>
            <a:r>
              <a:rPr lang="fr-FR" sz="1400" dirty="0" smtClean="0"/>
              <a:t>)</a:t>
            </a:r>
          </a:p>
          <a:p>
            <a:pPr algn="ctr"/>
            <a:r>
              <a:rPr lang="fr-FR" sz="1400" dirty="0" smtClean="0"/>
              <a:t>(4)</a:t>
            </a:r>
          </a:p>
        </p:txBody>
      </p:sp>
      <p:sp>
        <p:nvSpPr>
          <p:cNvPr id="28" name="Rectangle 27"/>
          <p:cNvSpPr/>
          <p:nvPr/>
        </p:nvSpPr>
        <p:spPr>
          <a:xfrm>
            <a:off x="2830596" y="3717032"/>
            <a:ext cx="216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Animateur d’équipe </a:t>
            </a:r>
          </a:p>
          <a:p>
            <a:pPr algn="ctr"/>
            <a:r>
              <a:rPr lang="fr-FR" sz="1400" dirty="0" smtClean="0"/>
              <a:t>Technicien(</a:t>
            </a:r>
            <a:r>
              <a:rPr lang="fr-FR" sz="1400" dirty="0" err="1" smtClean="0"/>
              <a:t>nes</a:t>
            </a:r>
            <a:r>
              <a:rPr lang="fr-FR" sz="1400" dirty="0"/>
              <a:t>)</a:t>
            </a:r>
            <a:endParaRPr lang="fr-FR" sz="1400" dirty="0" smtClean="0"/>
          </a:p>
          <a:p>
            <a:pPr algn="ctr"/>
            <a:r>
              <a:rPr lang="fr-FR" sz="1400" dirty="0" smtClean="0"/>
              <a:t>(7)</a:t>
            </a:r>
          </a:p>
        </p:txBody>
      </p:sp>
      <p:sp>
        <p:nvSpPr>
          <p:cNvPr id="29" name="Rectangle 28"/>
          <p:cNvSpPr/>
          <p:nvPr/>
        </p:nvSpPr>
        <p:spPr>
          <a:xfrm>
            <a:off x="7164488" y="4149080"/>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Animateur d’équipe</a:t>
            </a:r>
          </a:p>
          <a:p>
            <a:pPr algn="ctr"/>
            <a:r>
              <a:rPr lang="fr-FR" sz="1400" dirty="0" smtClean="0"/>
              <a:t>Technicien(</a:t>
            </a:r>
            <a:r>
              <a:rPr lang="fr-FR" sz="1400" dirty="0" err="1" smtClean="0"/>
              <a:t>nes</a:t>
            </a:r>
            <a:r>
              <a:rPr lang="fr-FR" sz="1400" dirty="0" smtClean="0"/>
              <a:t>)</a:t>
            </a:r>
          </a:p>
          <a:p>
            <a:pPr algn="ctr"/>
            <a:r>
              <a:rPr lang="fr-FR" sz="1400" dirty="0" smtClean="0"/>
              <a:t>(4)</a:t>
            </a:r>
          </a:p>
        </p:txBody>
      </p:sp>
      <p:sp>
        <p:nvSpPr>
          <p:cNvPr id="30" name="Rectangle 29"/>
          <p:cNvSpPr/>
          <p:nvPr/>
        </p:nvSpPr>
        <p:spPr>
          <a:xfrm>
            <a:off x="7164488" y="3356992"/>
            <a:ext cx="180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Technicien(</a:t>
            </a:r>
            <a:r>
              <a:rPr lang="fr-FR" sz="1400" dirty="0" err="1" smtClean="0"/>
              <a:t>nes</a:t>
            </a:r>
            <a:r>
              <a:rPr lang="fr-FR" sz="1400" dirty="0" smtClean="0"/>
              <a:t>)</a:t>
            </a:r>
          </a:p>
          <a:p>
            <a:pPr algn="ctr"/>
            <a:r>
              <a:rPr lang="fr-FR" sz="1400" dirty="0" smtClean="0"/>
              <a:t>(5 )</a:t>
            </a:r>
            <a:endParaRPr lang="fr-FR" sz="1400" dirty="0"/>
          </a:p>
        </p:txBody>
      </p:sp>
      <p:sp>
        <p:nvSpPr>
          <p:cNvPr id="34" name="Rectangle 33"/>
          <p:cNvSpPr/>
          <p:nvPr/>
        </p:nvSpPr>
        <p:spPr>
          <a:xfrm>
            <a:off x="2843808" y="2924944"/>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Cadre de Département</a:t>
            </a:r>
          </a:p>
        </p:txBody>
      </p:sp>
      <p:sp>
        <p:nvSpPr>
          <p:cNvPr id="35" name="Rectangle 34"/>
          <p:cNvSpPr/>
          <p:nvPr/>
        </p:nvSpPr>
        <p:spPr>
          <a:xfrm>
            <a:off x="6046344" y="2780928"/>
            <a:ext cx="2160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Cadre de Département</a:t>
            </a:r>
          </a:p>
        </p:txBody>
      </p:sp>
      <p:sp>
        <p:nvSpPr>
          <p:cNvPr id="31" name="Flèche courbée vers le haut 30"/>
          <p:cNvSpPr/>
          <p:nvPr/>
        </p:nvSpPr>
        <p:spPr>
          <a:xfrm>
            <a:off x="899592" y="5661168"/>
            <a:ext cx="6120680" cy="432208"/>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courbée vers le haut 35"/>
          <p:cNvSpPr/>
          <p:nvPr/>
        </p:nvSpPr>
        <p:spPr>
          <a:xfrm>
            <a:off x="1403648" y="5589240"/>
            <a:ext cx="2556284" cy="396124"/>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7011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pPr algn="ctr"/>
            <a:r>
              <a:rPr lang="fr-FR" sz="2800" dirty="0" smtClean="0"/>
              <a:t>Missions de la cellule de Développement</a:t>
            </a:r>
            <a:endParaRPr lang="fr-FR" sz="2800"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13</a:t>
            </a:fld>
            <a:endParaRPr lang="fr-FR" dirty="0"/>
          </a:p>
        </p:txBody>
      </p:sp>
      <p:sp>
        <p:nvSpPr>
          <p:cNvPr id="6" name="Espace réservé du contenu 5"/>
          <p:cNvSpPr>
            <a:spLocks noGrp="1"/>
          </p:cNvSpPr>
          <p:nvPr>
            <p:ph idx="1"/>
          </p:nvPr>
        </p:nvSpPr>
        <p:spPr>
          <a:xfrm>
            <a:off x="457200" y="980728"/>
            <a:ext cx="8229600" cy="5145435"/>
          </a:xfrm>
        </p:spPr>
        <p:txBody>
          <a:bodyPr>
            <a:normAutofit/>
          </a:bodyPr>
          <a:lstStyle/>
          <a:p>
            <a:r>
              <a:rPr lang="fr-FR" sz="1600" dirty="0" smtClean="0"/>
              <a:t>Evaluation et justification des besoins</a:t>
            </a:r>
          </a:p>
          <a:p>
            <a:r>
              <a:rPr lang="fr-FR" sz="1600" dirty="0" smtClean="0"/>
              <a:t>Hiérarchisation des demandes</a:t>
            </a:r>
          </a:p>
          <a:p>
            <a:r>
              <a:rPr lang="fr-FR" sz="1600" dirty="0" smtClean="0"/>
              <a:t>Veille technologique continue (vision sur les différentes offres et disponibilité).</a:t>
            </a:r>
          </a:p>
          <a:p>
            <a:r>
              <a:rPr lang="fr-FR" sz="1600" dirty="0" smtClean="0"/>
              <a:t>Expertise sur les automates présents sur la plateforme de Biologie Moléculaire.</a:t>
            </a:r>
          </a:p>
          <a:p>
            <a:r>
              <a:rPr lang="fr-FR" sz="1600" dirty="0" smtClean="0"/>
              <a:t>Choix technologique avec concertation du comité scientifique de développement. </a:t>
            </a:r>
          </a:p>
          <a:p>
            <a:r>
              <a:rPr lang="fr-FR" sz="1600" dirty="0" smtClean="0"/>
              <a:t>Evaluation </a:t>
            </a:r>
            <a:r>
              <a:rPr lang="fr-FR" sz="1600" dirty="0" err="1" smtClean="0"/>
              <a:t>Medico</a:t>
            </a:r>
            <a:r>
              <a:rPr lang="fr-FR" sz="1600" dirty="0" smtClean="0"/>
              <a:t>-économique</a:t>
            </a:r>
          </a:p>
          <a:p>
            <a:r>
              <a:rPr lang="fr-FR" sz="1600" dirty="0" smtClean="0"/>
              <a:t>Conceptualisation des nouvelles approches technologiques, étude de la faisabilité, élaboration du cahier des charges.</a:t>
            </a:r>
          </a:p>
          <a:p>
            <a:r>
              <a:rPr lang="fr-FR" sz="1600" dirty="0" smtClean="0"/>
              <a:t>Evaluation des besoins en matériel et personnel</a:t>
            </a:r>
          </a:p>
          <a:p>
            <a:r>
              <a:rPr lang="fr-FR" sz="1600" dirty="0" smtClean="0"/>
              <a:t>Mise au point, validation de la méthode d’analyse</a:t>
            </a:r>
          </a:p>
          <a:p>
            <a:r>
              <a:rPr lang="fr-FR" sz="1600" dirty="0" smtClean="0"/>
              <a:t>Rédaction des documents d’assurance qualité en adéquation avec la politique d’accréditation du Département (Procédures et modes opératoires).</a:t>
            </a:r>
          </a:p>
          <a:p>
            <a:r>
              <a:rPr lang="fr-FR" sz="1600" dirty="0" smtClean="0"/>
              <a:t>Formation et habilitation du personnel.</a:t>
            </a:r>
          </a:p>
          <a:p>
            <a:r>
              <a:rPr lang="fr-FR" sz="1600" dirty="0" smtClean="0"/>
              <a:t>Valorisation des activités de développement (exemple: rédaction et publication d’articles).</a:t>
            </a:r>
          </a:p>
          <a:p>
            <a:r>
              <a:rPr lang="fr-FR" sz="1600" dirty="0" smtClean="0"/>
              <a:t>Accueil de stagiaires (contrat de professionnalisation…).</a:t>
            </a:r>
          </a:p>
          <a:p>
            <a:r>
              <a:rPr lang="fr-FR" sz="1600" dirty="0" smtClean="0"/>
              <a:t>Participation à l’enseignement en interne ou en externe.</a:t>
            </a:r>
            <a:endParaRPr lang="fr-FR" sz="1600" dirty="0"/>
          </a:p>
        </p:txBody>
      </p:sp>
    </p:spTree>
    <p:extLst>
      <p:ext uri="{BB962C8B-B14F-4D97-AF65-F5344CB8AC3E}">
        <p14:creationId xmlns:p14="http://schemas.microsoft.com/office/powerpoint/2010/main" val="55880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008112"/>
          </a:xfrm>
        </p:spPr>
        <p:txBody>
          <a:bodyPr>
            <a:normAutofit/>
          </a:bodyPr>
          <a:lstStyle/>
          <a:p>
            <a:pPr algn="ctr"/>
            <a:r>
              <a:rPr lang="fr-FR" sz="2200" dirty="0"/>
              <a:t>Implication des différents intervenants dans le Développement technologique</a:t>
            </a:r>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14</a:t>
            </a:fld>
            <a:endParaRPr lang="fr-FR" dirty="0"/>
          </a:p>
        </p:txBody>
      </p:sp>
      <p:sp>
        <p:nvSpPr>
          <p:cNvPr id="6" name="Espace réservé du contenu 5"/>
          <p:cNvSpPr>
            <a:spLocks noGrp="1"/>
          </p:cNvSpPr>
          <p:nvPr>
            <p:ph idx="1"/>
          </p:nvPr>
        </p:nvSpPr>
        <p:spPr>
          <a:xfrm>
            <a:off x="457200" y="1268760"/>
            <a:ext cx="8229600" cy="4968552"/>
          </a:xfrm>
        </p:spPr>
        <p:txBody>
          <a:bodyPr>
            <a:normAutofit/>
          </a:bodyPr>
          <a:lstStyle/>
          <a:p>
            <a:r>
              <a:rPr lang="fr-FR" dirty="0"/>
              <a:t>Technicien(ne) en Biologie Médicale</a:t>
            </a:r>
            <a:r>
              <a:rPr lang="fr-FR" dirty="0" smtClean="0"/>
              <a:t>:</a:t>
            </a:r>
          </a:p>
          <a:p>
            <a:endParaRPr lang="fr-FR" dirty="0"/>
          </a:p>
          <a:p>
            <a:pPr lvl="2"/>
            <a:r>
              <a:rPr lang="fr-FR" sz="1800" dirty="0"/>
              <a:t>Participe </a:t>
            </a:r>
            <a:r>
              <a:rPr lang="fr-FR" sz="1800" dirty="0" smtClean="0"/>
              <a:t>à </a:t>
            </a:r>
            <a:r>
              <a:rPr lang="fr-FR" sz="1800" dirty="0"/>
              <a:t>la mise au point et à la validation des méthodes </a:t>
            </a:r>
            <a:r>
              <a:rPr lang="fr-FR" sz="1800" dirty="0" smtClean="0"/>
              <a:t>d’analyse en collaboration avec les ingénieurs</a:t>
            </a:r>
            <a:endParaRPr lang="fr-FR" sz="1800" dirty="0"/>
          </a:p>
          <a:p>
            <a:pPr lvl="2"/>
            <a:r>
              <a:rPr lang="fr-FR" sz="1800" dirty="0"/>
              <a:t>Participe à la formation du personnel technique</a:t>
            </a:r>
          </a:p>
          <a:p>
            <a:pPr lvl="2"/>
            <a:r>
              <a:rPr lang="fr-FR" sz="1800" dirty="0"/>
              <a:t>Participe au transfert des techniques de la cellule de développement vers les laboratoires de routine</a:t>
            </a:r>
          </a:p>
          <a:p>
            <a:pPr lvl="2"/>
            <a:r>
              <a:rPr lang="fr-FR" sz="1800" dirty="0"/>
              <a:t>Participe à l’activité clinique des laboratoires de Biologie </a:t>
            </a:r>
            <a:r>
              <a:rPr lang="fr-FR" sz="1800" dirty="0" smtClean="0"/>
              <a:t>Médicale</a:t>
            </a:r>
          </a:p>
          <a:p>
            <a:pPr lvl="2"/>
            <a:r>
              <a:rPr lang="fr-FR" sz="1800" dirty="0" smtClean="0"/>
              <a:t>Participe, avec les Biologistes, à la caractérisation des anomalies génétiques (recherche dans les bases de données des renseignements permettant de classer l’effet de la modification génétique)</a:t>
            </a:r>
          </a:p>
          <a:p>
            <a:pPr lvl="2"/>
            <a:r>
              <a:rPr lang="fr-FR" sz="1800" dirty="0" smtClean="0"/>
              <a:t>Assure le « </a:t>
            </a:r>
            <a:r>
              <a:rPr lang="fr-FR" sz="1800" dirty="0" err="1" smtClean="0"/>
              <a:t>feed</a:t>
            </a:r>
            <a:r>
              <a:rPr lang="fr-FR" sz="1800" dirty="0" smtClean="0"/>
              <a:t> back »des techniciens vers la cellule de développement pour l’amélioration continu des </a:t>
            </a:r>
            <a:r>
              <a:rPr lang="fr-FR" sz="1800" dirty="0" err="1" smtClean="0"/>
              <a:t>process</a:t>
            </a:r>
            <a:r>
              <a:rPr lang="fr-FR" sz="1800" dirty="0" smtClean="0"/>
              <a:t> analytiques</a:t>
            </a:r>
            <a:endParaRPr lang="fr-FR" sz="1800" dirty="0"/>
          </a:p>
          <a:p>
            <a:endParaRPr lang="fr-FR" sz="1800" b="0" dirty="0"/>
          </a:p>
        </p:txBody>
      </p:sp>
    </p:spTree>
    <p:extLst>
      <p:ext uri="{BB962C8B-B14F-4D97-AF65-F5344CB8AC3E}">
        <p14:creationId xmlns:p14="http://schemas.microsoft.com/office/powerpoint/2010/main" val="61453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pPr algn="ctr"/>
            <a:r>
              <a:rPr lang="fr-FR" sz="2000" dirty="0" smtClean="0"/>
              <a:t>Exemple de la mise en place d’analyse Génétique par NGS</a:t>
            </a:r>
            <a:endParaRPr lang="fr-FR" sz="2000" dirty="0"/>
          </a:p>
        </p:txBody>
      </p:sp>
      <p:sp>
        <p:nvSpPr>
          <p:cNvPr id="3" name="Espace réservé de la date 2"/>
          <p:cNvSpPr>
            <a:spLocks noGrp="1"/>
          </p:cNvSpPr>
          <p:nvPr>
            <p:ph type="dt" sz="half" idx="10"/>
          </p:nvPr>
        </p:nvSpPr>
        <p:spPr/>
        <p:txBody>
          <a:bodyPr/>
          <a:lstStyle/>
          <a:p>
            <a:fld id="{62E69B02-EDBE-482A-B372-53D8E5C2AEB1}" type="datetime1">
              <a:rPr lang="fr-FR" smtClean="0"/>
              <a:t>08/11/2017</a:t>
            </a:fld>
            <a:endParaRPr lang="fr-FR"/>
          </a:p>
        </p:txBody>
      </p:sp>
      <p:sp>
        <p:nvSpPr>
          <p:cNvPr id="4" name="Espace réservé du pied de page 3"/>
          <p:cNvSpPr>
            <a:spLocks noGrp="1"/>
          </p:cNvSpPr>
          <p:nvPr>
            <p:ph type="ftr" sz="quarter" idx="11"/>
          </p:nvPr>
        </p:nvSpPr>
        <p:spPr/>
        <p:txBody>
          <a:bodyPr/>
          <a:lstStyle/>
          <a:p>
            <a:r>
              <a:rPr lang="fr-FR" smtClean="0"/>
              <a:t>TITRE DU DIAPORAMA Général</a:t>
            </a:r>
            <a:endParaRPr lang="fr-F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15</a:t>
            </a:fld>
            <a:endParaRPr lang="fr-FR"/>
          </a:p>
        </p:txBody>
      </p:sp>
      <p:sp>
        <p:nvSpPr>
          <p:cNvPr id="6" name="Espace réservé du contenu 5"/>
          <p:cNvSpPr>
            <a:spLocks noGrp="1"/>
          </p:cNvSpPr>
          <p:nvPr>
            <p:ph idx="1"/>
          </p:nvPr>
        </p:nvSpPr>
        <p:spPr>
          <a:xfrm>
            <a:off x="457200" y="1412776"/>
            <a:ext cx="8229600" cy="4525963"/>
          </a:xfrm>
        </p:spPr>
        <p:txBody>
          <a:bodyPr>
            <a:normAutofit fontScale="85000" lnSpcReduction="10000"/>
          </a:bodyPr>
          <a:lstStyle/>
          <a:p>
            <a:r>
              <a:rPr lang="fr-FR" sz="1800" dirty="0" smtClean="0"/>
              <a:t>1</a:t>
            </a:r>
            <a:r>
              <a:rPr lang="fr-FR" sz="1800" baseline="30000" dirty="0" smtClean="0"/>
              <a:t>ère</a:t>
            </a:r>
            <a:r>
              <a:rPr lang="fr-FR" sz="1800" dirty="0" smtClean="0"/>
              <a:t> étape: 	Recueil des demandes auprès des cliniciens</a:t>
            </a:r>
          </a:p>
          <a:p>
            <a:r>
              <a:rPr lang="fr-FR" sz="1800" dirty="0" smtClean="0"/>
              <a:t>2</a:t>
            </a:r>
            <a:r>
              <a:rPr lang="fr-FR" sz="1800" baseline="30000" dirty="0" smtClean="0"/>
              <a:t>ème</a:t>
            </a:r>
            <a:r>
              <a:rPr lang="fr-FR" sz="1800" dirty="0" smtClean="0"/>
              <a:t> étape: 	Validation des demandes par le comité de pilotage du 			développement</a:t>
            </a:r>
          </a:p>
          <a:p>
            <a:r>
              <a:rPr lang="fr-FR" sz="1800" dirty="0" smtClean="0"/>
              <a:t>3</a:t>
            </a:r>
            <a:r>
              <a:rPr lang="fr-FR" sz="1800" baseline="30000" dirty="0" smtClean="0"/>
              <a:t>ème</a:t>
            </a:r>
            <a:r>
              <a:rPr lang="fr-FR" sz="1800" dirty="0" smtClean="0"/>
              <a:t> étape: 	Veille technologique pour choisir la meilleure approche 			technologique en corrélation avec le matériel existant au laboratoire</a:t>
            </a:r>
          </a:p>
          <a:p>
            <a:r>
              <a:rPr lang="fr-FR" sz="1800" dirty="0" smtClean="0"/>
              <a:t>4</a:t>
            </a:r>
            <a:r>
              <a:rPr lang="fr-FR" sz="1800" baseline="30000" dirty="0" smtClean="0"/>
              <a:t>ème</a:t>
            </a:r>
            <a:r>
              <a:rPr lang="fr-FR" sz="1800" dirty="0" smtClean="0"/>
              <a:t> étape:	 Conceptualisation intellectuelle des </a:t>
            </a:r>
            <a:r>
              <a:rPr lang="fr-FR" sz="1800" dirty="0" err="1" smtClean="0"/>
              <a:t>process</a:t>
            </a:r>
            <a:r>
              <a:rPr lang="fr-FR" sz="1800" dirty="0" smtClean="0"/>
              <a:t> d’analyses envisagés</a:t>
            </a:r>
          </a:p>
          <a:p>
            <a:r>
              <a:rPr lang="fr-FR" sz="1800" dirty="0" smtClean="0"/>
              <a:t>5</a:t>
            </a:r>
            <a:r>
              <a:rPr lang="fr-FR" sz="1800" baseline="30000" dirty="0" smtClean="0"/>
              <a:t>ème</a:t>
            </a:r>
            <a:r>
              <a:rPr lang="fr-FR" sz="1800" dirty="0" smtClean="0"/>
              <a:t> étape:	 Ecriture du cahier des charges avec prise en compte des moyens 		techniques et personnels, évaluation du coût médico-économique</a:t>
            </a:r>
          </a:p>
          <a:p>
            <a:r>
              <a:rPr lang="fr-FR" sz="1800" dirty="0"/>
              <a:t>6</a:t>
            </a:r>
            <a:r>
              <a:rPr lang="fr-FR" sz="1800" baseline="30000" dirty="0" smtClean="0"/>
              <a:t>ème</a:t>
            </a:r>
            <a:r>
              <a:rPr lang="fr-FR" sz="1800" dirty="0" smtClean="0"/>
              <a:t> étape: 	Mise en place des premiers essais d’analyse avec compte rendu 		opératoire et mise en place des contrôles de qualité</a:t>
            </a:r>
          </a:p>
          <a:p>
            <a:r>
              <a:rPr lang="fr-FR" sz="1800" dirty="0"/>
              <a:t>7</a:t>
            </a:r>
            <a:r>
              <a:rPr lang="fr-FR" sz="1800" baseline="30000" dirty="0" smtClean="0"/>
              <a:t>ème</a:t>
            </a:r>
            <a:r>
              <a:rPr lang="fr-FR" sz="1800" dirty="0" smtClean="0"/>
              <a:t> étape: 	Modification des </a:t>
            </a:r>
            <a:r>
              <a:rPr lang="fr-FR" sz="1800" dirty="0" err="1" smtClean="0"/>
              <a:t>process</a:t>
            </a:r>
            <a:r>
              <a:rPr lang="fr-FR" sz="1800" dirty="0" smtClean="0"/>
              <a:t> en fonction des résultats </a:t>
            </a:r>
          </a:p>
          <a:p>
            <a:r>
              <a:rPr lang="fr-FR" sz="1800" dirty="0"/>
              <a:t>8</a:t>
            </a:r>
            <a:r>
              <a:rPr lang="fr-FR" sz="1800" baseline="30000" dirty="0" smtClean="0"/>
              <a:t>ème</a:t>
            </a:r>
            <a:r>
              <a:rPr lang="fr-FR" sz="1800" dirty="0" smtClean="0"/>
              <a:t> étape: 	Validation du </a:t>
            </a:r>
            <a:r>
              <a:rPr lang="fr-FR" sz="1800" dirty="0" err="1" smtClean="0"/>
              <a:t>process</a:t>
            </a:r>
            <a:r>
              <a:rPr lang="fr-FR" sz="1800" dirty="0" smtClean="0"/>
              <a:t> retenu (reproductibilité, sensibilité, </a:t>
            </a:r>
            <a:r>
              <a:rPr lang="fr-FR" sz="1800" dirty="0"/>
              <a:t>analyse de </a:t>
            </a:r>
            <a:r>
              <a:rPr lang="fr-FR" sz="1800" dirty="0" smtClean="0"/>
              <a:t>		contrôle</a:t>
            </a:r>
            <a:r>
              <a:rPr lang="fr-FR" sz="1800" dirty="0"/>
              <a:t>, </a:t>
            </a:r>
            <a:r>
              <a:rPr lang="fr-FR" sz="1800" dirty="0" smtClean="0"/>
              <a:t>….).</a:t>
            </a:r>
          </a:p>
          <a:p>
            <a:r>
              <a:rPr lang="fr-FR" sz="1800" dirty="0" smtClean="0"/>
              <a:t>9</a:t>
            </a:r>
            <a:r>
              <a:rPr lang="fr-FR" sz="1800" baseline="30000" dirty="0" smtClean="0"/>
              <a:t>ème</a:t>
            </a:r>
            <a:r>
              <a:rPr lang="fr-FR" sz="1800" dirty="0" smtClean="0"/>
              <a:t> étape: 	Rédaction des procédures et modes opératoires</a:t>
            </a:r>
          </a:p>
          <a:p>
            <a:r>
              <a:rPr lang="fr-FR" sz="1800" dirty="0" smtClean="0"/>
              <a:t>10</a:t>
            </a:r>
            <a:r>
              <a:rPr lang="fr-FR" sz="1800" baseline="30000" dirty="0" smtClean="0"/>
              <a:t>ème</a:t>
            </a:r>
            <a:r>
              <a:rPr lang="fr-FR" sz="1800" dirty="0" smtClean="0"/>
              <a:t> étape:	Formation du personnel technique</a:t>
            </a:r>
          </a:p>
          <a:p>
            <a:r>
              <a:rPr lang="fr-FR" sz="1800" dirty="0" smtClean="0"/>
              <a:t>11</a:t>
            </a:r>
            <a:r>
              <a:rPr lang="fr-FR" sz="1800" baseline="30000" dirty="0" smtClean="0"/>
              <a:t>ème</a:t>
            </a:r>
            <a:r>
              <a:rPr lang="fr-FR" sz="1800" dirty="0" smtClean="0"/>
              <a:t> étape: 	Habilitation du personnel technique</a:t>
            </a:r>
          </a:p>
          <a:p>
            <a:r>
              <a:rPr lang="fr-FR" sz="1800" dirty="0" smtClean="0"/>
              <a:t>12</a:t>
            </a:r>
            <a:r>
              <a:rPr lang="fr-FR" sz="1800" baseline="30000" dirty="0" smtClean="0"/>
              <a:t>ème</a:t>
            </a:r>
            <a:r>
              <a:rPr lang="fr-FR" sz="1800" dirty="0" smtClean="0"/>
              <a:t> étape: 	Recueil des remarques provenant des équipes techniques et retour 		d’information auprès de la cellule de développement pour 			modification des </a:t>
            </a:r>
            <a:r>
              <a:rPr lang="fr-FR" sz="1800" dirty="0" err="1" smtClean="0"/>
              <a:t>process</a:t>
            </a:r>
            <a:r>
              <a:rPr lang="fr-FR" sz="1800" dirty="0" smtClean="0"/>
              <a:t> si besoin.</a:t>
            </a:r>
          </a:p>
        </p:txBody>
      </p:sp>
    </p:spTree>
    <p:extLst>
      <p:ext uri="{BB962C8B-B14F-4D97-AF65-F5344CB8AC3E}">
        <p14:creationId xmlns:p14="http://schemas.microsoft.com/office/powerpoint/2010/main" val="28174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6">
                                            <p:txEl>
                                              <p:pRg st="2" end="2"/>
                                            </p:txEl>
                                          </p:spTgt>
                                        </p:tgtEl>
                                        <p:attrNameLst>
                                          <p:attrName>style.color</p:attrName>
                                        </p:attrNameLst>
                                      </p:cBhvr>
                                      <p:to>
                                        <p:clrVal>
                                          <a:schemeClr val="accent2"/>
                                        </p:clrVal>
                                      </p:to>
                                    </p:set>
                                    <p:set>
                                      <p:cBhvr>
                                        <p:cTn id="7" dur="10" fill="hold"/>
                                        <p:tgtEl>
                                          <p:spTgt spid="6">
                                            <p:txEl>
                                              <p:pRg st="2" end="2"/>
                                            </p:txEl>
                                          </p:spTgt>
                                        </p:tgtEl>
                                        <p:attrNameLst>
                                          <p:attrName>fillcolor</p:attrName>
                                        </p:attrNameLst>
                                      </p:cBhvr>
                                      <p:to>
                                        <p:clrVal>
                                          <a:schemeClr val="accent2"/>
                                        </p:clrVal>
                                      </p:to>
                                    </p:set>
                                    <p:set>
                                      <p:cBhvr>
                                        <p:cTn id="8" dur="10" fill="hold"/>
                                        <p:tgtEl>
                                          <p:spTgt spid="6">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10" fill="hold"/>
                                        <p:tgtEl>
                                          <p:spTgt spid="6">
                                            <p:txEl>
                                              <p:pRg st="3" end="3"/>
                                            </p:txEl>
                                          </p:spTgt>
                                        </p:tgtEl>
                                        <p:attrNameLst>
                                          <p:attrName>style.color</p:attrName>
                                        </p:attrNameLst>
                                      </p:cBhvr>
                                      <p:to>
                                        <p:clrVal>
                                          <a:schemeClr val="accent2"/>
                                        </p:clrVal>
                                      </p:to>
                                    </p:set>
                                    <p:set>
                                      <p:cBhvr>
                                        <p:cTn id="13" dur="10" fill="hold"/>
                                        <p:tgtEl>
                                          <p:spTgt spid="6">
                                            <p:txEl>
                                              <p:pRg st="3" end="3"/>
                                            </p:txEl>
                                          </p:spTgt>
                                        </p:tgtEl>
                                        <p:attrNameLst>
                                          <p:attrName>fillcolor</p:attrName>
                                        </p:attrNameLst>
                                      </p:cBhvr>
                                      <p:to>
                                        <p:clrVal>
                                          <a:schemeClr val="accent2"/>
                                        </p:clrVal>
                                      </p:to>
                                    </p:set>
                                    <p:set>
                                      <p:cBhvr>
                                        <p:cTn id="14" dur="10" fill="hold"/>
                                        <p:tgtEl>
                                          <p:spTgt spid="6">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10" fill="hold"/>
                                        <p:tgtEl>
                                          <p:spTgt spid="6">
                                            <p:txEl>
                                              <p:pRg st="5" end="5"/>
                                            </p:txEl>
                                          </p:spTgt>
                                        </p:tgtEl>
                                        <p:attrNameLst>
                                          <p:attrName>style.color</p:attrName>
                                        </p:attrNameLst>
                                      </p:cBhvr>
                                      <p:to>
                                        <p:clrVal>
                                          <a:schemeClr val="accent2"/>
                                        </p:clrVal>
                                      </p:to>
                                    </p:set>
                                    <p:set>
                                      <p:cBhvr>
                                        <p:cTn id="19" dur="10" fill="hold"/>
                                        <p:tgtEl>
                                          <p:spTgt spid="6">
                                            <p:txEl>
                                              <p:pRg st="5" end="5"/>
                                            </p:txEl>
                                          </p:spTgt>
                                        </p:tgtEl>
                                        <p:attrNameLst>
                                          <p:attrName>fillcolor</p:attrName>
                                        </p:attrNameLst>
                                      </p:cBhvr>
                                      <p:to>
                                        <p:clrVal>
                                          <a:schemeClr val="accent2"/>
                                        </p:clrVal>
                                      </p:to>
                                    </p:set>
                                    <p:set>
                                      <p:cBhvr>
                                        <p:cTn id="20" dur="10" fill="hold"/>
                                        <p:tgtEl>
                                          <p:spTgt spid="6">
                                            <p:txEl>
                                              <p:pRg st="5" end="5"/>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10" fill="hold"/>
                                        <p:tgtEl>
                                          <p:spTgt spid="6">
                                            <p:txEl>
                                              <p:pRg st="6" end="6"/>
                                            </p:txEl>
                                          </p:spTgt>
                                        </p:tgtEl>
                                        <p:attrNameLst>
                                          <p:attrName>style.color</p:attrName>
                                        </p:attrNameLst>
                                      </p:cBhvr>
                                      <p:to>
                                        <p:clrVal>
                                          <a:schemeClr val="accent2"/>
                                        </p:clrVal>
                                      </p:to>
                                    </p:set>
                                    <p:set>
                                      <p:cBhvr>
                                        <p:cTn id="25" dur="10" fill="hold"/>
                                        <p:tgtEl>
                                          <p:spTgt spid="6">
                                            <p:txEl>
                                              <p:pRg st="6" end="6"/>
                                            </p:txEl>
                                          </p:spTgt>
                                        </p:tgtEl>
                                        <p:attrNameLst>
                                          <p:attrName>fillcolor</p:attrName>
                                        </p:attrNameLst>
                                      </p:cBhvr>
                                      <p:to>
                                        <p:clrVal>
                                          <a:schemeClr val="accent2"/>
                                        </p:clrVal>
                                      </p:to>
                                    </p:set>
                                    <p:set>
                                      <p:cBhvr>
                                        <p:cTn id="26" dur="10" fill="hold"/>
                                        <p:tgtEl>
                                          <p:spTgt spid="6">
                                            <p:txEl>
                                              <p:pRg st="6" end="6"/>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6">
                                            <p:txEl>
                                              <p:pRg st="7" end="7"/>
                                            </p:txEl>
                                          </p:spTgt>
                                        </p:tgtEl>
                                        <p:attrNameLst>
                                          <p:attrName>style.color</p:attrName>
                                        </p:attrNameLst>
                                      </p:cBhvr>
                                      <p:to>
                                        <p:clrVal>
                                          <a:schemeClr val="accent2"/>
                                        </p:clrVal>
                                      </p:to>
                                    </p:set>
                                    <p:set>
                                      <p:cBhvr>
                                        <p:cTn id="31" dur="10" fill="hold"/>
                                        <p:tgtEl>
                                          <p:spTgt spid="6">
                                            <p:txEl>
                                              <p:pRg st="7" end="7"/>
                                            </p:txEl>
                                          </p:spTgt>
                                        </p:tgtEl>
                                        <p:attrNameLst>
                                          <p:attrName>fillcolor</p:attrName>
                                        </p:attrNameLst>
                                      </p:cBhvr>
                                      <p:to>
                                        <p:clrVal>
                                          <a:schemeClr val="accent2"/>
                                        </p:clrVal>
                                      </p:to>
                                    </p:set>
                                    <p:set>
                                      <p:cBhvr>
                                        <p:cTn id="32" dur="10" fill="hold"/>
                                        <p:tgtEl>
                                          <p:spTgt spid="6">
                                            <p:txEl>
                                              <p:pRg st="7" end="7"/>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10" fill="hold"/>
                                        <p:tgtEl>
                                          <p:spTgt spid="6">
                                            <p:txEl>
                                              <p:pRg st="8" end="8"/>
                                            </p:txEl>
                                          </p:spTgt>
                                        </p:tgtEl>
                                        <p:attrNameLst>
                                          <p:attrName>style.color</p:attrName>
                                        </p:attrNameLst>
                                      </p:cBhvr>
                                      <p:to>
                                        <p:clrVal>
                                          <a:schemeClr val="accent2"/>
                                        </p:clrVal>
                                      </p:to>
                                    </p:set>
                                    <p:set>
                                      <p:cBhvr>
                                        <p:cTn id="37" dur="10" fill="hold"/>
                                        <p:tgtEl>
                                          <p:spTgt spid="6">
                                            <p:txEl>
                                              <p:pRg st="8" end="8"/>
                                            </p:txEl>
                                          </p:spTgt>
                                        </p:tgtEl>
                                        <p:attrNameLst>
                                          <p:attrName>fillcolor</p:attrName>
                                        </p:attrNameLst>
                                      </p:cBhvr>
                                      <p:to>
                                        <p:clrVal>
                                          <a:schemeClr val="accent2"/>
                                        </p:clrVal>
                                      </p:to>
                                    </p:set>
                                    <p:set>
                                      <p:cBhvr>
                                        <p:cTn id="38" dur="10" fill="hold"/>
                                        <p:tgtEl>
                                          <p:spTgt spid="6">
                                            <p:txEl>
                                              <p:pRg st="8" end="8"/>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10" fill="hold"/>
                                        <p:tgtEl>
                                          <p:spTgt spid="6">
                                            <p:txEl>
                                              <p:pRg st="9" end="9"/>
                                            </p:txEl>
                                          </p:spTgt>
                                        </p:tgtEl>
                                        <p:attrNameLst>
                                          <p:attrName>style.color</p:attrName>
                                        </p:attrNameLst>
                                      </p:cBhvr>
                                      <p:to>
                                        <p:clrVal>
                                          <a:schemeClr val="accent2"/>
                                        </p:clrVal>
                                      </p:to>
                                    </p:set>
                                    <p:set>
                                      <p:cBhvr>
                                        <p:cTn id="43" dur="10" fill="hold"/>
                                        <p:tgtEl>
                                          <p:spTgt spid="6">
                                            <p:txEl>
                                              <p:pRg st="9" end="9"/>
                                            </p:txEl>
                                          </p:spTgt>
                                        </p:tgtEl>
                                        <p:attrNameLst>
                                          <p:attrName>fillcolor</p:attrName>
                                        </p:attrNameLst>
                                      </p:cBhvr>
                                      <p:to>
                                        <p:clrVal>
                                          <a:schemeClr val="accent2"/>
                                        </p:clrVal>
                                      </p:to>
                                    </p:set>
                                    <p:set>
                                      <p:cBhvr>
                                        <p:cTn id="44" dur="10" fill="hold"/>
                                        <p:tgtEl>
                                          <p:spTgt spid="6">
                                            <p:txEl>
                                              <p:pRg st="9" end="9"/>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10" fill="hold"/>
                                        <p:tgtEl>
                                          <p:spTgt spid="6">
                                            <p:txEl>
                                              <p:pRg st="10" end="10"/>
                                            </p:txEl>
                                          </p:spTgt>
                                        </p:tgtEl>
                                        <p:attrNameLst>
                                          <p:attrName>style.color</p:attrName>
                                        </p:attrNameLst>
                                      </p:cBhvr>
                                      <p:to>
                                        <p:clrVal>
                                          <a:schemeClr val="accent2"/>
                                        </p:clrVal>
                                      </p:to>
                                    </p:set>
                                    <p:set>
                                      <p:cBhvr>
                                        <p:cTn id="49" dur="10" fill="hold"/>
                                        <p:tgtEl>
                                          <p:spTgt spid="6">
                                            <p:txEl>
                                              <p:pRg st="10" end="10"/>
                                            </p:txEl>
                                          </p:spTgt>
                                        </p:tgtEl>
                                        <p:attrNameLst>
                                          <p:attrName>fillcolor</p:attrName>
                                        </p:attrNameLst>
                                      </p:cBhvr>
                                      <p:to>
                                        <p:clrVal>
                                          <a:schemeClr val="accent2"/>
                                        </p:clrVal>
                                      </p:to>
                                    </p:set>
                                    <p:set>
                                      <p:cBhvr>
                                        <p:cTn id="50" dur="10" fill="hold"/>
                                        <p:tgtEl>
                                          <p:spTgt spid="6">
                                            <p:txEl>
                                              <p:pRg st="10" end="10"/>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10" fill="hold"/>
                                        <p:tgtEl>
                                          <p:spTgt spid="6">
                                            <p:txEl>
                                              <p:pRg st="11" end="11"/>
                                            </p:txEl>
                                          </p:spTgt>
                                        </p:tgtEl>
                                        <p:attrNameLst>
                                          <p:attrName>style.color</p:attrName>
                                        </p:attrNameLst>
                                      </p:cBhvr>
                                      <p:to>
                                        <p:clrVal>
                                          <a:schemeClr val="accent2"/>
                                        </p:clrVal>
                                      </p:to>
                                    </p:set>
                                    <p:set>
                                      <p:cBhvr>
                                        <p:cTn id="55" dur="10" fill="hold"/>
                                        <p:tgtEl>
                                          <p:spTgt spid="6">
                                            <p:txEl>
                                              <p:pRg st="11" end="11"/>
                                            </p:txEl>
                                          </p:spTgt>
                                        </p:tgtEl>
                                        <p:attrNameLst>
                                          <p:attrName>fillcolor</p:attrName>
                                        </p:attrNameLst>
                                      </p:cBhvr>
                                      <p:to>
                                        <p:clrVal>
                                          <a:schemeClr val="accent2"/>
                                        </p:clrVal>
                                      </p:to>
                                    </p:set>
                                    <p:set>
                                      <p:cBhvr>
                                        <p:cTn id="56" dur="10" fill="hold"/>
                                        <p:tgtEl>
                                          <p:spTgt spid="6">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000" dirty="0" smtClean="0"/>
              <a:t>Implication du technicien de Recherche en Biologie Médicale</a:t>
            </a:r>
            <a:endParaRPr lang="fr-FR" sz="2000" dirty="0"/>
          </a:p>
        </p:txBody>
      </p:sp>
      <p:sp>
        <p:nvSpPr>
          <p:cNvPr id="3" name="Espace réservé de la date 2"/>
          <p:cNvSpPr>
            <a:spLocks noGrp="1"/>
          </p:cNvSpPr>
          <p:nvPr>
            <p:ph type="dt" sz="half" idx="10"/>
          </p:nvPr>
        </p:nvSpPr>
        <p:spPr/>
        <p:txBody>
          <a:bodyPr/>
          <a:lstStyle/>
          <a:p>
            <a:fld id="{62E69B02-EDBE-482A-B372-53D8E5C2AEB1}" type="datetime1">
              <a:rPr lang="fr-FR" smtClean="0"/>
              <a:t>08/11/2017</a:t>
            </a:fld>
            <a:endParaRPr lang="fr-FR"/>
          </a:p>
        </p:txBody>
      </p:sp>
      <p:sp>
        <p:nvSpPr>
          <p:cNvPr id="4" name="Espace réservé du pied de page 3"/>
          <p:cNvSpPr>
            <a:spLocks noGrp="1"/>
          </p:cNvSpPr>
          <p:nvPr>
            <p:ph type="ftr" sz="quarter" idx="11"/>
          </p:nvPr>
        </p:nvSpPr>
        <p:spPr/>
        <p:txBody>
          <a:bodyPr/>
          <a:lstStyle/>
          <a:p>
            <a:r>
              <a:rPr lang="fr-FR" smtClean="0"/>
              <a:t>TITRE DU DIAPORAMA Général</a:t>
            </a:r>
            <a:endParaRPr lang="fr-F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16</a:t>
            </a:fld>
            <a:endParaRPr lang="fr-FR"/>
          </a:p>
        </p:txBody>
      </p:sp>
      <p:sp>
        <p:nvSpPr>
          <p:cNvPr id="6" name="Espace réservé du contenu 5"/>
          <p:cNvSpPr>
            <a:spLocks noGrp="1"/>
          </p:cNvSpPr>
          <p:nvPr>
            <p:ph idx="1"/>
          </p:nvPr>
        </p:nvSpPr>
        <p:spPr>
          <a:xfrm>
            <a:off x="457200" y="2060848"/>
            <a:ext cx="8229600" cy="2980928"/>
          </a:xfrm>
        </p:spPr>
        <p:txBody>
          <a:bodyPr/>
          <a:lstStyle/>
          <a:p>
            <a:r>
              <a:rPr lang="fr-FR" sz="1800" dirty="0" smtClean="0"/>
              <a:t>Le technicien de recherche en Biologie Médicale est amené à intervenir à différentes étapes du </a:t>
            </a:r>
            <a:r>
              <a:rPr lang="fr-FR" sz="1800" dirty="0" err="1" smtClean="0"/>
              <a:t>process</a:t>
            </a:r>
            <a:r>
              <a:rPr lang="fr-FR" sz="1800" dirty="0" smtClean="0"/>
              <a:t> en collaboration avec les ingénieurs et le coordinateur chargé de développement.</a:t>
            </a:r>
          </a:p>
          <a:p>
            <a:endParaRPr lang="fr-FR" sz="1800" dirty="0" smtClean="0"/>
          </a:p>
          <a:p>
            <a:r>
              <a:rPr lang="fr-FR" sz="1800" dirty="0" smtClean="0"/>
              <a:t>Il joue un rôle de l’étape 3 à l’étape 12 du </a:t>
            </a:r>
            <a:r>
              <a:rPr lang="fr-FR" sz="1800" dirty="0" err="1" smtClean="0"/>
              <a:t>process</a:t>
            </a:r>
            <a:r>
              <a:rPr lang="fr-FR" sz="1800" dirty="0" smtClean="0"/>
              <a:t> de développement décrit précédemment.</a:t>
            </a:r>
          </a:p>
          <a:p>
            <a:endParaRPr lang="fr-FR" sz="1800" dirty="0"/>
          </a:p>
          <a:p>
            <a:r>
              <a:rPr lang="fr-FR" sz="1800" dirty="0"/>
              <a:t>T</a:t>
            </a:r>
            <a:r>
              <a:rPr lang="fr-FR" sz="1800" dirty="0" smtClean="0"/>
              <a:t>ous les techniciens de la plateforme de Biologie Médicale peuvent être amenés </a:t>
            </a:r>
            <a:r>
              <a:rPr lang="fr-FR" sz="1800" dirty="0"/>
              <a:t>à</a:t>
            </a:r>
            <a:r>
              <a:rPr lang="fr-FR" sz="1800" dirty="0" smtClean="0"/>
              <a:t> participer aux projets de développement.</a:t>
            </a:r>
          </a:p>
          <a:p>
            <a:endParaRPr lang="fr-FR" dirty="0"/>
          </a:p>
        </p:txBody>
      </p:sp>
    </p:spTree>
    <p:extLst>
      <p:ext uri="{BB962C8B-B14F-4D97-AF65-F5344CB8AC3E}">
        <p14:creationId xmlns:p14="http://schemas.microsoft.com/office/powerpoint/2010/main" val="1528259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200" dirty="0"/>
              <a:t>Implication des différents intervenants dans le Développement technologique</a:t>
            </a:r>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17</a:t>
            </a:fld>
            <a:endParaRPr lang="fr-FR" dirty="0"/>
          </a:p>
        </p:txBody>
      </p:sp>
      <p:sp>
        <p:nvSpPr>
          <p:cNvPr id="6" name="Espace réservé du contenu 5"/>
          <p:cNvSpPr>
            <a:spLocks noGrp="1"/>
          </p:cNvSpPr>
          <p:nvPr>
            <p:ph idx="1"/>
          </p:nvPr>
        </p:nvSpPr>
        <p:spPr/>
        <p:txBody>
          <a:bodyPr/>
          <a:lstStyle/>
          <a:p>
            <a:r>
              <a:rPr lang="fr-FR" dirty="0"/>
              <a:t>Ingénieur développement</a:t>
            </a:r>
            <a:r>
              <a:rPr lang="fr-FR" dirty="0" smtClean="0"/>
              <a:t>:</a:t>
            </a:r>
          </a:p>
          <a:p>
            <a:endParaRPr lang="fr-FR" dirty="0"/>
          </a:p>
          <a:p>
            <a:pPr lvl="2"/>
            <a:r>
              <a:rPr lang="fr-FR" sz="1800" dirty="0"/>
              <a:t>Participe à la conceptualisation des nouvelles approches technologiques</a:t>
            </a:r>
          </a:p>
          <a:p>
            <a:pPr lvl="2"/>
            <a:r>
              <a:rPr lang="fr-FR" sz="1800" dirty="0"/>
              <a:t>Participe à la rédaction du cahier des charges</a:t>
            </a:r>
          </a:p>
          <a:p>
            <a:pPr lvl="2"/>
            <a:r>
              <a:rPr lang="fr-FR" sz="1800" dirty="0"/>
              <a:t>Réalise la mise au point et </a:t>
            </a:r>
            <a:r>
              <a:rPr lang="fr-FR" sz="1800" dirty="0" smtClean="0"/>
              <a:t> </a:t>
            </a:r>
            <a:r>
              <a:rPr lang="fr-FR" sz="1800" dirty="0"/>
              <a:t>la validation de la méthode d’analyse</a:t>
            </a:r>
          </a:p>
          <a:p>
            <a:pPr lvl="2"/>
            <a:r>
              <a:rPr lang="fr-FR" sz="1800" dirty="0"/>
              <a:t>Participe à la formation du personnel technique</a:t>
            </a:r>
          </a:p>
          <a:p>
            <a:pPr lvl="2"/>
            <a:r>
              <a:rPr lang="fr-FR" sz="1800" dirty="0"/>
              <a:t>Participe à l’analyse des résultats en collaboration avec l’ingénieur Bio informatique</a:t>
            </a:r>
          </a:p>
          <a:p>
            <a:pPr lvl="2"/>
            <a:r>
              <a:rPr lang="fr-FR" sz="1800" dirty="0"/>
              <a:t>Participe à la rédaction des documents d’assurance qualité</a:t>
            </a:r>
          </a:p>
          <a:p>
            <a:pPr lvl="2"/>
            <a:r>
              <a:rPr lang="fr-FR" sz="1800" dirty="0" smtClean="0"/>
              <a:t>Participe au design des amorces de PCR et des sondes de capture pour le séquençage nouvelle génération (NGS)</a:t>
            </a:r>
            <a:endParaRPr lang="fr-FR" sz="1800" dirty="0"/>
          </a:p>
        </p:txBody>
      </p:sp>
    </p:spTree>
    <p:extLst>
      <p:ext uri="{BB962C8B-B14F-4D97-AF65-F5344CB8AC3E}">
        <p14:creationId xmlns:p14="http://schemas.microsoft.com/office/powerpoint/2010/main" val="132771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850106"/>
          </a:xfrm>
        </p:spPr>
        <p:txBody>
          <a:bodyPr>
            <a:normAutofit/>
          </a:bodyPr>
          <a:lstStyle/>
          <a:p>
            <a:pPr algn="ctr"/>
            <a:r>
              <a:rPr lang="fr-FR" sz="2200" dirty="0" smtClean="0"/>
              <a:t>Implication des différents intervenants dans le Développement technologique</a:t>
            </a:r>
            <a:endParaRPr lang="fr-FR" sz="2200"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18</a:t>
            </a:fld>
            <a:endParaRPr lang="fr-FR" dirty="0"/>
          </a:p>
        </p:txBody>
      </p:sp>
      <p:sp>
        <p:nvSpPr>
          <p:cNvPr id="6" name="Espace réservé du contenu 5"/>
          <p:cNvSpPr>
            <a:spLocks noGrp="1"/>
          </p:cNvSpPr>
          <p:nvPr>
            <p:ph idx="1"/>
          </p:nvPr>
        </p:nvSpPr>
        <p:spPr>
          <a:xfrm>
            <a:off x="457200" y="1268760"/>
            <a:ext cx="8229600" cy="5040559"/>
          </a:xfrm>
        </p:spPr>
        <p:txBody>
          <a:bodyPr>
            <a:normAutofit/>
          </a:bodyPr>
          <a:lstStyle/>
          <a:p>
            <a:r>
              <a:rPr lang="fr-FR" dirty="0" smtClean="0"/>
              <a:t>Coordinateur chargé de développement:</a:t>
            </a:r>
          </a:p>
          <a:p>
            <a:pPr marL="0" indent="0">
              <a:buNone/>
            </a:pPr>
            <a:endParaRPr lang="fr-FR" sz="1700" dirty="0" smtClean="0"/>
          </a:p>
          <a:p>
            <a:pPr lvl="2"/>
            <a:r>
              <a:rPr lang="fr-FR" sz="1800" b="0" dirty="0" smtClean="0"/>
              <a:t>Participe au comité de pilotage de la cellule de développement .</a:t>
            </a:r>
          </a:p>
          <a:p>
            <a:pPr lvl="2"/>
            <a:r>
              <a:rPr lang="fr-FR" sz="1800" b="0" dirty="0" smtClean="0"/>
              <a:t>Coordonne </a:t>
            </a:r>
            <a:r>
              <a:rPr lang="fr-FR" sz="1800" b="0" dirty="0"/>
              <a:t>les différentes approches </a:t>
            </a:r>
            <a:r>
              <a:rPr lang="fr-FR" sz="1800" b="0" dirty="0" smtClean="0"/>
              <a:t>technologiques des différents secteurs d’activité</a:t>
            </a:r>
          </a:p>
          <a:p>
            <a:pPr lvl="2"/>
            <a:r>
              <a:rPr lang="fr-FR" sz="1800" b="0" dirty="0" smtClean="0"/>
              <a:t>Participe </a:t>
            </a:r>
            <a:r>
              <a:rPr lang="fr-FR" sz="1800" b="0" dirty="0"/>
              <a:t>à la conceptualisation des nouvelles approches technologiques</a:t>
            </a:r>
          </a:p>
          <a:p>
            <a:pPr lvl="2"/>
            <a:r>
              <a:rPr lang="fr-FR" sz="1800" b="0" dirty="0" smtClean="0"/>
              <a:t>Rédaction du cahier des charges en collaboration avec les ingénieurs</a:t>
            </a:r>
          </a:p>
          <a:p>
            <a:pPr lvl="2"/>
            <a:r>
              <a:rPr lang="fr-FR" sz="1800" b="0" dirty="0" smtClean="0"/>
              <a:t>Réalise l’évaluation des besoins en matériel </a:t>
            </a:r>
            <a:r>
              <a:rPr lang="fr-FR" sz="1800" b="0" dirty="0"/>
              <a:t>et </a:t>
            </a:r>
            <a:r>
              <a:rPr lang="fr-FR" sz="1800" b="0" dirty="0" smtClean="0"/>
              <a:t>personnels</a:t>
            </a:r>
          </a:p>
          <a:p>
            <a:pPr lvl="2"/>
            <a:r>
              <a:rPr lang="fr-FR" sz="1800" b="0" dirty="0" smtClean="0"/>
              <a:t>Réalise l’évaluation médico-économique</a:t>
            </a:r>
          </a:p>
          <a:p>
            <a:pPr lvl="2"/>
            <a:r>
              <a:rPr lang="fr-FR" sz="1800" b="0" dirty="0" smtClean="0"/>
              <a:t>Formation et habilitation du personnel</a:t>
            </a:r>
          </a:p>
          <a:p>
            <a:pPr lvl="2"/>
            <a:r>
              <a:rPr lang="fr-FR" sz="1800" dirty="0"/>
              <a:t>Participe à </a:t>
            </a:r>
            <a:r>
              <a:rPr lang="fr-FR" sz="1800" dirty="0" smtClean="0"/>
              <a:t>l’analyse et à la validation technique </a:t>
            </a:r>
            <a:r>
              <a:rPr lang="fr-FR" sz="1800" dirty="0"/>
              <a:t>des résultats en collaboration avec l’ingénieur Bio </a:t>
            </a:r>
            <a:r>
              <a:rPr lang="fr-FR" sz="1800" dirty="0" smtClean="0"/>
              <a:t>informatique</a:t>
            </a:r>
            <a:endParaRPr lang="fr-FR" sz="1800" b="0" dirty="0"/>
          </a:p>
          <a:p>
            <a:pPr marL="0" indent="0">
              <a:buNone/>
            </a:pPr>
            <a:endParaRPr lang="fr-FR" sz="1400" b="0" dirty="0"/>
          </a:p>
          <a:p>
            <a:pPr lvl="2"/>
            <a:endParaRPr lang="fr-FR" sz="1000" b="0" dirty="0"/>
          </a:p>
        </p:txBody>
      </p:sp>
    </p:spTree>
    <p:extLst>
      <p:ext uri="{BB962C8B-B14F-4D97-AF65-F5344CB8AC3E}">
        <p14:creationId xmlns:p14="http://schemas.microsoft.com/office/powerpoint/2010/main" val="492647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792088"/>
          </a:xfrm>
        </p:spPr>
        <p:txBody>
          <a:bodyPr/>
          <a:lstStyle/>
          <a:p>
            <a:pPr algn="ctr"/>
            <a:r>
              <a:rPr lang="fr-FR" dirty="0" smtClean="0"/>
              <a:t>Aptitudes</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19</a:t>
            </a:fld>
            <a:endParaRPr lang="fr-FR" dirty="0"/>
          </a:p>
        </p:txBody>
      </p:sp>
      <p:sp>
        <p:nvSpPr>
          <p:cNvPr id="6" name="Espace réservé du contenu 5"/>
          <p:cNvSpPr>
            <a:spLocks noGrp="1"/>
          </p:cNvSpPr>
          <p:nvPr>
            <p:ph idx="1"/>
          </p:nvPr>
        </p:nvSpPr>
        <p:spPr>
          <a:xfrm>
            <a:off x="457200" y="1340768"/>
            <a:ext cx="8229600" cy="4464496"/>
          </a:xfrm>
        </p:spPr>
        <p:txBody>
          <a:bodyPr>
            <a:normAutofit/>
          </a:bodyPr>
          <a:lstStyle/>
          <a:p>
            <a:r>
              <a:rPr lang="fr-FR" dirty="0" smtClean="0"/>
              <a:t>Savoir remettre en question ses pratiques professionnelles </a:t>
            </a:r>
          </a:p>
          <a:p>
            <a:endParaRPr lang="fr-FR" sz="1800" dirty="0" smtClean="0"/>
          </a:p>
          <a:p>
            <a:r>
              <a:rPr lang="fr-FR" dirty="0" smtClean="0"/>
              <a:t>Etre curieux, inventif</a:t>
            </a:r>
          </a:p>
          <a:p>
            <a:endParaRPr lang="fr-FR" sz="1800" dirty="0" smtClean="0"/>
          </a:p>
          <a:p>
            <a:r>
              <a:rPr lang="fr-FR" dirty="0" smtClean="0"/>
              <a:t>Avoir le sens de l’innovation</a:t>
            </a:r>
          </a:p>
          <a:p>
            <a:endParaRPr lang="fr-FR" sz="1800" dirty="0" smtClean="0"/>
          </a:p>
          <a:p>
            <a:r>
              <a:rPr lang="fr-FR" dirty="0" smtClean="0"/>
              <a:t>Maitrise des outils informatiques</a:t>
            </a:r>
          </a:p>
          <a:p>
            <a:endParaRPr lang="fr-FR" sz="1800" dirty="0" smtClean="0"/>
          </a:p>
          <a:p>
            <a:r>
              <a:rPr lang="fr-FR" dirty="0" smtClean="0"/>
              <a:t>Maitrise des outils de Biologie Moléculaire</a:t>
            </a:r>
          </a:p>
        </p:txBody>
      </p:sp>
    </p:spTree>
    <p:extLst>
      <p:ext uri="{BB962C8B-B14F-4D97-AF65-F5344CB8AC3E}">
        <p14:creationId xmlns:p14="http://schemas.microsoft.com/office/powerpoint/2010/main" val="96453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chemeClr val="accent2"/>
                                        </p:clrVal>
                                      </p:to>
                                    </p:set>
                                    <p:set>
                                      <p:cBhvr>
                                        <p:cTn id="7" dur="500" fill="hold"/>
                                        <p:tgtEl>
                                          <p:spTgt spid="6">
                                            <p:txEl>
                                              <p:pRg st="0" end="0"/>
                                            </p:txEl>
                                          </p:spTgt>
                                        </p:tgtEl>
                                        <p:attrNameLst>
                                          <p:attrName>fillcolor</p:attrName>
                                        </p:attrNameLst>
                                      </p:cBhvr>
                                      <p:to>
                                        <p:clrVal>
                                          <a:schemeClr val="accent2"/>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6">
                                            <p:txEl>
                                              <p:pRg st="2" end="2"/>
                                            </p:txEl>
                                          </p:spTgt>
                                        </p:tgtEl>
                                        <p:attrNameLst>
                                          <p:attrName>style.color</p:attrName>
                                        </p:attrNameLst>
                                      </p:cBhvr>
                                      <p:to>
                                        <p:clrVal>
                                          <a:schemeClr val="accent2"/>
                                        </p:clrVal>
                                      </p:to>
                                    </p:set>
                                    <p:set>
                                      <p:cBhvr>
                                        <p:cTn id="13" dur="500" fill="hold"/>
                                        <p:tgtEl>
                                          <p:spTgt spid="6">
                                            <p:txEl>
                                              <p:pRg st="2" end="2"/>
                                            </p:txEl>
                                          </p:spTgt>
                                        </p:tgtEl>
                                        <p:attrNameLst>
                                          <p:attrName>fillcolor</p:attrName>
                                        </p:attrNameLst>
                                      </p:cBhvr>
                                      <p:to>
                                        <p:clrVal>
                                          <a:schemeClr val="accent2"/>
                                        </p:clrVal>
                                      </p:to>
                                    </p:set>
                                    <p:set>
                                      <p:cBhvr>
                                        <p:cTn id="14" dur="500" fill="hold"/>
                                        <p:tgtEl>
                                          <p:spTgt spid="6">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6">
                                            <p:txEl>
                                              <p:pRg st="4" end="4"/>
                                            </p:txEl>
                                          </p:spTgt>
                                        </p:tgtEl>
                                        <p:attrNameLst>
                                          <p:attrName>style.color</p:attrName>
                                        </p:attrNameLst>
                                      </p:cBhvr>
                                      <p:to>
                                        <p:clrVal>
                                          <a:schemeClr val="accent2"/>
                                        </p:clrVal>
                                      </p:to>
                                    </p:set>
                                    <p:set>
                                      <p:cBhvr>
                                        <p:cTn id="19" dur="500" fill="hold"/>
                                        <p:tgtEl>
                                          <p:spTgt spid="6">
                                            <p:txEl>
                                              <p:pRg st="4" end="4"/>
                                            </p:txEl>
                                          </p:spTgt>
                                        </p:tgtEl>
                                        <p:attrNameLst>
                                          <p:attrName>fillcolor</p:attrName>
                                        </p:attrNameLst>
                                      </p:cBhvr>
                                      <p:to>
                                        <p:clrVal>
                                          <a:schemeClr val="accent2"/>
                                        </p:clrVal>
                                      </p:to>
                                    </p:set>
                                    <p:set>
                                      <p:cBhvr>
                                        <p:cTn id="20" dur="500" fill="hold"/>
                                        <p:tgtEl>
                                          <p:spTgt spid="6">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6">
                                            <p:txEl>
                                              <p:pRg st="6" end="6"/>
                                            </p:txEl>
                                          </p:spTgt>
                                        </p:tgtEl>
                                        <p:attrNameLst>
                                          <p:attrName>style.color</p:attrName>
                                        </p:attrNameLst>
                                      </p:cBhvr>
                                      <p:to>
                                        <p:clrVal>
                                          <a:schemeClr val="accent2"/>
                                        </p:clrVal>
                                      </p:to>
                                    </p:set>
                                    <p:set>
                                      <p:cBhvr>
                                        <p:cTn id="25" dur="500" fill="hold"/>
                                        <p:tgtEl>
                                          <p:spTgt spid="6">
                                            <p:txEl>
                                              <p:pRg st="6" end="6"/>
                                            </p:txEl>
                                          </p:spTgt>
                                        </p:tgtEl>
                                        <p:attrNameLst>
                                          <p:attrName>fillcolor</p:attrName>
                                        </p:attrNameLst>
                                      </p:cBhvr>
                                      <p:to>
                                        <p:clrVal>
                                          <a:schemeClr val="accent2"/>
                                        </p:clrVal>
                                      </p:to>
                                    </p:set>
                                    <p:set>
                                      <p:cBhvr>
                                        <p:cTn id="26" dur="500" fill="hold"/>
                                        <p:tgtEl>
                                          <p:spTgt spid="6">
                                            <p:txEl>
                                              <p:pRg st="6" end="6"/>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6">
                                            <p:txEl>
                                              <p:pRg st="8" end="8"/>
                                            </p:txEl>
                                          </p:spTgt>
                                        </p:tgtEl>
                                        <p:attrNameLst>
                                          <p:attrName>style.color</p:attrName>
                                        </p:attrNameLst>
                                      </p:cBhvr>
                                      <p:to>
                                        <p:clrVal>
                                          <a:schemeClr val="accent2"/>
                                        </p:clrVal>
                                      </p:to>
                                    </p:set>
                                    <p:set>
                                      <p:cBhvr>
                                        <p:cTn id="31" dur="500" fill="hold"/>
                                        <p:tgtEl>
                                          <p:spTgt spid="6">
                                            <p:txEl>
                                              <p:pRg st="8" end="8"/>
                                            </p:txEl>
                                          </p:spTgt>
                                        </p:tgtEl>
                                        <p:attrNameLst>
                                          <p:attrName>fillcolor</p:attrName>
                                        </p:attrNameLst>
                                      </p:cBhvr>
                                      <p:to>
                                        <p:clrVal>
                                          <a:schemeClr val="accent2"/>
                                        </p:clrVal>
                                      </p:to>
                                    </p:set>
                                    <p:set>
                                      <p:cBhvr>
                                        <p:cTn id="32" dur="500" fill="hold"/>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Présentation de Gustave Roussy</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2</a:t>
            </a:fld>
            <a:endParaRPr lang="fr-FR" dirty="0"/>
          </a:p>
        </p:txBody>
      </p:sp>
      <p:sp>
        <p:nvSpPr>
          <p:cNvPr id="6" name="Espace réservé du contenu 5"/>
          <p:cNvSpPr>
            <a:spLocks noGrp="1"/>
          </p:cNvSpPr>
          <p:nvPr>
            <p:ph idx="1"/>
          </p:nvPr>
        </p:nvSpPr>
        <p:spPr>
          <a:xfrm>
            <a:off x="457200" y="1423317"/>
            <a:ext cx="8229600" cy="4525963"/>
          </a:xfrm>
        </p:spPr>
        <p:txBody>
          <a:bodyPr>
            <a:normAutofit fontScale="70000" lnSpcReduction="20000"/>
          </a:bodyPr>
          <a:lstStyle/>
          <a:p>
            <a:pPr marL="0" indent="0">
              <a:buNone/>
            </a:pPr>
            <a:endParaRPr lang="fr-FR" dirty="0"/>
          </a:p>
          <a:p>
            <a:r>
              <a:rPr lang="fr-FR" dirty="0" smtClean="0"/>
              <a:t>Premier </a:t>
            </a:r>
            <a:r>
              <a:rPr lang="fr-FR" dirty="0"/>
              <a:t>centre européen de lutte contre le cancer, expert des cancers complexes </a:t>
            </a:r>
          </a:p>
          <a:p>
            <a:r>
              <a:rPr lang="fr-FR" dirty="0" smtClean="0"/>
              <a:t>Une </a:t>
            </a:r>
            <a:r>
              <a:rPr lang="fr-FR" dirty="0"/>
              <a:t>médecine de pointe au service de l’humain, plus personnalisée et moins invasive </a:t>
            </a:r>
          </a:p>
          <a:p>
            <a:r>
              <a:rPr lang="fr-FR" dirty="0" smtClean="0"/>
              <a:t>Des </a:t>
            </a:r>
            <a:r>
              <a:rPr lang="fr-FR" dirty="0"/>
              <a:t>experts de renommée internationale pour une puissante dynamique de progrès </a:t>
            </a:r>
          </a:p>
          <a:p>
            <a:r>
              <a:rPr lang="fr-FR" dirty="0" smtClean="0"/>
              <a:t>Des </a:t>
            </a:r>
            <a:r>
              <a:rPr lang="fr-FR" dirty="0"/>
              <a:t>traitements de haute qualité, en toute sécurité </a:t>
            </a:r>
          </a:p>
          <a:p>
            <a:r>
              <a:rPr lang="fr-FR" dirty="0" smtClean="0"/>
              <a:t>Une </a:t>
            </a:r>
            <a:r>
              <a:rPr lang="fr-FR" dirty="0"/>
              <a:t>recherche de pointe pour favoriser les grandes découvertes </a:t>
            </a:r>
          </a:p>
          <a:p>
            <a:r>
              <a:rPr lang="fr-FR" dirty="0" smtClean="0"/>
              <a:t>L’innovation </a:t>
            </a:r>
            <a:r>
              <a:rPr lang="fr-FR" dirty="0"/>
              <a:t>au </a:t>
            </a:r>
            <a:r>
              <a:rPr lang="fr-FR" dirty="0" smtClean="0"/>
              <a:t>cœur </a:t>
            </a:r>
            <a:r>
              <a:rPr lang="fr-FR" dirty="0"/>
              <a:t>d’une révolution humaine, scientifique et technologique </a:t>
            </a:r>
          </a:p>
          <a:p>
            <a:r>
              <a:rPr lang="fr-FR" dirty="0" smtClean="0"/>
              <a:t>Des </a:t>
            </a:r>
            <a:r>
              <a:rPr lang="fr-FR" dirty="0"/>
              <a:t>valeurs d’innovation, d’énergie, de partage et de bienveillance </a:t>
            </a:r>
          </a:p>
          <a:p>
            <a:r>
              <a:rPr lang="fr-FR" dirty="0" smtClean="0"/>
              <a:t>L’humanité </a:t>
            </a:r>
            <a:r>
              <a:rPr lang="fr-FR" dirty="0"/>
              <a:t>au </a:t>
            </a:r>
            <a:r>
              <a:rPr lang="fr-FR" dirty="0" smtClean="0"/>
              <a:t>cœur </a:t>
            </a:r>
            <a:r>
              <a:rPr lang="fr-FR" dirty="0"/>
              <a:t>des 3 missions de Gustave Roussy : soigner, inventer, transmettre </a:t>
            </a:r>
          </a:p>
          <a:p>
            <a:r>
              <a:rPr lang="fr-FR" dirty="0" smtClean="0"/>
              <a:t>Une </a:t>
            </a:r>
            <a:r>
              <a:rPr lang="fr-FR" dirty="0"/>
              <a:t>vision d’excellence : mettre en place le meilleur collectif de chercheurs, médecins, soignants, donateurs, au service des patients </a:t>
            </a:r>
          </a:p>
          <a:p>
            <a:r>
              <a:rPr lang="fr-FR" dirty="0" smtClean="0"/>
              <a:t>Une </a:t>
            </a:r>
            <a:r>
              <a:rPr lang="fr-FR" dirty="0"/>
              <a:t>ambition engagée : créer la médecine de demain en accélérant le transfert de l’innovation au bénéfice direct des malades </a:t>
            </a:r>
          </a:p>
          <a:p>
            <a:endParaRPr lang="fr-FR" dirty="0"/>
          </a:p>
        </p:txBody>
      </p:sp>
    </p:spTree>
    <p:extLst>
      <p:ext uri="{BB962C8B-B14F-4D97-AF65-F5344CB8AC3E}">
        <p14:creationId xmlns:p14="http://schemas.microsoft.com/office/powerpoint/2010/main" val="2865544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pPr algn="ctr"/>
            <a:r>
              <a:rPr lang="fr-FR" dirty="0" smtClean="0"/>
              <a:t>Parcours professionnel</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20</a:t>
            </a:fld>
            <a:endParaRPr lang="fr-FR" dirty="0"/>
          </a:p>
        </p:txBody>
      </p:sp>
      <p:sp>
        <p:nvSpPr>
          <p:cNvPr id="6" name="Espace réservé du contenu 5"/>
          <p:cNvSpPr>
            <a:spLocks noGrp="1"/>
          </p:cNvSpPr>
          <p:nvPr>
            <p:ph idx="1"/>
          </p:nvPr>
        </p:nvSpPr>
        <p:spPr>
          <a:xfrm>
            <a:off x="457200" y="908720"/>
            <a:ext cx="8229600" cy="5400600"/>
          </a:xfrm>
        </p:spPr>
        <p:txBody>
          <a:bodyPr>
            <a:normAutofit/>
          </a:bodyPr>
          <a:lstStyle/>
          <a:p>
            <a:r>
              <a:rPr lang="fr-FR" sz="1400" dirty="0" smtClean="0"/>
              <a:t>1983-1985 Technicien supérieur de laboratoire à Gustave Roussy </a:t>
            </a:r>
          </a:p>
          <a:p>
            <a:pPr lvl="3"/>
            <a:r>
              <a:rPr lang="fr-FR" sz="1200" dirty="0" smtClean="0"/>
              <a:t>Service </a:t>
            </a:r>
            <a:r>
              <a:rPr lang="fr-FR" sz="1200" dirty="0"/>
              <a:t>de Transfusion </a:t>
            </a:r>
            <a:r>
              <a:rPr lang="fr-FR" sz="1200" dirty="0" smtClean="0"/>
              <a:t>sanguine</a:t>
            </a:r>
            <a:endParaRPr lang="fr-FR" sz="1200" dirty="0"/>
          </a:p>
          <a:p>
            <a:r>
              <a:rPr lang="fr-FR" sz="1400" dirty="0" smtClean="0"/>
              <a:t>1985-1986 </a:t>
            </a:r>
            <a:r>
              <a:rPr lang="fr-FR" sz="1400" dirty="0"/>
              <a:t>Service militaire au Centre de Transfusion Sanguin des Armées</a:t>
            </a:r>
          </a:p>
          <a:p>
            <a:pPr lvl="3"/>
            <a:r>
              <a:rPr lang="fr-FR" sz="1200" dirty="0" smtClean="0"/>
              <a:t>Développement d’une technique de congélation décongélation du sang</a:t>
            </a:r>
            <a:endParaRPr lang="fr-FR" sz="1200" dirty="0"/>
          </a:p>
          <a:p>
            <a:r>
              <a:rPr lang="fr-FR" sz="1400" dirty="0" smtClean="0"/>
              <a:t>Depuis1987  Technicien </a:t>
            </a:r>
            <a:r>
              <a:rPr lang="fr-FR" sz="1400" dirty="0"/>
              <a:t>supérieur de laboratoire à Gustave Roussy </a:t>
            </a:r>
          </a:p>
          <a:p>
            <a:pPr lvl="3"/>
            <a:r>
              <a:rPr lang="fr-FR" sz="1200" dirty="0" smtClean="0"/>
              <a:t>- 1987-1992: Service </a:t>
            </a:r>
            <a:r>
              <a:rPr lang="fr-FR" sz="1200" dirty="0"/>
              <a:t>de </a:t>
            </a:r>
            <a:r>
              <a:rPr lang="fr-FR" sz="1200" dirty="0" smtClean="0"/>
              <a:t>Biochimie:</a:t>
            </a:r>
          </a:p>
          <a:p>
            <a:pPr lvl="3"/>
            <a:r>
              <a:rPr lang="fr-FR" sz="1200" dirty="0" smtClean="0"/>
              <a:t>Analyse de routine et </a:t>
            </a:r>
            <a:r>
              <a:rPr lang="fr-FR" sz="1200" dirty="0"/>
              <a:t>d</a:t>
            </a:r>
            <a:r>
              <a:rPr lang="fr-FR" sz="1200" dirty="0" smtClean="0"/>
              <a:t>éveloppements de techniques de dosage de médicaments par Haute Performance Liquide Chromatographie</a:t>
            </a:r>
            <a:endParaRPr lang="fr-FR" sz="1200" dirty="0"/>
          </a:p>
          <a:p>
            <a:pPr lvl="3"/>
            <a:r>
              <a:rPr lang="fr-FR" sz="1200" dirty="0" smtClean="0"/>
              <a:t>- 1989-1992: Service d’immunologie:</a:t>
            </a:r>
          </a:p>
          <a:p>
            <a:pPr lvl="3"/>
            <a:r>
              <a:rPr lang="fr-FR" sz="1200" dirty="0" smtClean="0"/>
              <a:t>Analyse de marqueurs biologiques des cancers</a:t>
            </a:r>
          </a:p>
          <a:p>
            <a:pPr lvl="3"/>
            <a:r>
              <a:rPr lang="fr-FR" sz="1200" dirty="0" smtClean="0"/>
              <a:t>Développement de kit de dosage de marqueurs tumoraux par fabrication d’anticorps monoclonaux</a:t>
            </a:r>
          </a:p>
          <a:p>
            <a:pPr lvl="3"/>
            <a:r>
              <a:rPr lang="fr-FR" sz="1200" dirty="0" smtClean="0"/>
              <a:t>- 1992-2000 </a:t>
            </a:r>
            <a:r>
              <a:rPr lang="fr-FR" sz="1200" dirty="0"/>
              <a:t>Service </a:t>
            </a:r>
            <a:r>
              <a:rPr lang="fr-FR" sz="1200" dirty="0" smtClean="0"/>
              <a:t>d’immunologie Unité de Génétique:</a:t>
            </a:r>
          </a:p>
          <a:p>
            <a:pPr lvl="3"/>
            <a:r>
              <a:rPr lang="fr-FR" sz="1200" dirty="0" smtClean="0"/>
              <a:t>Création du laboratoire de Génétique</a:t>
            </a:r>
          </a:p>
          <a:p>
            <a:pPr lvl="3"/>
            <a:r>
              <a:rPr lang="fr-FR" sz="1200" dirty="0" smtClean="0"/>
              <a:t>Mise au point des techniques de recherche d’anomalies génétiques sur l’ADN</a:t>
            </a:r>
          </a:p>
          <a:p>
            <a:pPr lvl="3"/>
            <a:r>
              <a:rPr lang="fr-FR" sz="1200" dirty="0" smtClean="0"/>
              <a:t>Recherche de prédisposition génétique aux cancers</a:t>
            </a:r>
          </a:p>
          <a:p>
            <a:pPr marL="342900" lvl="3" indent="-342900">
              <a:buSzPct val="80000"/>
              <a:buFont typeface="Wingdings" pitchFamily="2" charset="2"/>
              <a:buChar char="l"/>
            </a:pPr>
            <a:r>
              <a:rPr lang="fr-FR" sz="1400" b="1" dirty="0" smtClean="0"/>
              <a:t>2000-2017 </a:t>
            </a:r>
            <a:r>
              <a:rPr lang="fr-FR" sz="1400" b="1" dirty="0"/>
              <a:t>Cadre Médico technique au sein du service de </a:t>
            </a:r>
            <a:r>
              <a:rPr lang="fr-FR" sz="1400" b="1" dirty="0" smtClean="0"/>
              <a:t>Génétique</a:t>
            </a:r>
          </a:p>
          <a:p>
            <a:pPr lvl="3"/>
            <a:r>
              <a:rPr lang="fr-FR" sz="1200" dirty="0"/>
              <a:t>Participation au projet  de création du Département Biologie et Pathologie Médicales</a:t>
            </a:r>
          </a:p>
          <a:p>
            <a:pPr lvl="3"/>
            <a:r>
              <a:rPr lang="fr-FR" sz="1200" dirty="0" smtClean="0"/>
              <a:t>Conception</a:t>
            </a:r>
            <a:r>
              <a:rPr lang="fr-FR" sz="1200" dirty="0"/>
              <a:t>, évaluation et mise en place de </a:t>
            </a:r>
            <a:r>
              <a:rPr lang="fr-FR" sz="1200" dirty="0" smtClean="0"/>
              <a:t>nouvelles stratégies analytiques </a:t>
            </a:r>
            <a:r>
              <a:rPr lang="fr-FR" sz="1200" dirty="0"/>
              <a:t>sur la plate forme de Biologie </a:t>
            </a:r>
            <a:r>
              <a:rPr lang="fr-FR" sz="1200" dirty="0" smtClean="0"/>
              <a:t>Moléculaire en intégrant également de nouveaux outils informatiques</a:t>
            </a:r>
            <a:endParaRPr lang="fr-FR" sz="1200" dirty="0"/>
          </a:p>
          <a:p>
            <a:pPr lvl="3"/>
            <a:r>
              <a:rPr lang="fr-FR" sz="1200" dirty="0" smtClean="0"/>
              <a:t>Participe à la gestion quotidienne de la plateforme de Biologie Moléculaire en collaboration avec l’encadrement du département.</a:t>
            </a:r>
          </a:p>
          <a:p>
            <a:pPr lvl="3"/>
            <a:r>
              <a:rPr lang="fr-FR" sz="1200" dirty="0" smtClean="0"/>
              <a:t>Participe au projet de Restructuration des services de Génétique et de Pathologie Moléculaires au sein du département de Biologie et Pathologie Médicales. </a:t>
            </a:r>
            <a:endParaRPr lang="fr-FR" sz="1200" dirty="0"/>
          </a:p>
        </p:txBody>
      </p:sp>
    </p:spTree>
    <p:extLst>
      <p:ext uri="{BB962C8B-B14F-4D97-AF65-F5344CB8AC3E}">
        <p14:creationId xmlns:p14="http://schemas.microsoft.com/office/powerpoint/2010/main" val="3701326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Evolution du métier de technicien de laboratoire en Biologie Médicale</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21</a:t>
            </a:fld>
            <a:endParaRPr lang="fr-FR" dirty="0"/>
          </a:p>
        </p:txBody>
      </p:sp>
      <p:sp>
        <p:nvSpPr>
          <p:cNvPr id="6" name="Espace réservé du contenu 5"/>
          <p:cNvSpPr>
            <a:spLocks noGrp="1"/>
          </p:cNvSpPr>
          <p:nvPr>
            <p:ph idx="1"/>
          </p:nvPr>
        </p:nvSpPr>
        <p:spPr/>
        <p:txBody>
          <a:bodyPr>
            <a:normAutofit fontScale="85000" lnSpcReduction="10000"/>
          </a:bodyPr>
          <a:lstStyle/>
          <a:p>
            <a:pPr algn="just"/>
            <a:r>
              <a:rPr lang="fr-FR" sz="1800" dirty="0" smtClean="0"/>
              <a:t>Le domaine de la Génétique est constamment sujet à de nouvelles découvertes à la fois fondamentale (découverte de nouveaux gènes, de nouvelles cibles thérapeutiques) mais également technologique (arrivée du séquençage nouvelle génération, analyse par panel de gènes augmentant le nombre de cibles à analyser). Ce qui implique une modification permanente de nos pratiques professionnelles et nécessite une réactivité importante des différents intervenants.</a:t>
            </a:r>
          </a:p>
          <a:p>
            <a:pPr algn="just"/>
            <a:endParaRPr lang="fr-FR" sz="1800" dirty="0" smtClean="0"/>
          </a:p>
          <a:p>
            <a:pPr algn="just"/>
            <a:r>
              <a:rPr lang="fr-FR" sz="1800" dirty="0" smtClean="0"/>
              <a:t>Ceci nécessitera l’émergence de nouveaux métiers et de nouvelles fonctions pour les techniciens de Laboratoire de Biologie Médicale.</a:t>
            </a:r>
          </a:p>
          <a:p>
            <a:pPr algn="just"/>
            <a:endParaRPr lang="fr-FR" sz="1800" dirty="0" smtClean="0"/>
          </a:p>
          <a:p>
            <a:r>
              <a:rPr lang="fr-FR" dirty="0" smtClean="0"/>
              <a:t>Evolution vers différents profils: </a:t>
            </a:r>
          </a:p>
          <a:p>
            <a:pPr lvl="1"/>
            <a:r>
              <a:rPr lang="fr-FR" sz="1900" dirty="0"/>
              <a:t>T</a:t>
            </a:r>
            <a:r>
              <a:rPr lang="fr-FR" sz="1900" dirty="0" smtClean="0"/>
              <a:t>echnicien de laboratoire en Biologie Médicale avec spécialisation en Bio Informatique</a:t>
            </a:r>
          </a:p>
          <a:p>
            <a:pPr lvl="1"/>
            <a:r>
              <a:rPr lang="fr-FR" sz="1900" dirty="0"/>
              <a:t>T</a:t>
            </a:r>
            <a:r>
              <a:rPr lang="fr-FR" sz="1900" dirty="0" smtClean="0"/>
              <a:t>echnicien de Laboratoire Biologiste (aide à la caractérisation biologique des modifications génétiques).</a:t>
            </a:r>
          </a:p>
          <a:p>
            <a:pPr lvl="1"/>
            <a:r>
              <a:rPr lang="fr-FR" sz="1900" dirty="0" smtClean="0"/>
              <a:t>Technicien de Laboratoire Développement (implication plus importante dans le développement technologique)</a:t>
            </a:r>
          </a:p>
          <a:p>
            <a:pPr lvl="1"/>
            <a:r>
              <a:rPr lang="fr-FR" sz="1900" dirty="0" smtClean="0"/>
              <a:t>Technicien de Laboratoire en qualité</a:t>
            </a:r>
            <a:endParaRPr lang="fr-FR" sz="1900" dirty="0"/>
          </a:p>
        </p:txBody>
      </p:sp>
    </p:spTree>
    <p:extLst>
      <p:ext uri="{BB962C8B-B14F-4D97-AF65-F5344CB8AC3E}">
        <p14:creationId xmlns:p14="http://schemas.microsoft.com/office/powerpoint/2010/main" val="100511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3</a:t>
            </a:fld>
            <a:endParaRPr lang="fr-FR" dirty="0"/>
          </a:p>
        </p:txBody>
      </p:sp>
      <p:sp>
        <p:nvSpPr>
          <p:cNvPr id="6" name="Espace réservé du contenu 5"/>
          <p:cNvSpPr>
            <a:spLocks noGrp="1"/>
          </p:cNvSpPr>
          <p:nvPr>
            <p:ph idx="1"/>
          </p:nvPr>
        </p:nvSpPr>
        <p:spPr>
          <a:xfrm>
            <a:off x="457200" y="1472010"/>
            <a:ext cx="8229600" cy="4349080"/>
          </a:xfrm>
        </p:spPr>
        <p:txBody>
          <a:bodyPr>
            <a:normAutofit/>
          </a:bodyPr>
          <a:lstStyle/>
          <a:p>
            <a:r>
              <a:rPr lang="fr-FR" dirty="0" smtClean="0"/>
              <a:t>1- </a:t>
            </a:r>
            <a:r>
              <a:rPr lang="fr-FR" dirty="0"/>
              <a:t>L’enseignement</a:t>
            </a:r>
          </a:p>
          <a:p>
            <a:pPr lvl="2"/>
            <a:r>
              <a:rPr lang="fr-FR" dirty="0"/>
              <a:t>Transmettre la </a:t>
            </a:r>
            <a:r>
              <a:rPr lang="fr-FR" dirty="0" smtClean="0"/>
              <a:t>connaissance</a:t>
            </a:r>
          </a:p>
          <a:p>
            <a:pPr marL="914400" lvl="2" indent="0">
              <a:buNone/>
            </a:pPr>
            <a:endParaRPr lang="fr-FR" dirty="0"/>
          </a:p>
          <a:p>
            <a:r>
              <a:rPr lang="fr-FR" dirty="0"/>
              <a:t>2</a:t>
            </a:r>
            <a:r>
              <a:rPr lang="fr-FR" dirty="0" smtClean="0"/>
              <a:t>- Les soins</a:t>
            </a:r>
          </a:p>
          <a:p>
            <a:pPr lvl="2"/>
            <a:r>
              <a:rPr lang="fr-FR" dirty="0"/>
              <a:t>Améliorer la prise en charge globale des </a:t>
            </a:r>
            <a:r>
              <a:rPr lang="fr-FR" dirty="0" smtClean="0"/>
              <a:t>patients</a:t>
            </a:r>
          </a:p>
          <a:p>
            <a:pPr lvl="2"/>
            <a:endParaRPr lang="fr-FR" dirty="0"/>
          </a:p>
          <a:p>
            <a:r>
              <a:rPr lang="fr-FR" dirty="0"/>
              <a:t>3</a:t>
            </a:r>
            <a:r>
              <a:rPr lang="fr-FR" dirty="0" smtClean="0"/>
              <a:t>- La recherche</a:t>
            </a:r>
          </a:p>
          <a:p>
            <a:pPr lvl="2"/>
            <a:r>
              <a:rPr lang="fr-FR" dirty="0" smtClean="0"/>
              <a:t>Améliorer la compréhension</a:t>
            </a:r>
          </a:p>
          <a:p>
            <a:pPr lvl="2"/>
            <a:r>
              <a:rPr lang="fr-FR" dirty="0" smtClean="0"/>
              <a:t>Optimiser les </a:t>
            </a:r>
            <a:r>
              <a:rPr lang="fr-FR" dirty="0" err="1" smtClean="0"/>
              <a:t>process</a:t>
            </a:r>
            <a:r>
              <a:rPr lang="fr-FR" dirty="0" smtClean="0"/>
              <a:t> analytiques pour améliorer la prise en charge des patients</a:t>
            </a:r>
          </a:p>
          <a:p>
            <a:pPr lvl="2"/>
            <a:endParaRPr lang="fr-FR" dirty="0" smtClean="0"/>
          </a:p>
          <a:p>
            <a:pPr lvl="2"/>
            <a:endParaRPr lang="fr-FR" dirty="0"/>
          </a:p>
        </p:txBody>
      </p:sp>
      <p:sp>
        <p:nvSpPr>
          <p:cNvPr id="7" name="Titre 1"/>
          <p:cNvSpPr>
            <a:spLocks noGrp="1"/>
          </p:cNvSpPr>
          <p:nvPr>
            <p:ph type="title"/>
          </p:nvPr>
        </p:nvSpPr>
        <p:spPr/>
        <p:txBody>
          <a:bodyPr/>
          <a:lstStyle/>
          <a:p>
            <a:pPr algn="ctr"/>
            <a:r>
              <a:rPr lang="fr-FR" dirty="0" smtClean="0"/>
              <a:t>Les missions de Gustave Roussy</a:t>
            </a:r>
            <a:endParaRPr lang="fr-FR" dirty="0"/>
          </a:p>
        </p:txBody>
      </p:sp>
    </p:spTree>
    <p:extLst>
      <p:ext uri="{BB962C8B-B14F-4D97-AF65-F5344CB8AC3E}">
        <p14:creationId xmlns:p14="http://schemas.microsoft.com/office/powerpoint/2010/main" val="2431023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8793"/>
            <a:ext cx="8229600" cy="1143000"/>
          </a:xfrm>
        </p:spPr>
        <p:txBody>
          <a:bodyPr/>
          <a:lstStyle/>
          <a:p>
            <a:pPr algn="ctr"/>
            <a:r>
              <a:rPr lang="fr-FR" dirty="0" smtClean="0"/>
              <a:t>Les missions de Gustave Roussy</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4</a:t>
            </a:fld>
            <a:endParaRPr lang="fr-FR" dirty="0"/>
          </a:p>
        </p:txBody>
      </p:sp>
      <p:sp>
        <p:nvSpPr>
          <p:cNvPr id="6" name="Espace réservé du contenu 5"/>
          <p:cNvSpPr>
            <a:spLocks noGrp="1"/>
          </p:cNvSpPr>
          <p:nvPr>
            <p:ph idx="1"/>
          </p:nvPr>
        </p:nvSpPr>
        <p:spPr>
          <a:xfrm>
            <a:off x="346974" y="1124744"/>
            <a:ext cx="8445624" cy="648072"/>
          </a:xfrm>
        </p:spPr>
        <p:txBody>
          <a:bodyPr>
            <a:normAutofit/>
          </a:bodyPr>
          <a:lstStyle/>
          <a:p>
            <a:pPr algn="ctr"/>
            <a:r>
              <a:rPr lang="fr-FR" dirty="0"/>
              <a:t>1</a:t>
            </a:r>
            <a:r>
              <a:rPr lang="fr-FR" dirty="0" smtClean="0"/>
              <a:t>- L’enseignement</a:t>
            </a:r>
          </a:p>
          <a:p>
            <a:pPr algn="ctr"/>
            <a:endParaRPr lang="fr-FR" dirty="0" smtClean="0"/>
          </a:p>
          <a:p>
            <a:pPr algn="ctr"/>
            <a:endParaRPr lang="fr-FR"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5948" y="2320869"/>
            <a:ext cx="3968584" cy="27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51520" y="1834946"/>
            <a:ext cx="5040560" cy="3970318"/>
          </a:xfrm>
          <a:prstGeom prst="rect">
            <a:avLst/>
          </a:prstGeom>
        </p:spPr>
        <p:txBody>
          <a:bodyPr wrap="square">
            <a:spAutoFit/>
          </a:bodyPr>
          <a:lstStyle/>
          <a:p>
            <a:pPr algn="ctr"/>
            <a:r>
              <a:rPr lang="fr-FR" dirty="0"/>
              <a:t>LA TRANSMISSION DES SAVOIRS, LEVIER D’EXCELLENCE </a:t>
            </a:r>
          </a:p>
          <a:p>
            <a:r>
              <a:rPr lang="fr-FR" dirty="0"/>
              <a:t>•La transmission des savoirs : une valeur profondément ancrée dans la vocation et la culture de Gustave Roussy. </a:t>
            </a:r>
            <a:endParaRPr lang="fr-FR" dirty="0" smtClean="0"/>
          </a:p>
          <a:p>
            <a:endParaRPr lang="fr-FR" dirty="0"/>
          </a:p>
          <a:p>
            <a:r>
              <a:rPr lang="fr-FR" dirty="0"/>
              <a:t>•Étudiants et professionnels sont formés par des experts, enseignants et praticiens de haut-niveau, dans tous les domaines de la cancérologie. </a:t>
            </a:r>
            <a:endParaRPr lang="fr-FR" dirty="0" smtClean="0"/>
          </a:p>
          <a:p>
            <a:endParaRPr lang="fr-FR" dirty="0"/>
          </a:p>
          <a:p>
            <a:r>
              <a:rPr lang="fr-FR" dirty="0"/>
              <a:t>•L’École des sciences du cancer et l’École doctorale de cancérologie, deux établissements dédiés à l’oncologie uniques en France. </a:t>
            </a:r>
          </a:p>
        </p:txBody>
      </p:sp>
    </p:spTree>
    <p:extLst>
      <p:ext uri="{BB962C8B-B14F-4D97-AF65-F5344CB8AC3E}">
        <p14:creationId xmlns:p14="http://schemas.microsoft.com/office/powerpoint/2010/main" val="1488607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5</a:t>
            </a:fld>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19727"/>
            <a:ext cx="8352928" cy="5847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49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6</a:t>
            </a:fld>
            <a:endParaRPr lang="fr-FR" dirty="0"/>
          </a:p>
        </p:txBody>
      </p:sp>
      <p:sp>
        <p:nvSpPr>
          <p:cNvPr id="6" name="Espace réservé du contenu 5"/>
          <p:cNvSpPr>
            <a:spLocks noGrp="1"/>
          </p:cNvSpPr>
          <p:nvPr>
            <p:ph idx="1"/>
          </p:nvPr>
        </p:nvSpPr>
        <p:spPr>
          <a:xfrm>
            <a:off x="446856" y="919261"/>
            <a:ext cx="8229600" cy="4813995"/>
          </a:xfrm>
        </p:spPr>
        <p:txBody>
          <a:bodyPr>
            <a:normAutofit/>
          </a:bodyPr>
          <a:lstStyle/>
          <a:p>
            <a:pPr algn="ctr"/>
            <a:r>
              <a:rPr lang="fr-FR" dirty="0"/>
              <a:t>2</a:t>
            </a:r>
            <a:r>
              <a:rPr lang="fr-FR" dirty="0" smtClean="0"/>
              <a:t>- Soins</a:t>
            </a:r>
          </a:p>
          <a:p>
            <a:pPr algn="ctr"/>
            <a:endParaRPr lang="fr-FR" b="0" dirty="0"/>
          </a:p>
          <a:p>
            <a:r>
              <a:rPr lang="fr-FR" dirty="0" smtClean="0"/>
              <a:t>Une prise en charge globale pour gagner contre la maladie </a:t>
            </a:r>
            <a:endParaRPr lang="fr-FR" dirty="0"/>
          </a:p>
          <a:p>
            <a:r>
              <a:rPr lang="fr-FR" dirty="0"/>
              <a:t>Proposer traitements de pointe, </a:t>
            </a:r>
            <a:r>
              <a:rPr lang="fr-FR" dirty="0" smtClean="0"/>
              <a:t>innovation </a:t>
            </a:r>
            <a:r>
              <a:rPr lang="fr-FR" dirty="0"/>
              <a:t>thérapeutique et humanité aux patients. </a:t>
            </a:r>
          </a:p>
          <a:p>
            <a:r>
              <a:rPr lang="fr-FR" dirty="0" smtClean="0"/>
              <a:t>Développer </a:t>
            </a:r>
            <a:r>
              <a:rPr lang="fr-FR" dirty="0"/>
              <a:t>de nouvelles thérapies grâce à un plateau technique toujours plus innovant. </a:t>
            </a:r>
          </a:p>
          <a:p>
            <a:r>
              <a:rPr lang="fr-FR" dirty="0" smtClean="0"/>
              <a:t>Accélérer </a:t>
            </a:r>
            <a:r>
              <a:rPr lang="fr-FR" dirty="0"/>
              <a:t>le transfert des innovations thérapeutiques aux patients avec un département dédié aux essais </a:t>
            </a:r>
            <a:r>
              <a:rPr lang="fr-FR" dirty="0" smtClean="0"/>
              <a:t>précoces. </a:t>
            </a:r>
            <a:endParaRPr lang="fr-FR" b="0" dirty="0"/>
          </a:p>
          <a:p>
            <a:endParaRPr lang="fr-FR" dirty="0" smtClean="0"/>
          </a:p>
          <a:p>
            <a:pPr marL="0" indent="0">
              <a:buNone/>
            </a:pPr>
            <a:endParaRPr lang="fr-FR" dirty="0"/>
          </a:p>
        </p:txBody>
      </p:sp>
    </p:spTree>
    <p:extLst>
      <p:ext uri="{BB962C8B-B14F-4D97-AF65-F5344CB8AC3E}">
        <p14:creationId xmlns:p14="http://schemas.microsoft.com/office/powerpoint/2010/main" val="142967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7</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3425"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48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909137"/>
          </a:xfrm>
        </p:spPr>
        <p:txBody>
          <a:bodyPr/>
          <a:lstStyle/>
          <a:p>
            <a:pPr algn="ctr"/>
            <a:r>
              <a:rPr lang="fr-FR" dirty="0" smtClean="0"/>
              <a:t>Les missions de Gustave Roussy</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8</a:t>
            </a:fld>
            <a:endParaRPr lang="fr-FR" dirty="0"/>
          </a:p>
        </p:txBody>
      </p:sp>
      <p:sp>
        <p:nvSpPr>
          <p:cNvPr id="6" name="Espace réservé du contenu 5"/>
          <p:cNvSpPr>
            <a:spLocks noGrp="1"/>
          </p:cNvSpPr>
          <p:nvPr>
            <p:ph idx="1"/>
          </p:nvPr>
        </p:nvSpPr>
        <p:spPr>
          <a:xfrm>
            <a:off x="446856" y="908720"/>
            <a:ext cx="8229600" cy="5472608"/>
          </a:xfrm>
        </p:spPr>
        <p:txBody>
          <a:bodyPr>
            <a:normAutofit fontScale="32500" lnSpcReduction="20000"/>
          </a:bodyPr>
          <a:lstStyle/>
          <a:p>
            <a:pPr algn="ctr"/>
            <a:r>
              <a:rPr lang="fr-FR" sz="7400" dirty="0"/>
              <a:t>3</a:t>
            </a:r>
            <a:r>
              <a:rPr lang="fr-FR" sz="7400" dirty="0" smtClean="0"/>
              <a:t>- La Recherche</a:t>
            </a:r>
          </a:p>
          <a:p>
            <a:endParaRPr lang="fr-FR" b="0" dirty="0"/>
          </a:p>
          <a:p>
            <a:r>
              <a:rPr lang="fr-FR" sz="5000" dirty="0" smtClean="0"/>
              <a:t>Moteur de l’innovation </a:t>
            </a:r>
            <a:endParaRPr lang="fr-FR" sz="5000" dirty="0"/>
          </a:p>
          <a:p>
            <a:r>
              <a:rPr lang="fr-FR" sz="5000" dirty="0" smtClean="0"/>
              <a:t>34 </a:t>
            </a:r>
            <a:r>
              <a:rPr lang="fr-FR" sz="5000" dirty="0"/>
              <a:t>équipes réparties en 13 </a:t>
            </a:r>
            <a:r>
              <a:rPr lang="fr-FR" sz="5000" dirty="0" smtClean="0"/>
              <a:t>unités</a:t>
            </a:r>
            <a:endParaRPr lang="fr-FR" sz="5000" dirty="0"/>
          </a:p>
          <a:p>
            <a:r>
              <a:rPr lang="fr-FR" sz="5000" dirty="0"/>
              <a:t>300 chercheurs dans toutes les dimensions de la recherche : fondamentale, clinique et </a:t>
            </a:r>
            <a:r>
              <a:rPr lang="fr-FR" sz="5000" dirty="0" err="1"/>
              <a:t>translationnelle</a:t>
            </a:r>
            <a:r>
              <a:rPr lang="fr-FR" sz="5000" dirty="0"/>
              <a:t>. </a:t>
            </a:r>
          </a:p>
          <a:p>
            <a:r>
              <a:rPr lang="fr-FR" sz="5000" dirty="0" smtClean="0"/>
              <a:t>380 </a:t>
            </a:r>
            <a:r>
              <a:rPr lang="fr-FR" sz="5000" dirty="0"/>
              <a:t>études cliniques en cours </a:t>
            </a:r>
            <a:endParaRPr lang="fr-FR" sz="5000" dirty="0" smtClean="0"/>
          </a:p>
          <a:p>
            <a:r>
              <a:rPr lang="fr-FR" sz="5000" dirty="0" smtClean="0"/>
              <a:t>27</a:t>
            </a:r>
            <a:r>
              <a:rPr lang="fr-FR" sz="5000" dirty="0"/>
              <a:t>% des patients inclus dans la recherche biomédicale </a:t>
            </a:r>
          </a:p>
          <a:p>
            <a:r>
              <a:rPr lang="fr-FR" sz="5000" dirty="0" smtClean="0"/>
              <a:t>75 </a:t>
            </a:r>
            <a:r>
              <a:rPr lang="fr-FR" sz="5000" dirty="0"/>
              <a:t>familles de brevet </a:t>
            </a:r>
            <a:r>
              <a:rPr lang="fr-FR" sz="5000" dirty="0" smtClean="0"/>
              <a:t>en </a:t>
            </a:r>
            <a:r>
              <a:rPr lang="fr-FR" sz="5000" dirty="0"/>
              <a:t>portefeuille </a:t>
            </a:r>
            <a:r>
              <a:rPr lang="fr-FR" sz="5000" i="1" dirty="0"/>
              <a:t>Chiffres </a:t>
            </a:r>
            <a:endParaRPr lang="fr-FR" sz="5000" i="1" dirty="0" smtClean="0"/>
          </a:p>
          <a:p>
            <a:pPr marL="0" indent="0">
              <a:buNone/>
            </a:pPr>
            <a:endParaRPr lang="fr-FR" sz="5000" dirty="0"/>
          </a:p>
          <a:p>
            <a:r>
              <a:rPr lang="fr-FR" sz="5000" dirty="0"/>
              <a:t>3 axes de recherche : </a:t>
            </a:r>
          </a:p>
          <a:p>
            <a:r>
              <a:rPr lang="fr-FR" sz="5000" dirty="0" smtClean="0"/>
              <a:t>La </a:t>
            </a:r>
            <a:r>
              <a:rPr lang="fr-FR" sz="5000" dirty="0"/>
              <a:t>médecine personnalisée, pour proposer des traitements ciblés, </a:t>
            </a:r>
          </a:p>
          <a:p>
            <a:r>
              <a:rPr lang="fr-FR" sz="5000" dirty="0" smtClean="0"/>
              <a:t>L’immunothérapie</a:t>
            </a:r>
            <a:r>
              <a:rPr lang="fr-FR" sz="5000" dirty="0"/>
              <a:t>, pour renforcer et stimuler les défenses du malade contre les cellules cancéreuses, </a:t>
            </a:r>
          </a:p>
          <a:p>
            <a:r>
              <a:rPr lang="fr-FR" sz="5000" dirty="0" smtClean="0"/>
              <a:t>La </a:t>
            </a:r>
            <a:r>
              <a:rPr lang="fr-FR" sz="5000" dirty="0"/>
              <a:t>réparation de l’ADN, pour améliorer la compréhension des mécanismes moléculaires</a:t>
            </a:r>
            <a:r>
              <a:rPr lang="fr-FR" sz="5000" dirty="0" smtClean="0"/>
              <a:t>.</a:t>
            </a:r>
          </a:p>
          <a:p>
            <a:pPr marL="0" indent="0">
              <a:buNone/>
            </a:pPr>
            <a:endParaRPr lang="fr-FR" sz="5000" dirty="0" smtClean="0"/>
          </a:p>
          <a:p>
            <a:r>
              <a:rPr lang="fr-FR" sz="5000" dirty="0" smtClean="0"/>
              <a:t>Organisation:</a:t>
            </a:r>
          </a:p>
          <a:p>
            <a:r>
              <a:rPr lang="fr-FR" sz="5000" dirty="0" smtClean="0"/>
              <a:t>Une </a:t>
            </a:r>
            <a:r>
              <a:rPr lang="fr-FR" sz="5000" dirty="0"/>
              <a:t>organisation intégrée entre recherche et soin pour favoriser les avancées thérapeutiques. </a:t>
            </a:r>
          </a:p>
          <a:p>
            <a:r>
              <a:rPr lang="fr-FR" sz="5000" dirty="0" smtClean="0"/>
              <a:t>Des </a:t>
            </a:r>
            <a:r>
              <a:rPr lang="fr-FR" sz="5000" dirty="0"/>
              <a:t>modèles de prises en charge renouvelés pour en faire bénéficier les patients le plus rapidement possible. </a:t>
            </a:r>
          </a:p>
        </p:txBody>
      </p:sp>
    </p:spTree>
    <p:extLst>
      <p:ext uri="{BB962C8B-B14F-4D97-AF65-F5344CB8AC3E}">
        <p14:creationId xmlns:p14="http://schemas.microsoft.com/office/powerpoint/2010/main" val="13994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778098"/>
          </a:xfrm>
        </p:spPr>
        <p:txBody>
          <a:bodyPr>
            <a:normAutofit fontScale="90000"/>
          </a:bodyPr>
          <a:lstStyle/>
          <a:p>
            <a:pPr algn="ctr"/>
            <a:r>
              <a:rPr lang="fr-FR" dirty="0" smtClean="0"/>
              <a:t>Organisation de la Recherche</a:t>
            </a:r>
            <a:br>
              <a:rPr lang="fr-FR" dirty="0" smtClean="0"/>
            </a:br>
            <a:r>
              <a:rPr lang="fr-FR" dirty="0" smtClean="0"/>
              <a:t>Gustave Roussy</a:t>
            </a:r>
            <a:endParaRPr lang="fr-FR" dirty="0"/>
          </a:p>
        </p:txBody>
      </p:sp>
      <p:sp>
        <p:nvSpPr>
          <p:cNvPr id="3" name="Espace réservé de la date 2"/>
          <p:cNvSpPr>
            <a:spLocks noGrp="1"/>
          </p:cNvSpPr>
          <p:nvPr>
            <p:ph type="dt" sz="half" idx="10"/>
          </p:nvPr>
        </p:nvSpPr>
        <p:spPr/>
        <p:txBody>
          <a:bodyPr/>
          <a:lstStyle/>
          <a:p>
            <a:r>
              <a:rPr lang="fr-FR" dirty="0"/>
              <a:t>17 Novembre </a:t>
            </a:r>
            <a:r>
              <a:rPr lang="fr-FR" dirty="0" smtClean="0"/>
              <a:t>2017</a:t>
            </a:r>
            <a:endParaRPr lang="fr-FR" dirty="0"/>
          </a:p>
        </p:txBody>
      </p:sp>
      <p:sp>
        <p:nvSpPr>
          <p:cNvPr id="4" name="Espace réservé du pied de page 3"/>
          <p:cNvSpPr>
            <a:spLocks noGrp="1"/>
          </p:cNvSpPr>
          <p:nvPr>
            <p:ph type="ftr" sz="quarter" idx="11"/>
          </p:nvPr>
        </p:nvSpPr>
        <p:spPr>
          <a:xfrm>
            <a:off x="1691680" y="6356350"/>
            <a:ext cx="5760640" cy="365125"/>
          </a:xfrm>
        </p:spPr>
        <p:txBody>
          <a:bodyPr/>
          <a:lstStyle/>
          <a:p>
            <a:r>
              <a:rPr lang="fr-FR" dirty="0">
                <a:solidFill>
                  <a:schemeClr val="tx1">
                    <a:lumMod val="50000"/>
                    <a:lumOff val="50000"/>
                  </a:schemeClr>
                </a:solidFill>
              </a:rPr>
              <a:t>Technicien de recherche en laboratoire de Biologie Médicale</a:t>
            </a:r>
          </a:p>
        </p:txBody>
      </p:sp>
      <p:sp>
        <p:nvSpPr>
          <p:cNvPr id="5" name="Espace réservé du numéro de diapositive 4"/>
          <p:cNvSpPr>
            <a:spLocks noGrp="1"/>
          </p:cNvSpPr>
          <p:nvPr>
            <p:ph type="sldNum" sz="quarter" idx="12"/>
          </p:nvPr>
        </p:nvSpPr>
        <p:spPr/>
        <p:txBody>
          <a:bodyPr/>
          <a:lstStyle/>
          <a:p>
            <a:fld id="{16F21E51-2723-4919-BB7C-AC26CDD9558B}" type="slidenum">
              <a:rPr lang="fr-FR" smtClean="0"/>
              <a:pPr/>
              <a:t>9</a:t>
            </a:fld>
            <a:endParaRPr lang="fr-FR" dirty="0"/>
          </a:p>
        </p:txBody>
      </p:sp>
      <p:sp>
        <p:nvSpPr>
          <p:cNvPr id="6" name="Espace réservé du contenu 5"/>
          <p:cNvSpPr>
            <a:spLocks noGrp="1"/>
          </p:cNvSpPr>
          <p:nvPr>
            <p:ph idx="1"/>
          </p:nvPr>
        </p:nvSpPr>
        <p:spPr>
          <a:xfrm>
            <a:off x="457200" y="1279301"/>
            <a:ext cx="8229600" cy="5030019"/>
          </a:xfrm>
        </p:spPr>
        <p:txBody>
          <a:bodyPr>
            <a:normAutofit/>
          </a:bodyPr>
          <a:lstStyle/>
          <a:p>
            <a:r>
              <a:rPr lang="fr-FR" sz="2000" u="sng" dirty="0" smtClean="0"/>
              <a:t>Recherche fondamentale</a:t>
            </a:r>
          </a:p>
          <a:p>
            <a:r>
              <a:rPr lang="fr-FR" sz="1300" dirty="0" smtClean="0"/>
              <a:t>La </a:t>
            </a:r>
            <a:r>
              <a:rPr lang="fr-FR" sz="1300" dirty="0"/>
              <a:t>recherche fondamentale en cancérologie vise à comprendre les mécanismes qui aboutissent au cancer.</a:t>
            </a:r>
          </a:p>
          <a:p>
            <a:r>
              <a:rPr lang="fr-FR" sz="1300" dirty="0"/>
              <a:t>Approfondir les connaissances sur le fonctionnement des cellules saines et des cellules cancéreuses est indispensable pour développer de nouvelles approches diagnostiques et des traitements innovants, ou améliorer ceux qui sont déjà disponibles.</a:t>
            </a:r>
          </a:p>
          <a:p>
            <a:endParaRPr lang="fr-FR" sz="1400" dirty="0"/>
          </a:p>
          <a:p>
            <a:r>
              <a:rPr lang="fr-FR" sz="2000" u="sng" dirty="0" smtClean="0"/>
              <a:t>Recherche Clinique et </a:t>
            </a:r>
            <a:r>
              <a:rPr lang="fr-FR" sz="2000" u="sng" dirty="0" err="1" smtClean="0"/>
              <a:t>translationnelle</a:t>
            </a:r>
            <a:endParaRPr lang="fr-FR" sz="2000" u="sng" dirty="0" smtClean="0"/>
          </a:p>
          <a:p>
            <a:r>
              <a:rPr lang="fr-FR" sz="1300" dirty="0"/>
              <a:t>La recherche clinique </a:t>
            </a:r>
            <a:r>
              <a:rPr lang="fr-FR" sz="1300" dirty="0" smtClean="0"/>
              <a:t>a </a:t>
            </a:r>
            <a:r>
              <a:rPr lang="fr-FR" sz="1300" dirty="0"/>
              <a:t>pour objectif de définir et de valider les meilleures stratégies possibles de diagnostic et de traitements des pathologies cancéreuses.</a:t>
            </a:r>
          </a:p>
          <a:p>
            <a:r>
              <a:rPr lang="fr-FR" sz="1300" dirty="0" smtClean="0"/>
              <a:t>La </a:t>
            </a:r>
            <a:r>
              <a:rPr lang="fr-FR" sz="1300" dirty="0"/>
              <a:t>recherche </a:t>
            </a:r>
            <a:r>
              <a:rPr lang="fr-FR" sz="1300" dirty="0" err="1"/>
              <a:t>translationnelle</a:t>
            </a:r>
            <a:r>
              <a:rPr lang="fr-FR" sz="1300" dirty="0"/>
              <a:t> assure le lien entre une recherche fondamentale indispensable à tout progrès, et une recherche clinique se préoccupant des patients. Elle se charge donc de trouver des applications pratiques aux découvertes fondamentales les plus récentes.</a:t>
            </a:r>
          </a:p>
          <a:p>
            <a:endParaRPr lang="fr-FR" sz="1400" dirty="0"/>
          </a:p>
          <a:p>
            <a:r>
              <a:rPr lang="fr-FR" sz="2000" u="sng" dirty="0" smtClean="0"/>
              <a:t>Recherche dans un service de Biologie Médicale</a:t>
            </a:r>
            <a:endParaRPr lang="fr-FR" u="sng" dirty="0" smtClean="0"/>
          </a:p>
          <a:p>
            <a:r>
              <a:rPr lang="fr-FR" sz="1300" dirty="0"/>
              <a:t>La recherche </a:t>
            </a:r>
            <a:r>
              <a:rPr lang="fr-FR" sz="1300" dirty="0" smtClean="0"/>
              <a:t>dans un service de Biologie Médicale assure le lien entre la recherche clinique et </a:t>
            </a:r>
            <a:r>
              <a:rPr lang="fr-FR" sz="1300" dirty="0" err="1" smtClean="0"/>
              <a:t>translationnelle</a:t>
            </a:r>
            <a:r>
              <a:rPr lang="fr-FR" sz="1300" dirty="0" smtClean="0"/>
              <a:t> et les services cliniques pour une application au bénéfice des patients.</a:t>
            </a:r>
          </a:p>
          <a:p>
            <a:r>
              <a:rPr lang="fr-FR" sz="1300" dirty="0" smtClean="0"/>
              <a:t>Elle assure la mise en place des technologies et des analyses pour le diagnostic et le traitement des pathologies cancéreuses dans le cadre des règles d’accréditation.</a:t>
            </a:r>
            <a:endParaRPr lang="fr-FR" sz="1300" dirty="0"/>
          </a:p>
          <a:p>
            <a:endParaRPr lang="fr-FR" dirty="0"/>
          </a:p>
        </p:txBody>
      </p:sp>
    </p:spTree>
    <p:extLst>
      <p:ext uri="{BB962C8B-B14F-4D97-AF65-F5344CB8AC3E}">
        <p14:creationId xmlns:p14="http://schemas.microsoft.com/office/powerpoint/2010/main" val="688479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ppt_soi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Theme_ppt_soins</Template>
  <TotalTime>1191</TotalTime>
  <Words>1776</Words>
  <Application>Microsoft Office PowerPoint</Application>
  <PresentationFormat>Affichage à l'écran (4:3)</PresentationFormat>
  <Paragraphs>281</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Theme_ppt_soins</vt:lpstr>
      <vt:lpstr>XIVème  Journée Professionnelle  de l’Association des Techniciens de Laboratoire Médical</vt:lpstr>
      <vt:lpstr>Présentation de Gustave Roussy</vt:lpstr>
      <vt:lpstr>Les missions de Gustave Roussy</vt:lpstr>
      <vt:lpstr>Les missions de Gustave Roussy</vt:lpstr>
      <vt:lpstr>Présentation PowerPoint</vt:lpstr>
      <vt:lpstr>Présentation PowerPoint</vt:lpstr>
      <vt:lpstr>Présentation PowerPoint</vt:lpstr>
      <vt:lpstr>Les missions de Gustave Roussy</vt:lpstr>
      <vt:lpstr>Organisation de la Recherche Gustave Roussy</vt:lpstr>
      <vt:lpstr>Profils des techniciens Recherche en Biologie Médicale / Recherche fondamentale</vt:lpstr>
      <vt:lpstr>Présentation PowerPoint</vt:lpstr>
      <vt:lpstr>Présentation PowerPoint</vt:lpstr>
      <vt:lpstr>Missions de la cellule de Développement</vt:lpstr>
      <vt:lpstr>Implication des différents intervenants dans le Développement technologique</vt:lpstr>
      <vt:lpstr>Exemple de la mise en place d’analyse Génétique par NGS</vt:lpstr>
      <vt:lpstr>Implication du technicien de Recherche en Biologie Médicale</vt:lpstr>
      <vt:lpstr>Implication des différents intervenants dans le Développement technologique</vt:lpstr>
      <vt:lpstr>Implication des différents intervenants dans le Développement technologique</vt:lpstr>
      <vt:lpstr>Aptitudes</vt:lpstr>
      <vt:lpstr>Parcours professionnel</vt:lpstr>
      <vt:lpstr>Evolution du métier de technicien de laboratoire en Biologie Médicale</vt:lpstr>
    </vt:vector>
  </TitlesOfParts>
  <Company>Institut de Cancérologie Gustave ROUSSY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70</cp:revision>
  <cp:lastPrinted>2017-11-07T08:22:31Z</cp:lastPrinted>
  <dcterms:created xsi:type="dcterms:W3CDTF">2017-10-26T13:22:34Z</dcterms:created>
  <dcterms:modified xsi:type="dcterms:W3CDTF">2017-11-08T08:16:49Z</dcterms:modified>
</cp:coreProperties>
</file>