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8" r:id="rId1"/>
  </p:sldMasterIdLst>
  <p:notesMasterIdLst>
    <p:notesMasterId r:id="rId37"/>
  </p:notesMasterIdLst>
  <p:sldIdLst>
    <p:sldId id="256" r:id="rId2"/>
    <p:sldId id="282" r:id="rId3"/>
    <p:sldId id="284" r:id="rId4"/>
    <p:sldId id="285" r:id="rId5"/>
    <p:sldId id="258" r:id="rId6"/>
    <p:sldId id="263" r:id="rId7"/>
    <p:sldId id="292" r:id="rId8"/>
    <p:sldId id="296" r:id="rId9"/>
    <p:sldId id="261" r:id="rId10"/>
    <p:sldId id="293" r:id="rId11"/>
    <p:sldId id="257" r:id="rId12"/>
    <p:sldId id="259" r:id="rId13"/>
    <p:sldId id="294" r:id="rId14"/>
    <p:sldId id="276" r:id="rId15"/>
    <p:sldId id="277" r:id="rId16"/>
    <p:sldId id="278" r:id="rId17"/>
    <p:sldId id="279" r:id="rId18"/>
    <p:sldId id="262" r:id="rId19"/>
    <p:sldId id="286" r:id="rId20"/>
    <p:sldId id="260" r:id="rId21"/>
    <p:sldId id="266" r:id="rId22"/>
    <p:sldId id="291" r:id="rId23"/>
    <p:sldId id="267" r:id="rId24"/>
    <p:sldId id="268" r:id="rId25"/>
    <p:sldId id="287" r:id="rId26"/>
    <p:sldId id="269" r:id="rId27"/>
    <p:sldId id="265" r:id="rId28"/>
    <p:sldId id="288" r:id="rId29"/>
    <p:sldId id="270" r:id="rId30"/>
    <p:sldId id="289" r:id="rId31"/>
    <p:sldId id="290" r:id="rId32"/>
    <p:sldId id="273" r:id="rId33"/>
    <p:sldId id="274" r:id="rId34"/>
    <p:sldId id="295"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452F0"/>
    <a:srgbClr val="0090F0"/>
    <a:srgbClr val="F77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80"/>
  </p:normalViewPr>
  <p:slideViewPr>
    <p:cSldViewPr snapToGrid="0" snapToObjects="1">
      <p:cViewPr varScale="1">
        <p:scale>
          <a:sx n="110" d="100"/>
          <a:sy n="110" d="100"/>
        </p:scale>
        <p:origin x="-1632"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Espace réservé de l'en-tête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endParaRPr lang="fr-FR"/>
          </a:p>
        </p:txBody>
      </p:sp>
      <p:sp>
        <p:nvSpPr>
          <p:cNvPr id="9" name="Espace réservé de la date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fld id="{E9EAB527-7E0F-4ED3-859D-F756D6FB553F}" type="datetime1">
              <a:rPr lang="fr-FR"/>
              <a:pPr lvl="0"/>
              <a:t>03/11/2017</a:t>
            </a:fld>
            <a:endParaRPr lang="fr-FR"/>
          </a:p>
        </p:txBody>
      </p:sp>
      <p:sp>
        <p:nvSpPr>
          <p:cNvPr id="10" name="Espace réservé de l'image des diapositives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11" name="Espace réservé des commentaires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 name="Espace réservé du pied de page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endParaRPr lang="fr-FR"/>
          </a:p>
        </p:txBody>
      </p:sp>
      <p:sp>
        <p:nvSpPr>
          <p:cNvPr id="13" name="Espace réservé du numéro de diapositive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fld id="{5F8C7E74-0CCC-4162-99EB-B57C9401EE67}" type="slidenum">
              <a:rPr/>
              <a:pPr lvl="0"/>
              <a:t>‹N°›</a:t>
            </a:fld>
            <a:endParaRPr lang="fr-FR"/>
          </a:p>
        </p:txBody>
      </p:sp>
      <p:sp>
        <p:nvSpPr>
          <p:cNvPr id="14" name="Espace réservé de l'en-tête 1"/>
          <p:cNvSpPr txBox="1">
            <a:spLocks noGrp="1"/>
          </p:cNvSpPr>
          <p:nvPr>
            <p:ph type="hdr" sz="quarter" idx="10"/>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endParaRPr lang="fr-FR"/>
          </a:p>
        </p:txBody>
      </p:sp>
      <p:sp>
        <p:nvSpPr>
          <p:cNvPr id="15" name="Espace réservé de la date 2"/>
          <p:cNvSpPr txBox="1">
            <a:spLocks noGrp="1"/>
          </p:cNvSpPr>
          <p:nvPr>
            <p:ph type="dt" sz="quarter" idx="7"/>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fld id="{D258E93C-894E-4E83-8593-73368F2A35EF}" type="datetime1">
              <a:rPr lang="fr-FR"/>
              <a:pPr lvl="0"/>
              <a:t>03/11/2017</a:t>
            </a:fld>
            <a:endParaRPr lang="fr-FR"/>
          </a:p>
        </p:txBody>
      </p:sp>
      <p:sp>
        <p:nvSpPr>
          <p:cNvPr id="16" name="Espace réservé de l'image des diapositives 3"/>
          <p:cNvSpPr>
            <a:spLocks noGrp="1" noRot="1" noChangeAspect="1"/>
          </p:cNvSpPr>
          <p:nvPr>
            <p:ph type="sldImg" sz="quarter" idx="4294967295"/>
          </p:nvPr>
        </p:nvSpPr>
        <p:spPr>
          <a:xfrm>
            <a:off x="1371600" y="1143000"/>
            <a:ext cx="4114800" cy="3086099"/>
          </a:xfrm>
          <a:prstGeom prst="rect">
            <a:avLst/>
          </a:prstGeom>
          <a:noFill/>
          <a:ln w="12701">
            <a:solidFill>
              <a:srgbClr val="000000"/>
            </a:solidFill>
            <a:prstDash val="solid"/>
          </a:ln>
        </p:spPr>
      </p:sp>
      <p:sp>
        <p:nvSpPr>
          <p:cNvPr id="17" name="Espace réservé des notes 4"/>
          <p:cNvSpPr txBox="1">
            <a:spLocks noGrp="1"/>
          </p:cNvSpPr>
          <p:nvPr>
            <p:ph type="body" sz="quarter" idx="4294967295"/>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u pied de page 5"/>
          <p:cNvSpPr txBox="1">
            <a:spLocks noGrp="1"/>
          </p:cNvSpPr>
          <p:nvPr>
            <p:ph type="ftr" sz="quarter" idx="9"/>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endParaRPr lang="fr-FR"/>
          </a:p>
        </p:txBody>
      </p:sp>
      <p:sp>
        <p:nvSpPr>
          <p:cNvPr id="19" name="Espace réservé du numéro de diapositive 6"/>
          <p:cNvSpPr txBox="1">
            <a:spLocks noGrp="1"/>
          </p:cNvSpPr>
          <p:nvPr>
            <p:ph type="sldNum" sz="quarter" idx="8"/>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stStyle>
          <a:p>
            <a:pPr lvl="0"/>
            <a:fld id="{6640EEB4-311F-4EA8-981C-96C8E558B39D}" type="slidenum">
              <a:rPr/>
              <a:pPr lvl="0"/>
              <a:t>‹N°›</a:t>
            </a:fld>
            <a:endParaRPr lang="fr-FR"/>
          </a:p>
        </p:txBody>
      </p:sp>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748AC-E75D-483D-9838-EEB90AA3B88F}" type="datetimeFigureOut">
              <a:rPr lang="en-US"/>
              <a:pPr/>
              <a:t>11/3/2017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78FBD-91AF-4124-81D2-98358417537C}" type="slidenum">
              <a:rPr/>
              <a:pPr/>
              <a:t>‹N°›</a:t>
            </a:fld>
            <a:endParaRPr lang="en-US"/>
          </a:p>
        </p:txBody>
      </p:sp>
    </p:spTree>
    <p:extLst>
      <p:ext uri="{BB962C8B-B14F-4D97-AF65-F5344CB8AC3E}">
        <p14:creationId xmlns:p14="http://schemas.microsoft.com/office/powerpoint/2010/main" xmlns="" val="303999716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ea typeface=""/>
        <a:cs typefac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endParaRPr lang="en-US"/>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AC0FCF-7E3C-4B17-93B0-2235EEBF896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79220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p>
          <a:p>
            <a:pPr lvl="0"/>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D95E48-3A04-4CD5-A748-EB18FC26CB2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88E0C6-A09F-4BF9-B36C-8573AB97B9E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91621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E65EC1-CA2F-4C33-8715-6B6B79F8E9A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6363BD-8D8C-49B5-8275-A40CC1FCE87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208918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4DFF25-B30F-4029-8FF7-5C0101119CD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0F4775-A86B-477B-84D4-6CC3F964B5E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61145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t>1.Rassurer le patient lui dire qu’on utilise des petites aiguilles et qu’il ne sentira presque rien:elles ne font pas mal…parler de tout et de rien ,capter son attention et la diriger vers autre chose, ce qui permet de le prélever.</a:t>
            </a:r>
          </a:p>
          <a:p>
            <a:pPr lvl="0"/>
            <a:r>
              <a:rPr lang="fr-FR"/>
              <a:t>2.Laisser parler le patient qui manifeste son envie de vivre, l’écouter le rassurer car il craignait pour ses résultats. Puis une fois assis dans le fauteuil les traits de son visage se sont alourdis, il a fini par dire qu’il faisait souvent des malaises: le mettre en position allongée, le mettre en confiance et lui parler.</a:t>
            </a:r>
          </a:p>
          <a:p>
            <a:pPr lvl="0"/>
            <a:r>
              <a:rPr lang="fr-FR"/>
              <a:t>3.Il s’est mis à transpirer, trembler avec une respiration polypnéique: lui parler, lui demander de respirer profondément essayer de le résonner, le faire boire un peu puis quand il a récupérer faire au plus vite pour le prélever,</a:t>
            </a:r>
          </a:p>
          <a:p>
            <a:pPr lvl="0"/>
            <a:r>
              <a:rPr lang="fr-FR"/>
              <a:t>4.Patient qui a des mauvaises expériences, je dis OK mais que j’aimerai tout de même donner mon avis…avec son accord,</a:t>
            </a: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B69C1D-6278-43FD-A011-459A20D9524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CA9C72-D3F0-4CC5-AE60-3F200EB93F2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842753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p>
          <a:p>
            <a:pPr lvl="0"/>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1F350A-1FCE-4802-BFFB-8F4A7E2717B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36BBAB-6744-4E5C-8496-4197985B5B6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50497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endParaRPr lang="fr-FR">
              <a:latin typeface="Times New Roman"/>
            </a:endParaRPr>
          </a:p>
          <a:p>
            <a:pPr lvl="0"/>
            <a:r>
              <a:rPr lang="fr-FR">
                <a:latin typeface="Times New Roman"/>
              </a:rPr>
              <a:t> </a:t>
            </a:r>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8C1310-9A3C-417C-8F0C-1717A43D293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B4C1BF-EEB7-4438-AFEC-77CA86CCF31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820271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CCA4BB-4F12-43A9-97A6-8A71D0F2E2C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7B89046-40B8-4C3B-99E5-3D1D3C3341A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25861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1CF332-AF4C-46A1-B45A-D6F86D95AF1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27</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6ABFBB-D6D5-46E5-B82B-053A0C20B03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27</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212710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p>
          <a:p>
            <a:pPr lvl="0"/>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4F9A09-F713-4FE4-9722-35623DFBF11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32</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CE7683-C225-42A1-986C-8052CF627A3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32</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08818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Ex: heparine, ATB,DDIM</a:t>
            </a: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0AEDC8-FB07-4344-90D8-E5C331607D5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421069F-5D0C-4A69-BF0E-187155B6E8B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17124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endParaRPr lang="en-US"/>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6D7CD5-C83E-4A64-8302-9E9D40751C8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FF9E6C-8CF8-4587-97E9-E823C523E73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928624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endParaRPr lang="en-US"/>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9C3A06-7779-4079-8176-E45EB2CF3D6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34</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BDCD0C-483A-43A7-9A9A-A1ED5391DE1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34</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30480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t> </a:t>
            </a: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75A460-9111-49AE-862A-840596C787D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C08D5D-B5D8-4B56-A392-70380000888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63330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t>C’est une nouvelle profession issue de la fusion de 2 compétences majeures: secrétaire médicale et hôtesse de caisse ce qui permet pour le patient un seul passage pour enregistrement et encaissement et permet de réduire l’attente.</a:t>
            </a: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9F506A-E625-4A9C-99E4-9877216AD60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F77562-FD7B-43B7-A59A-2B17A9B5292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74435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936BF5-E0E9-4EAA-8CDE-AC25F2D1664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19322E-F0A3-41F9-A1D6-CB1AB776A85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200893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E24E6F-6C68-44D8-90B4-F0EE7FAAC21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BF2627-0D99-4147-94AC-1881B56BBED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39894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endParaRPr lang="en-US"/>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AFBF73-4481-4D79-B955-90890FE1E37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15</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A03796-AB4F-4F5D-811F-47E7E36C742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15</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148203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FA08AB-57B4-4BAA-843C-A379DCEFADD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16</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06E399-0922-4896-8F36-8F2FA1B7AC9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16</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2051293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a:noFill/>
          <a:ln w="12701">
            <a:solidFill>
              <a:srgbClr val="000000"/>
            </a:solidFill>
            <a:prstDash val="solid"/>
          </a:ln>
        </p:spPr>
      </p:sp>
      <p:sp>
        <p:nvSpPr>
          <p:cNvPr id="3" name="Espace réservé des commentaires 2"/>
          <p:cNvSpPr txBox="1">
            <a:spLocks noGrp="1"/>
          </p:cNvSpPr>
          <p:nvPr>
            <p:ph type="body" sz="quarter" idx="1"/>
          </p:nvPr>
        </p:nvSpPr>
        <p:spPr>
          <a:xfrm>
            <a:off x="685800" y="4343400"/>
            <a:ext cx="5486400" cy="4114800"/>
          </a:xfrm>
          <a:noFill/>
          <a:ln>
            <a:noFill/>
          </a:ln>
        </p:spPr>
        <p:txBody>
          <a:bodyPr wrap="square" anchor="t" anchorCtr="0" compatLnSpc="1">
            <a:noAutofit/>
          </a:bodyPr>
          <a:lstStyle/>
          <a:p>
            <a:pPr lvl="0"/>
            <a:r>
              <a:rPr lang="fr-FR">
                <a:latin typeface="Times New Roman"/>
              </a:rPr>
              <a:t> </a:t>
            </a:r>
            <a:endParaRPr lang="fr-FR"/>
          </a:p>
        </p:txBody>
      </p:sp>
      <p:sp>
        <p:nvSpPr>
          <p:cNvPr id="4" name="Espace réservé du numéro de diapositive 3"/>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3943A9-BB17-406E-9583-D4711278AEE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a:t>
            </a:fld>
            <a:endParaRPr lang="fr-FR" sz="1200" b="0" i="0" u="none" strike="noStrike" kern="1200" cap="none" spc="0" baseline="0">
              <a:solidFill>
                <a:srgbClr val="000000"/>
              </a:solidFill>
              <a:uFillTx/>
              <a:latin typeface="Calibri"/>
              <a:ea typeface=""/>
              <a:cs typeface=""/>
            </a:endParaRPr>
          </a:p>
        </p:txBody>
      </p:sp>
      <p:sp>
        <p:nvSpPr>
          <p:cNvPr id="5" name="Espace réservé du numéro de diapositive 4"/>
          <p:cNvSpPr txBox="1"/>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9206CF-FFEA-4933-A4FC-C805B621D30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a:t>
            </a:fld>
            <a:endParaRPr lang="fr-FR"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xmlns="" val="39109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lvl="0"/>
            <a:r>
              <a:rPr lang="fr-FR" smtClean="0"/>
              <a:t>15/10/2017</a:t>
            </a:r>
            <a:endParaRPr lang="fr-FR"/>
          </a:p>
        </p:txBody>
      </p:sp>
      <p:sp>
        <p:nvSpPr>
          <p:cNvPr id="5" name="Footer Placeholder 4"/>
          <p:cNvSpPr>
            <a:spLocks noGrp="1"/>
          </p:cNvSpPr>
          <p:nvPr>
            <p:ph type="ftr" sz="quarter" idx="11"/>
          </p:nvPr>
        </p:nvSpPr>
        <p:spPr>
          <a:xfrm>
            <a:off x="3623733" y="6117336"/>
            <a:ext cx="3609438" cy="365125"/>
          </a:xfrm>
        </p:spPr>
        <p:txBody>
          <a:bodyPr/>
          <a:lstStyle/>
          <a:p>
            <a:pPr lvl="0"/>
            <a:endParaRPr lang="fr-FR"/>
          </a:p>
        </p:txBody>
      </p:sp>
      <p:sp>
        <p:nvSpPr>
          <p:cNvPr id="6" name="Slide Number Placeholder 5"/>
          <p:cNvSpPr>
            <a:spLocks noGrp="1"/>
          </p:cNvSpPr>
          <p:nvPr>
            <p:ph type="sldNum" sz="quarter" idx="12"/>
          </p:nvPr>
        </p:nvSpPr>
        <p:spPr>
          <a:xfrm>
            <a:off x="8275320" y="6117336"/>
            <a:ext cx="411480" cy="365125"/>
          </a:xfrm>
        </p:spPr>
        <p:txBody>
          <a:bodyPr/>
          <a:lstStyle/>
          <a:p>
            <a:pPr lvl="0"/>
            <a:fld id="{61EC666C-6665-4F00-9830-2E63BAC8A5D6}" type="slidenum">
              <a:rPr lang="uk-UA" smtClean="0"/>
              <a:pPr lvl="0"/>
              <a:t>‹N°›</a:t>
            </a:fld>
            <a:endParaRPr lang="uk-UA"/>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xmlns="" val="595028635"/>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r>
              <a:rPr lang="fr-FR" smtClean="0"/>
              <a:t>15/10/2017</a:t>
            </a:r>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26922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r>
              <a:rPr lang="fr-FR" smtClean="0"/>
              <a:t>15/10/2017</a:t>
            </a:r>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34075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r>
              <a:rPr lang="fr-FR" smtClean="0"/>
              <a:t>15/10/2017</a:t>
            </a:r>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478446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r>
              <a:rPr lang="fr-FR" smtClean="0"/>
              <a:t>15/10/2017</a:t>
            </a:r>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86454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r>
              <a:rPr lang="fr-FR" smtClean="0"/>
              <a:t>15/10/2017</a:t>
            </a:r>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351934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r>
              <a:rPr lang="fr-FR" smtClean="0"/>
              <a:t>15/10/2017</a:t>
            </a:r>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581030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r>
              <a:rPr lang="fr-FR" smtClean="0"/>
              <a:t>15/10/2017</a:t>
            </a:r>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557810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r>
              <a:rPr lang="fr-FR" smtClean="0"/>
              <a:t>15/10/2017</a:t>
            </a:r>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2146319451"/>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lvl="0"/>
            <a:r>
              <a:rPr lang="fr-FR" smtClean="0"/>
              <a:t>15/10/2017</a:t>
            </a:r>
            <a:endParaRPr lang="fr-FR"/>
          </a:p>
        </p:txBody>
      </p:sp>
      <p:sp>
        <p:nvSpPr>
          <p:cNvPr id="5" name="Footer Placeholder 4"/>
          <p:cNvSpPr>
            <a:spLocks noGrp="1"/>
          </p:cNvSpPr>
          <p:nvPr>
            <p:ph type="ftr" sz="quarter" idx="11"/>
          </p:nvPr>
        </p:nvSpPr>
        <p:spPr>
          <a:xfrm>
            <a:off x="1972647" y="6108173"/>
            <a:ext cx="5314517" cy="365125"/>
          </a:xfrm>
        </p:spPr>
        <p:txBody>
          <a:bodyPr/>
          <a:lstStyle/>
          <a:p>
            <a:pPr lvl="0"/>
            <a:endParaRPr lang="fr-FR"/>
          </a:p>
        </p:txBody>
      </p:sp>
      <p:sp>
        <p:nvSpPr>
          <p:cNvPr id="6" name="Slide Number Placeholder 5"/>
          <p:cNvSpPr>
            <a:spLocks noGrp="1"/>
          </p:cNvSpPr>
          <p:nvPr>
            <p:ph type="sldNum" sz="quarter" idx="12"/>
          </p:nvPr>
        </p:nvSpPr>
        <p:spPr>
          <a:xfrm>
            <a:off x="8258967" y="6108173"/>
            <a:ext cx="427833" cy="365125"/>
          </a:xfrm>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96240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r>
              <a:rPr lang="fr-FR" smtClean="0"/>
              <a:t>15/10/2017</a:t>
            </a:r>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a:xfrm>
            <a:off x="8273317" y="6116070"/>
            <a:ext cx="413483" cy="365125"/>
          </a:xfrm>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137623865"/>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lvl="0"/>
            <a:r>
              <a:rPr lang="fr-FR" smtClean="0"/>
              <a:t>15/10/2017</a:t>
            </a:r>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997389814"/>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lvl="0"/>
            <a:r>
              <a:rPr lang="fr-FR" smtClean="0"/>
              <a:t>15/10/2017</a:t>
            </a:r>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2020739063"/>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lvl="0"/>
            <a:r>
              <a:rPr lang="fr-FR" smtClean="0"/>
              <a:t>15/10/2017</a:t>
            </a:r>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0755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r>
              <a:rPr lang="fr-FR" smtClean="0"/>
              <a:t>15/10/2017</a:t>
            </a:r>
            <a:endParaRPr lang="fr-FR"/>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635339425"/>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r>
              <a:rPr lang="fr-FR" smtClean="0"/>
              <a:t>15/10/2017</a:t>
            </a:r>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654001669"/>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r>
              <a:rPr lang="fr-FR" smtClean="0"/>
              <a:t>15/10/2017</a:t>
            </a:r>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177772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lvl="0"/>
            <a:r>
              <a:rPr lang="fr-FR" smtClean="0"/>
              <a:t>15/10/2017</a:t>
            </a:r>
            <a:endParaRPr lang="fr-F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lvl="0"/>
            <a:endParaRPr lang="fr-F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lvl="0"/>
            <a:fld id="{61EC666C-6665-4F00-9830-2E63BAC8A5D6}" type="slidenum">
              <a:rPr lang="uk-UA" smtClean="0"/>
              <a:pPr lvl="0"/>
              <a:t>‹N°›</a:t>
            </a:fld>
            <a:endParaRPr lang="uk-UA"/>
          </a:p>
        </p:txBody>
      </p:sp>
    </p:spTree>
    <p:extLst>
      <p:ext uri="{BB962C8B-B14F-4D97-AF65-F5344CB8AC3E}">
        <p14:creationId xmlns:p14="http://schemas.microsoft.com/office/powerpoint/2010/main" xmlns="" val="824938981"/>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08" r:id="rId10"/>
    <p:sldLayoutId id="2147484809" r:id="rId11"/>
    <p:sldLayoutId id="2147484810" r:id="rId12"/>
    <p:sldLayoutId id="2147484811" r:id="rId13"/>
    <p:sldLayoutId id="2147484812" r:id="rId14"/>
    <p:sldLayoutId id="2147484813" r:id="rId15"/>
    <p:sldLayoutId id="2147484814" r:id="rId16"/>
    <p:sldLayoutId id="214748481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3"/>
          <p:cNvSpPr txBox="1">
            <a:spLocks noGrp="1"/>
          </p:cNvSpPr>
          <p:nvPr>
            <p:ph type="title"/>
          </p:nvPr>
        </p:nvSpPr>
        <p:spPr>
          <a:xfrm>
            <a:off x="464451" y="344043"/>
            <a:ext cx="8229600" cy="1143000"/>
          </a:xfrm>
        </p:spPr>
        <p:txBody>
          <a:bodyPr>
            <a:normAutofit fontScale="90000"/>
          </a:bodyPr>
          <a:lstStyle/>
          <a:p>
            <a:pPr lvl="0"/>
            <a:r>
              <a:rPr lang="fr-FR" dirty="0">
                <a:solidFill>
                  <a:schemeClr val="bg2">
                    <a:lumMod val="25000"/>
                  </a:schemeClr>
                </a:solidFill>
              </a:rPr>
              <a:t> Le prélèvement sanguin:</a:t>
            </a:r>
            <a:br>
              <a:rPr lang="fr-FR" dirty="0">
                <a:solidFill>
                  <a:schemeClr val="bg2">
                    <a:lumMod val="25000"/>
                  </a:schemeClr>
                </a:solidFill>
              </a:rPr>
            </a:br>
            <a:r>
              <a:rPr lang="fr-FR" dirty="0">
                <a:solidFill>
                  <a:schemeClr val="bg2">
                    <a:lumMod val="25000"/>
                  </a:schemeClr>
                </a:solidFill>
              </a:rPr>
              <a:t>une relation humaine</a:t>
            </a:r>
          </a:p>
        </p:txBody>
      </p:sp>
      <p:sp>
        <p:nvSpPr>
          <p:cNvPr id="3" name="Espace réservé du contenu 4"/>
          <p:cNvSpPr txBox="1">
            <a:spLocks noGrp="1"/>
          </p:cNvSpPr>
          <p:nvPr>
            <p:ph idx="1"/>
          </p:nvPr>
        </p:nvSpPr>
        <p:spPr>
          <a:xfrm>
            <a:off x="892629" y="1831086"/>
            <a:ext cx="8143864" cy="4694253"/>
          </a:xfrm>
        </p:spPr>
        <p:txBody>
          <a:bodyPr>
            <a:normAutofit fontScale="92500" lnSpcReduction="20000"/>
          </a:bodyPr>
          <a:lstStyle/>
          <a:p>
            <a:pPr lvl="0">
              <a:lnSpc>
                <a:spcPct val="90000"/>
              </a:lnSpc>
            </a:pPr>
            <a:r>
              <a:rPr lang="fr-FR" sz="3000" dirty="0">
                <a:solidFill>
                  <a:schemeClr val="bg2">
                    <a:lumMod val="25000"/>
                  </a:schemeClr>
                </a:solidFill>
              </a:rPr>
              <a:t>Historique</a:t>
            </a:r>
          </a:p>
          <a:p>
            <a:pPr lvl="0">
              <a:lnSpc>
                <a:spcPct val="90000"/>
              </a:lnSpc>
            </a:pPr>
            <a:r>
              <a:rPr lang="fr-FR" sz="3000" dirty="0">
                <a:solidFill>
                  <a:schemeClr val="bg2">
                    <a:lumMod val="25000"/>
                  </a:schemeClr>
                </a:solidFill>
              </a:rPr>
              <a:t>Présentation du Centre de Prélèvements (CP) de l’hôpital saint Joseph, Paris</a:t>
            </a:r>
          </a:p>
          <a:p>
            <a:pPr lvl="0">
              <a:lnSpc>
                <a:spcPct val="90000"/>
              </a:lnSpc>
            </a:pPr>
            <a:r>
              <a:rPr lang="fr-FR" sz="3000" dirty="0">
                <a:solidFill>
                  <a:schemeClr val="bg2">
                    <a:lumMod val="25000"/>
                  </a:schemeClr>
                </a:solidFill>
              </a:rPr>
              <a:t>Le circuit du patient</a:t>
            </a:r>
          </a:p>
          <a:p>
            <a:pPr lvl="0">
              <a:lnSpc>
                <a:spcPct val="90000"/>
              </a:lnSpc>
            </a:pPr>
            <a:r>
              <a:rPr lang="fr-FR" sz="3000" dirty="0">
                <a:solidFill>
                  <a:schemeClr val="bg2">
                    <a:lumMod val="25000"/>
                  </a:schemeClr>
                </a:solidFill>
              </a:rPr>
              <a:t>Le soin technique, mode opératoire</a:t>
            </a:r>
          </a:p>
          <a:p>
            <a:pPr lvl="0">
              <a:lnSpc>
                <a:spcPct val="90000"/>
              </a:lnSpc>
            </a:pPr>
            <a:r>
              <a:rPr lang="fr-FR" sz="3000" dirty="0">
                <a:solidFill>
                  <a:schemeClr val="bg2">
                    <a:lumMod val="25000"/>
                  </a:schemeClr>
                </a:solidFill>
              </a:rPr>
              <a:t>Le rôle du préleveur</a:t>
            </a:r>
          </a:p>
          <a:p>
            <a:pPr lvl="0">
              <a:lnSpc>
                <a:spcPct val="90000"/>
              </a:lnSpc>
            </a:pPr>
            <a:r>
              <a:rPr lang="fr-FR" sz="3000" dirty="0">
                <a:solidFill>
                  <a:schemeClr val="bg2">
                    <a:lumMod val="25000"/>
                  </a:schemeClr>
                </a:solidFill>
              </a:rPr>
              <a:t>Accueillir le patient</a:t>
            </a:r>
          </a:p>
          <a:p>
            <a:pPr lvl="0">
              <a:lnSpc>
                <a:spcPct val="90000"/>
              </a:lnSpc>
            </a:pPr>
            <a:r>
              <a:rPr lang="fr-FR" sz="3000" dirty="0">
                <a:solidFill>
                  <a:schemeClr val="bg2">
                    <a:lumMod val="25000"/>
                  </a:schemeClr>
                </a:solidFill>
              </a:rPr>
              <a:t>La communication avec le patient</a:t>
            </a:r>
          </a:p>
          <a:p>
            <a:pPr lvl="0">
              <a:lnSpc>
                <a:spcPct val="90000"/>
              </a:lnSpc>
            </a:pPr>
            <a:r>
              <a:rPr lang="fr-FR" sz="3000" dirty="0">
                <a:solidFill>
                  <a:schemeClr val="bg2">
                    <a:lumMod val="25000"/>
                  </a:schemeClr>
                </a:solidFill>
              </a:rPr>
              <a:t>La relation humaine</a:t>
            </a:r>
          </a:p>
          <a:p>
            <a:pPr lvl="0">
              <a:lnSpc>
                <a:spcPct val="90000"/>
              </a:lnSpc>
            </a:pPr>
            <a:r>
              <a:rPr lang="fr-FR" sz="3000" dirty="0">
                <a:solidFill>
                  <a:schemeClr val="bg2">
                    <a:lumMod val="25000"/>
                  </a:schemeClr>
                </a:solidFill>
              </a:rPr>
              <a:t>Projets d’amélioration et conclusion</a:t>
            </a:r>
          </a:p>
          <a:p>
            <a:pPr lvl="0">
              <a:lnSpc>
                <a:spcPct val="90000"/>
              </a:lnSpc>
            </a:pPr>
            <a:endParaRPr lang="fr-FR" dirty="0">
              <a:solidFill>
                <a:schemeClr val="bg2">
                  <a:lumMod val="25000"/>
                </a:schemeClr>
              </a:solidFill>
            </a:endParaRPr>
          </a:p>
          <a:p>
            <a:pPr lvl="0">
              <a:lnSpc>
                <a:spcPct val="90000"/>
              </a:lnSpc>
            </a:pPr>
            <a:endParaRPr lang="fr-FR" dirty="0">
              <a:solidFill>
                <a:schemeClr val="bg2">
                  <a:lumMod val="25000"/>
                </a:schemeClr>
              </a:solidFill>
            </a:endParaRPr>
          </a:p>
        </p:txBody>
      </p:sp>
      <p:pic>
        <p:nvPicPr>
          <p:cNvPr id="4" name="Picture 2"/>
          <p:cNvPicPr>
            <a:picLocks noChangeAspect="1"/>
          </p:cNvPicPr>
          <p:nvPr/>
        </p:nvPicPr>
        <p:blipFill>
          <a:blip r:embed="rId4" cstate="print"/>
          <a:srcRect/>
          <a:stretch>
            <a:fillRect/>
          </a:stretch>
        </p:blipFill>
        <p:spPr>
          <a:xfrm>
            <a:off x="0" y="0"/>
            <a:ext cx="1835694" cy="727505"/>
          </a:xfrm>
          <a:prstGeom prst="rect">
            <a:avLst/>
          </a:prstGeom>
          <a:noFill/>
          <a:ln>
            <a:noFill/>
          </a:ln>
        </p:spPr>
      </p:pic>
      <p:sp>
        <p:nvSpPr>
          <p:cNvPr id="5"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5FBD9EE-0305-4F29-AA1A-CF7BD946755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fr-FR" sz="1200" b="0" i="0" u="none" strike="noStrike" kern="1200" cap="none" spc="0" baseline="0">
              <a:solidFill>
                <a:srgbClr val="898989"/>
              </a:solidFill>
              <a:uFillTx/>
              <a:latin typeface="Calibri"/>
              <a:ea typeface=""/>
              <a:cs typeface=""/>
            </a:endParaRPr>
          </a:p>
        </p:txBody>
      </p:sp>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604771-6EE2-4105-998E-B93C87236D2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7BA0F1-C7F8-40CF-A714-818972FE702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38">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Le circuit patient</a:t>
            </a:r>
          </a:p>
        </p:txBody>
      </p:sp>
      <p:pic>
        <p:nvPicPr>
          <p:cNvPr id="4" name="Picture 2"/>
          <p:cNvPicPr>
            <a:picLocks noChangeAspect="1"/>
          </p:cNvPicPr>
          <p:nvPr/>
        </p:nvPicPr>
        <p:blipFill>
          <a:blip r:embed="rId3" cstate="print"/>
          <a:srcRect/>
          <a:stretch>
            <a:fillRect/>
          </a:stretch>
        </p:blipFill>
        <p:spPr>
          <a:xfrm>
            <a:off x="0" y="0"/>
            <a:ext cx="1835694" cy="727505"/>
          </a:xfrm>
          <a:prstGeom prst="rect">
            <a:avLst/>
          </a:prstGeom>
          <a:noFill/>
          <a:ln>
            <a:noFill/>
          </a:ln>
        </p:spPr>
      </p:pic>
      <p:sp>
        <p:nvSpPr>
          <p:cNvPr id="5"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F289B1-3561-4840-A646-38A40337750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a:t>
            </a:fld>
            <a:endParaRPr lang="fr-FR" sz="1200" b="0" i="0" u="none" strike="noStrike" kern="1200" cap="none" spc="0" baseline="0">
              <a:solidFill>
                <a:srgbClr val="898989"/>
              </a:solidFill>
              <a:uFillTx/>
              <a:latin typeface="Calibri"/>
              <a:ea typeface=""/>
              <a:cs typeface=""/>
            </a:endParaRPr>
          </a:p>
        </p:txBody>
      </p:sp>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C67C39-FEA8-4BEB-90E1-473EE4E3E95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a:t>
            </a:fld>
            <a:endParaRPr lang="fr-FR" sz="1200" b="0" i="0" u="none" strike="noStrike" kern="1200" cap="none" spc="0" baseline="0">
              <a:solidFill>
                <a:srgbClr val="898989"/>
              </a:solidFill>
              <a:uFillTx/>
              <a:latin typeface="Calibri"/>
              <a:ea typeface=""/>
              <a:cs typeface=""/>
            </a:endParaRPr>
          </a:p>
        </p:txBody>
      </p:sp>
      <p:pic>
        <p:nvPicPr>
          <p:cNvPr id="8" name="Espace réservé du contenu 7" descr="Image1 copie.jpg"/>
          <p:cNvPicPr>
            <a:picLocks noGrp="1" noChangeAspect="1"/>
          </p:cNvPicPr>
          <p:nvPr>
            <p:ph idx="1"/>
          </p:nvPr>
        </p:nvPicPr>
        <p:blipFill>
          <a:blip r:embed="rId4" cstate="print"/>
          <a:stretch>
            <a:fillRect/>
          </a:stretch>
        </p:blipFill>
        <p:spPr>
          <a:xfrm>
            <a:off x="1835694" y="1940943"/>
            <a:ext cx="5833189" cy="4442246"/>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2">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ormAutofit/>
          </a:bodyPr>
          <a:lstStyle/>
          <a:p>
            <a:pPr lvl="0"/>
            <a:r>
              <a:rPr lang="fr-FR" dirty="0"/>
              <a:t>Le soin technique</a:t>
            </a:r>
            <a:r>
              <a:rPr lang="fr-FR" sz="4000" dirty="0"/>
              <a:t/>
            </a:r>
            <a:br>
              <a:rPr lang="fr-FR" sz="4000" dirty="0"/>
            </a:br>
            <a:endParaRPr lang="fr-FR" sz="4000" dirty="0"/>
          </a:p>
        </p:txBody>
      </p:sp>
      <p:sp>
        <p:nvSpPr>
          <p:cNvPr id="3" name="Espace réservé du contenu 2"/>
          <p:cNvSpPr txBox="1">
            <a:spLocks noGrp="1"/>
          </p:cNvSpPr>
          <p:nvPr>
            <p:ph idx="1"/>
          </p:nvPr>
        </p:nvSpPr>
        <p:spPr>
          <a:xfrm>
            <a:off x="1153886" y="1703354"/>
            <a:ext cx="7532913" cy="4652997"/>
          </a:xfrm>
        </p:spPr>
        <p:txBody>
          <a:bodyPr>
            <a:normAutofit/>
          </a:bodyPr>
          <a:lstStyle/>
          <a:p>
            <a:pPr marL="0" lvl="0" indent="0">
              <a:lnSpc>
                <a:spcPct val="90000"/>
              </a:lnSpc>
              <a:spcBef>
                <a:spcPts val="600"/>
              </a:spcBef>
              <a:buNone/>
            </a:pPr>
            <a:r>
              <a:rPr lang="fr-FR" dirty="0">
                <a:latin typeface="Calibri" pitchFamily="34"/>
              </a:rPr>
              <a:t>La phlébotomie ou prélèvement </a:t>
            </a:r>
            <a:r>
              <a:rPr lang="fr-FR" dirty="0" smtClean="0">
                <a:latin typeface="Calibri" pitchFamily="34"/>
              </a:rPr>
              <a:t>sanguin :</a:t>
            </a:r>
          </a:p>
          <a:p>
            <a:pPr marL="0" lvl="0" indent="0">
              <a:lnSpc>
                <a:spcPct val="90000"/>
              </a:lnSpc>
              <a:spcBef>
                <a:spcPts val="600"/>
              </a:spcBef>
              <a:buNone/>
            </a:pPr>
            <a:endParaRPr lang="fr-FR" dirty="0">
              <a:latin typeface="Calibri" pitchFamily="34"/>
            </a:endParaRPr>
          </a:p>
          <a:p>
            <a:pPr>
              <a:lnSpc>
                <a:spcPct val="90000"/>
              </a:lnSpc>
              <a:spcBef>
                <a:spcPts val="600"/>
              </a:spcBef>
            </a:pPr>
            <a:r>
              <a:rPr lang="fr-FR" dirty="0" smtClean="0">
                <a:latin typeface="Calibri" pitchFamily="34"/>
              </a:rPr>
              <a:t>Reste </a:t>
            </a:r>
            <a:r>
              <a:rPr lang="fr-FR" dirty="0">
                <a:latin typeface="Calibri" pitchFamily="34"/>
              </a:rPr>
              <a:t>l’un des actes invasifs les plus courants dans le domaine des soins de santé. Chaque étape du processus se répercute sur la qualité de l’échantillon et a donc son importance pour prévenir une erreur de laboratoire, un traumatisme chez le patient.</a:t>
            </a:r>
          </a:p>
          <a:p>
            <a:pPr>
              <a:lnSpc>
                <a:spcPct val="90000"/>
              </a:lnSpc>
              <a:spcBef>
                <a:spcPts val="600"/>
              </a:spcBef>
            </a:pPr>
            <a:r>
              <a:rPr lang="fr-FR" dirty="0">
                <a:latin typeface="Calibri" pitchFamily="34"/>
              </a:rPr>
              <a:t>A</a:t>
            </a:r>
            <a:r>
              <a:rPr lang="fr-FR" dirty="0" smtClean="0">
                <a:latin typeface="Calibri" pitchFamily="34"/>
              </a:rPr>
              <a:t>fin </a:t>
            </a:r>
            <a:r>
              <a:rPr lang="fr-FR" dirty="0">
                <a:latin typeface="Calibri" pitchFamily="34"/>
              </a:rPr>
              <a:t>de réduire le risque d’effets indésirables pour les patients, les professionnels de santé pratiquant les prélèvements doivent être formés à effectuer les actes spécifiques aux catégories d’échantillons qu’ils collectent.</a:t>
            </a:r>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D65935-A2DE-4A12-9160-6B121859A0D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EBCCBC-BC3E-4DC3-B873-DC2723FD15E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283398-395A-4A5E-A845-EF8ECA086AA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4">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274640"/>
            <a:ext cx="8229600" cy="922117"/>
          </a:xfrm>
        </p:spPr>
        <p:txBody>
          <a:bodyPr>
            <a:normAutofit fontScale="90000"/>
          </a:bodyPr>
          <a:lstStyle/>
          <a:p>
            <a:pPr lvl="0"/>
            <a:r>
              <a:rPr lang="fr-FR" sz="4000" dirty="0"/>
              <a:t/>
            </a:r>
            <a:br>
              <a:rPr lang="fr-FR" sz="4000" dirty="0"/>
            </a:br>
            <a:r>
              <a:rPr lang="fr-FR" sz="4000" dirty="0"/>
              <a:t/>
            </a:r>
            <a:br>
              <a:rPr lang="fr-FR" sz="4000" dirty="0"/>
            </a:br>
            <a:r>
              <a:rPr lang="fr-FR" dirty="0"/>
              <a:t>Mode opératoire</a:t>
            </a:r>
            <a:br>
              <a:rPr lang="fr-FR" dirty="0"/>
            </a:br>
            <a:r>
              <a:rPr lang="fr-FR" dirty="0"/>
              <a:t/>
            </a:r>
            <a:br>
              <a:rPr lang="fr-FR" dirty="0"/>
            </a:br>
            <a:endParaRPr lang="fr-FR" dirty="0"/>
          </a:p>
        </p:txBody>
      </p:sp>
      <p:sp>
        <p:nvSpPr>
          <p:cNvPr id="3" name="Espace réservé du contenu 2"/>
          <p:cNvSpPr txBox="1">
            <a:spLocks noGrp="1"/>
          </p:cNvSpPr>
          <p:nvPr>
            <p:ph idx="1"/>
          </p:nvPr>
        </p:nvSpPr>
        <p:spPr>
          <a:xfrm>
            <a:off x="1001486" y="1868919"/>
            <a:ext cx="7978075" cy="4050166"/>
          </a:xfrm>
        </p:spPr>
        <p:txBody>
          <a:bodyPr>
            <a:normAutofit lnSpcReduction="10000"/>
          </a:bodyPr>
          <a:lstStyle/>
          <a:p>
            <a:pPr marL="0" indent="0">
              <a:lnSpc>
                <a:spcPct val="90000"/>
              </a:lnSpc>
              <a:spcBef>
                <a:spcPts val="500"/>
              </a:spcBef>
              <a:buNone/>
            </a:pPr>
            <a:r>
              <a:rPr lang="fr-FR" dirty="0" smtClean="0"/>
              <a:t>Détaillons </a:t>
            </a:r>
            <a:r>
              <a:rPr lang="fr-FR" dirty="0"/>
              <a:t>les différentes étapes de la ponction </a:t>
            </a:r>
            <a:r>
              <a:rPr lang="fr-FR" dirty="0" smtClean="0"/>
              <a:t>veineuse :</a:t>
            </a:r>
          </a:p>
          <a:p>
            <a:pPr marL="0" indent="0">
              <a:lnSpc>
                <a:spcPct val="90000"/>
              </a:lnSpc>
              <a:spcBef>
                <a:spcPts val="500"/>
              </a:spcBef>
              <a:buNone/>
            </a:pPr>
            <a:endParaRPr lang="fr-FR" dirty="0"/>
          </a:p>
          <a:p>
            <a:pPr>
              <a:lnSpc>
                <a:spcPct val="90000"/>
              </a:lnSpc>
              <a:spcBef>
                <a:spcPts val="500"/>
              </a:spcBef>
            </a:pPr>
            <a:r>
              <a:rPr lang="fr-FR" dirty="0" smtClean="0"/>
              <a:t>Respecter </a:t>
            </a:r>
            <a:r>
              <a:rPr lang="fr-FR" dirty="0"/>
              <a:t>les règles d’hygiène</a:t>
            </a:r>
          </a:p>
          <a:p>
            <a:pPr>
              <a:lnSpc>
                <a:spcPct val="90000"/>
              </a:lnSpc>
              <a:spcBef>
                <a:spcPts val="500"/>
              </a:spcBef>
            </a:pPr>
            <a:r>
              <a:rPr lang="fr-FR" dirty="0" smtClean="0"/>
              <a:t>Le </a:t>
            </a:r>
            <a:r>
              <a:rPr lang="fr-FR" dirty="0"/>
              <a:t>garrot ne doit pas être trop serré ,choisir la veine</a:t>
            </a:r>
          </a:p>
          <a:p>
            <a:pPr>
              <a:lnSpc>
                <a:spcPct val="90000"/>
              </a:lnSpc>
              <a:spcBef>
                <a:spcPts val="500"/>
              </a:spcBef>
            </a:pPr>
            <a:r>
              <a:rPr lang="fr-FR" dirty="0" smtClean="0"/>
              <a:t>Il </a:t>
            </a:r>
            <a:r>
              <a:rPr lang="fr-FR" dirty="0"/>
              <a:t>faut être à l’aise lors de la ponction qui doit être franche</a:t>
            </a:r>
          </a:p>
          <a:p>
            <a:pPr>
              <a:lnSpc>
                <a:spcPct val="90000"/>
              </a:lnSpc>
              <a:spcBef>
                <a:spcPts val="500"/>
              </a:spcBef>
            </a:pPr>
            <a:r>
              <a:rPr lang="fr-FR" dirty="0" smtClean="0"/>
              <a:t>Respecter </a:t>
            </a:r>
            <a:r>
              <a:rPr lang="fr-FR" dirty="0"/>
              <a:t>l’ordre des tubes et le bon remplissage</a:t>
            </a:r>
          </a:p>
          <a:p>
            <a:pPr>
              <a:lnSpc>
                <a:spcPct val="90000"/>
              </a:lnSpc>
              <a:spcBef>
                <a:spcPts val="500"/>
              </a:spcBef>
            </a:pPr>
            <a:r>
              <a:rPr lang="fr-FR" dirty="0" smtClean="0"/>
              <a:t>Homogénéiser </a:t>
            </a:r>
            <a:r>
              <a:rPr lang="fr-FR" dirty="0"/>
              <a:t>les tubes par retournements</a:t>
            </a:r>
          </a:p>
          <a:p>
            <a:pPr>
              <a:lnSpc>
                <a:spcPct val="90000"/>
              </a:lnSpc>
              <a:spcBef>
                <a:spcPts val="500"/>
              </a:spcBef>
            </a:pPr>
            <a:r>
              <a:rPr lang="fr-FR" dirty="0" smtClean="0"/>
              <a:t>Maintenir </a:t>
            </a:r>
            <a:r>
              <a:rPr lang="fr-FR" dirty="0"/>
              <a:t>une pression sur le site de ponction (1 min)</a:t>
            </a:r>
          </a:p>
          <a:p>
            <a:pPr>
              <a:lnSpc>
                <a:spcPct val="90000"/>
              </a:lnSpc>
              <a:spcBef>
                <a:spcPts val="500"/>
              </a:spcBef>
            </a:pPr>
            <a:r>
              <a:rPr lang="fr-FR" dirty="0" smtClean="0"/>
              <a:t>Identifier </a:t>
            </a:r>
            <a:r>
              <a:rPr lang="fr-FR" dirty="0"/>
              <a:t>les tubes en collant l’étiquette correspondante</a:t>
            </a:r>
          </a:p>
          <a:p>
            <a:pPr>
              <a:lnSpc>
                <a:spcPct val="90000"/>
              </a:lnSpc>
              <a:spcBef>
                <a:spcPts val="500"/>
              </a:spcBef>
            </a:pPr>
            <a:endParaRPr lang="fr-FR" sz="2700"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325B7A-B2C8-47D3-A669-13C71286BB6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33A3F3-DEEC-404E-B51F-952E5423648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C6DEAC-E45A-48BB-AD3E-7BB9E094F24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39">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870856"/>
          </a:xfrm>
        </p:spPr>
        <p:txBody>
          <a:bodyPr/>
          <a:lstStyle/>
          <a:p>
            <a:pPr lvl="0"/>
            <a:r>
              <a:rPr lang="fr-FR"/>
              <a:t>Mode opératoire</a:t>
            </a:r>
          </a:p>
        </p:txBody>
      </p:sp>
      <p:pic>
        <p:nvPicPr>
          <p:cNvPr id="3" name="Espace réservé du contenu 4"/>
          <p:cNvPicPr>
            <a:picLocks noGrp="1" noChangeAspect="1"/>
          </p:cNvPicPr>
          <p:nvPr>
            <p:ph idx="1"/>
          </p:nvPr>
        </p:nvPicPr>
        <p:blipFill>
          <a:blip r:embed="rId3" cstate="print"/>
          <a:stretch>
            <a:fillRect/>
          </a:stretch>
        </p:blipFill>
        <p:spPr>
          <a:xfrm>
            <a:off x="1655712" y="1589314"/>
            <a:ext cx="6357508" cy="4767037"/>
          </a:xfrm>
          <a:solidFill>
            <a:srgbClr val="EDEDED"/>
          </a:solidFill>
          <a:ln w="88897">
            <a:solidFill>
              <a:srgbClr val="FFFFFF"/>
            </a:solidFill>
            <a:prstDash val="solid"/>
            <a:miter/>
          </a:ln>
          <a:effectLst>
            <a:outerShdw dist="18004" dir="5400000" algn="tl">
              <a:srgbClr val="000000">
                <a:alpha val="40000"/>
              </a:srgbClr>
            </a:outerShdw>
          </a:effectLst>
        </p:spPr>
      </p:pic>
      <p:pic>
        <p:nvPicPr>
          <p:cNvPr id="4" name="Picture 2"/>
          <p:cNvPicPr>
            <a:picLocks noChangeAspect="1"/>
          </p:cNvPicPr>
          <p:nvPr/>
        </p:nvPicPr>
        <p:blipFill>
          <a:blip r:embed="rId4" cstate="print"/>
          <a:srcRect/>
          <a:stretch>
            <a:fillRect/>
          </a:stretch>
        </p:blipFill>
        <p:spPr>
          <a:xfrm>
            <a:off x="0" y="0"/>
            <a:ext cx="1835694" cy="727505"/>
          </a:xfrm>
          <a:prstGeom prst="rect">
            <a:avLst/>
          </a:prstGeom>
          <a:noFill/>
          <a:ln>
            <a:noFill/>
          </a:ln>
        </p:spPr>
      </p:pic>
      <p:sp>
        <p:nvSpPr>
          <p:cNvPr id="5"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61CA81-EAEA-42A4-AEE4-4EF23CB64E7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13</a:t>
            </a:fld>
            <a:endParaRPr lang="fr-FR" sz="1200" b="0" i="0" u="none" strike="noStrike" kern="1200" cap="none" spc="0" baseline="0">
              <a:solidFill>
                <a:srgbClr val="898989"/>
              </a:solidFill>
              <a:uFillTx/>
              <a:latin typeface="Calibri"/>
              <a:ea typeface=""/>
              <a:cs typeface=""/>
            </a:endParaRPr>
          </a:p>
        </p:txBody>
      </p:sp>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4F21F3-37AB-4EED-BFE6-53782809FF6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13</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21">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Le rôle du préleveur</a:t>
            </a:r>
          </a:p>
        </p:txBody>
      </p:sp>
      <p:sp>
        <p:nvSpPr>
          <p:cNvPr id="3" name="Espace réservé du contenu 2"/>
          <p:cNvSpPr txBox="1">
            <a:spLocks noGrp="1"/>
          </p:cNvSpPr>
          <p:nvPr>
            <p:ph idx="1"/>
          </p:nvPr>
        </p:nvSpPr>
        <p:spPr>
          <a:xfrm>
            <a:off x="982132" y="1915885"/>
            <a:ext cx="7704667" cy="3354588"/>
          </a:xfrm>
        </p:spPr>
        <p:txBody>
          <a:bodyPr/>
          <a:lstStyle/>
          <a:p>
            <a:pPr lvl="0"/>
            <a:endParaRPr lang="fr-FR" dirty="0"/>
          </a:p>
          <a:p>
            <a:pPr lvl="0"/>
            <a:r>
              <a:rPr lang="fr-FR" dirty="0"/>
              <a:t>Garantir la qualité des soins pour le patient et nous même:</a:t>
            </a:r>
          </a:p>
          <a:p>
            <a:pPr marL="0" lvl="0" indent="0">
              <a:buNone/>
            </a:pPr>
            <a:r>
              <a:rPr lang="fr-FR" dirty="0"/>
              <a:t>	</a:t>
            </a:r>
            <a:r>
              <a:rPr lang="fr-FR" dirty="0" smtClean="0"/>
              <a:t>- Protection </a:t>
            </a:r>
            <a:r>
              <a:rPr lang="fr-FR" dirty="0"/>
              <a:t>des patients</a:t>
            </a:r>
          </a:p>
          <a:p>
            <a:pPr marL="0" lvl="0" indent="0">
              <a:buNone/>
            </a:pPr>
            <a:r>
              <a:rPr lang="fr-FR" dirty="0"/>
              <a:t>	</a:t>
            </a:r>
            <a:r>
              <a:rPr lang="fr-FR" dirty="0" smtClean="0"/>
              <a:t>- Protection </a:t>
            </a:r>
            <a:r>
              <a:rPr lang="fr-FR" dirty="0"/>
              <a:t>des professionnels de santé</a:t>
            </a:r>
          </a:p>
          <a:p>
            <a:pPr lvl="0"/>
            <a:r>
              <a:rPr lang="fr-FR" dirty="0"/>
              <a:t>Garantir la qualité des échantillons de laboratoire.</a:t>
            </a:r>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429D26C-C2A5-4F16-B73C-B2DE5E05156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14</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0AA60B-A846-4837-9372-56DEC8E865B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14</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9DC13F-72E9-40A1-8C4C-075B139E077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14</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22">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467541" y="332658"/>
            <a:ext cx="8229600" cy="1049828"/>
          </a:xfrm>
        </p:spPr>
        <p:txBody>
          <a:bodyPr/>
          <a:lstStyle/>
          <a:p>
            <a:pPr lvl="0"/>
            <a:r>
              <a:rPr lang="fr-FR" dirty="0"/>
              <a:t>Le rôle du préleveur</a:t>
            </a:r>
          </a:p>
        </p:txBody>
      </p:sp>
      <p:sp>
        <p:nvSpPr>
          <p:cNvPr id="3" name="Espace réservé du contenu 2"/>
          <p:cNvSpPr txBox="1">
            <a:spLocks noGrp="1"/>
          </p:cNvSpPr>
          <p:nvPr>
            <p:ph idx="1"/>
          </p:nvPr>
        </p:nvSpPr>
        <p:spPr>
          <a:xfrm>
            <a:off x="914400" y="2035629"/>
            <a:ext cx="7935686" cy="4016828"/>
          </a:xfrm>
        </p:spPr>
        <p:txBody>
          <a:bodyPr>
            <a:noAutofit/>
          </a:bodyPr>
          <a:lstStyle/>
          <a:p>
            <a:pPr marL="0" lvl="0" indent="0">
              <a:lnSpc>
                <a:spcPct val="80000"/>
              </a:lnSpc>
              <a:spcBef>
                <a:spcPts val="600"/>
              </a:spcBef>
              <a:buNone/>
            </a:pPr>
            <a:r>
              <a:rPr lang="fr-FR" sz="2200" dirty="0" smtClean="0"/>
              <a:t>Protéger </a:t>
            </a:r>
            <a:r>
              <a:rPr lang="fr-FR" sz="2200" dirty="0"/>
              <a:t>les </a:t>
            </a:r>
            <a:r>
              <a:rPr lang="fr-FR" sz="2200" dirty="0" smtClean="0"/>
              <a:t>patients :</a:t>
            </a:r>
            <a:endParaRPr lang="fr-FR" sz="2200" dirty="0"/>
          </a:p>
          <a:p>
            <a:r>
              <a:rPr lang="fr-FR" sz="2200" dirty="0" smtClean="0"/>
              <a:t>Afin </a:t>
            </a:r>
            <a:r>
              <a:rPr lang="fr-FR" sz="2200" dirty="0"/>
              <a:t>de réduire le risque d’effets indésirables pour le patient, la réalisation de la ponction veineuse est faite par du personnel qualifié, formé et habilité.</a:t>
            </a:r>
          </a:p>
          <a:p>
            <a:r>
              <a:rPr lang="fr-FR" sz="2200" dirty="0" smtClean="0"/>
              <a:t>Rôle </a:t>
            </a:r>
            <a:r>
              <a:rPr lang="fr-FR" sz="2200" dirty="0"/>
              <a:t>d’</a:t>
            </a:r>
            <a:r>
              <a:rPr lang="fr-FR" sz="2200" dirty="0" err="1"/>
              <a:t>identitovigilant</a:t>
            </a:r>
            <a:r>
              <a:rPr lang="fr-FR" sz="2200" dirty="0"/>
              <a:t> pour prévenir des erreurs administratives et contrôle de l’enregistrement.</a:t>
            </a:r>
          </a:p>
          <a:p>
            <a:r>
              <a:rPr lang="fr-FR" sz="2200" dirty="0" smtClean="0"/>
              <a:t>Port </a:t>
            </a:r>
            <a:r>
              <a:rPr lang="fr-FR" sz="2200" dirty="0"/>
              <a:t>de gants ajustés et respect des règles d’hygiène.</a:t>
            </a:r>
          </a:p>
          <a:p>
            <a:r>
              <a:rPr lang="fr-FR" sz="2200" dirty="0" smtClean="0"/>
              <a:t>Le </a:t>
            </a:r>
            <a:r>
              <a:rPr lang="fr-FR" sz="2200" dirty="0"/>
              <a:t>PS doit se dérouler dans un endroit prévu à cet effet assurant au patient confort et confidentialité.</a:t>
            </a:r>
          </a:p>
          <a:p>
            <a:r>
              <a:rPr lang="fr-FR" sz="2200" dirty="0" smtClean="0"/>
              <a:t>Local </a:t>
            </a:r>
            <a:r>
              <a:rPr lang="fr-FR" sz="2200" dirty="0"/>
              <a:t>propre et fauteuils régulièrement désinfectés .</a:t>
            </a:r>
          </a:p>
          <a:p>
            <a:r>
              <a:rPr lang="fr-FR" sz="2200" dirty="0" smtClean="0"/>
              <a:t>Le </a:t>
            </a:r>
            <a:r>
              <a:rPr lang="fr-FR" sz="2200" dirty="0"/>
              <a:t>patient doit être consentent et coopérant.</a:t>
            </a:r>
          </a:p>
          <a:p>
            <a:pPr>
              <a:lnSpc>
                <a:spcPct val="80000"/>
              </a:lnSpc>
              <a:spcBef>
                <a:spcPts val="600"/>
              </a:spcBef>
            </a:pPr>
            <a:endParaRPr lang="fr-FR" sz="2200"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D9F38A-C459-43D7-AE70-C4D1080513D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15</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84D823-E08E-49A5-B579-05900F683FC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15</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CE6D1C-0BBC-4667-82AC-26D783B86B8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15</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23">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1088570"/>
          </a:xfrm>
        </p:spPr>
        <p:txBody>
          <a:bodyPr/>
          <a:lstStyle/>
          <a:p>
            <a:pPr lvl="0"/>
            <a:r>
              <a:rPr lang="fr-FR" dirty="0"/>
              <a:t>Le rôle du préleveur</a:t>
            </a:r>
          </a:p>
        </p:txBody>
      </p:sp>
      <p:sp>
        <p:nvSpPr>
          <p:cNvPr id="3" name="Espace réservé du contenu 2"/>
          <p:cNvSpPr txBox="1">
            <a:spLocks noGrp="1"/>
          </p:cNvSpPr>
          <p:nvPr>
            <p:ph idx="1"/>
          </p:nvPr>
        </p:nvSpPr>
        <p:spPr>
          <a:xfrm>
            <a:off x="982133" y="2205269"/>
            <a:ext cx="7704667" cy="3332816"/>
          </a:xfrm>
        </p:spPr>
        <p:txBody>
          <a:bodyPr>
            <a:normAutofit fontScale="77500" lnSpcReduction="20000"/>
          </a:bodyPr>
          <a:lstStyle/>
          <a:p>
            <a:pPr marL="0" lvl="0" indent="0">
              <a:buNone/>
            </a:pPr>
            <a:r>
              <a:rPr lang="fr-FR" sz="3000" dirty="0"/>
              <a:t>Protection des professionnels de santé</a:t>
            </a:r>
          </a:p>
          <a:p>
            <a:r>
              <a:rPr lang="fr-FR" sz="3000" dirty="0" smtClean="0"/>
              <a:t>Utilisation </a:t>
            </a:r>
            <a:r>
              <a:rPr lang="fr-FR" sz="3000" dirty="0"/>
              <a:t>de matériel adapté pour réduire les risques de blessure ou l’exposition accidentelle au sang</a:t>
            </a:r>
          </a:p>
          <a:p>
            <a:r>
              <a:rPr lang="fr-FR" sz="3000" dirty="0" smtClean="0"/>
              <a:t>Utilisation </a:t>
            </a:r>
            <a:r>
              <a:rPr lang="fr-FR" sz="3000" dirty="0"/>
              <a:t>d’aiguilles sécurisées ou rétractables jetées dans une boîte de sécurité( jaune DASRI) bien visible et à portée de mains.</a:t>
            </a:r>
          </a:p>
          <a:p>
            <a:r>
              <a:rPr lang="fr-FR" sz="3000" dirty="0" smtClean="0"/>
              <a:t>Port </a:t>
            </a:r>
            <a:r>
              <a:rPr lang="fr-FR" sz="3000" dirty="0"/>
              <a:t>des gants</a:t>
            </a:r>
          </a:p>
          <a:p>
            <a:r>
              <a:rPr lang="fr-FR" sz="3000" dirty="0" smtClean="0"/>
              <a:t>Environnement </a:t>
            </a:r>
            <a:r>
              <a:rPr lang="fr-FR" sz="3000" dirty="0"/>
              <a:t>ergonomique (siège et poste)</a:t>
            </a:r>
          </a:p>
          <a:p>
            <a:endParaRPr lang="fr-FR" dirty="0"/>
          </a:p>
          <a:p>
            <a:pPr lvl="0"/>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A98B7C-AD8A-4297-ABD5-05BD318805E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16</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F10B91-C9DF-46E9-8C36-FF9F2D9A41E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16</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02DDAA-D82B-4DB4-B474-81B3B74638B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16</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24">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1230085"/>
          </a:xfrm>
        </p:spPr>
        <p:txBody>
          <a:bodyPr/>
          <a:lstStyle/>
          <a:p>
            <a:pPr lvl="0"/>
            <a:r>
              <a:rPr lang="fr-FR"/>
              <a:t>Le rôle du préleveur</a:t>
            </a:r>
          </a:p>
        </p:txBody>
      </p:sp>
      <p:sp>
        <p:nvSpPr>
          <p:cNvPr id="3" name="Espace réservé du contenu 2"/>
          <p:cNvSpPr txBox="1">
            <a:spLocks noGrp="1"/>
          </p:cNvSpPr>
          <p:nvPr>
            <p:ph idx="1"/>
          </p:nvPr>
        </p:nvSpPr>
        <p:spPr>
          <a:xfrm>
            <a:off x="982133" y="2220686"/>
            <a:ext cx="7704667" cy="3779130"/>
          </a:xfrm>
        </p:spPr>
        <p:txBody>
          <a:bodyPr>
            <a:noAutofit/>
          </a:bodyPr>
          <a:lstStyle/>
          <a:p>
            <a:pPr marL="0" lvl="0" indent="0">
              <a:spcBef>
                <a:spcPts val="700"/>
              </a:spcBef>
              <a:buNone/>
            </a:pPr>
            <a:r>
              <a:rPr lang="fr-FR" dirty="0"/>
              <a:t>Garantir la qualité des échantillons</a:t>
            </a:r>
          </a:p>
          <a:p>
            <a:r>
              <a:rPr lang="fr-FR" dirty="0" smtClean="0">
                <a:latin typeface="Calibri" pitchFamily="34"/>
              </a:rPr>
              <a:t>Utilisation </a:t>
            </a:r>
            <a:r>
              <a:rPr lang="fr-FR" dirty="0">
                <a:latin typeface="Calibri" pitchFamily="34"/>
              </a:rPr>
              <a:t>de matériel vérifié (stockage&lt;25°c, date de péremption)</a:t>
            </a:r>
          </a:p>
          <a:p>
            <a:r>
              <a:rPr lang="fr-FR" dirty="0" smtClean="0">
                <a:latin typeface="Calibri" pitchFamily="34"/>
              </a:rPr>
              <a:t>Respect </a:t>
            </a:r>
            <a:r>
              <a:rPr lang="fr-FR" dirty="0">
                <a:latin typeface="Calibri" pitchFamily="34"/>
              </a:rPr>
              <a:t>de la technique de prise de sang</a:t>
            </a:r>
          </a:p>
          <a:p>
            <a:r>
              <a:rPr lang="fr-FR" dirty="0" smtClean="0">
                <a:latin typeface="Calibri" pitchFamily="34"/>
              </a:rPr>
              <a:t>Préparation </a:t>
            </a:r>
            <a:r>
              <a:rPr lang="fr-FR" dirty="0">
                <a:latin typeface="Calibri" pitchFamily="34"/>
              </a:rPr>
              <a:t>du soin</a:t>
            </a:r>
          </a:p>
          <a:p>
            <a:r>
              <a:rPr lang="fr-FR" dirty="0" smtClean="0">
                <a:latin typeface="Calibri" pitchFamily="34"/>
              </a:rPr>
              <a:t>Choix </a:t>
            </a:r>
            <a:r>
              <a:rPr lang="fr-FR" dirty="0">
                <a:latin typeface="Calibri" pitchFamily="34"/>
              </a:rPr>
              <a:t>de la veine</a:t>
            </a:r>
          </a:p>
          <a:p>
            <a:r>
              <a:rPr lang="fr-FR" dirty="0" smtClean="0">
                <a:latin typeface="Calibri" pitchFamily="34"/>
              </a:rPr>
              <a:t>Déroulement </a:t>
            </a:r>
            <a:r>
              <a:rPr lang="fr-FR" dirty="0">
                <a:latin typeface="Calibri" pitchFamily="34"/>
              </a:rPr>
              <a:t>du soin</a:t>
            </a:r>
          </a:p>
          <a:p>
            <a:r>
              <a:rPr lang="fr-FR" dirty="0" smtClean="0">
                <a:latin typeface="Calibri" pitchFamily="34"/>
              </a:rPr>
              <a:t>Transport </a:t>
            </a:r>
            <a:r>
              <a:rPr lang="fr-FR" dirty="0">
                <a:latin typeface="Calibri" pitchFamily="34"/>
              </a:rPr>
              <a:t>des échantillons</a:t>
            </a:r>
          </a:p>
          <a:p>
            <a:pPr lvl="1"/>
            <a:endParaRPr lang="fr-FR" sz="2400"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58E8A9-BA28-476F-A554-8A705FBABF9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687FE6-C69B-4686-9724-CD5C16AD327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865104-9E62-48F4-85C7-F85FFEFC943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7">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ormAutofit fontScale="90000"/>
          </a:bodyPr>
          <a:lstStyle/>
          <a:p>
            <a:pPr lvl="0"/>
            <a:r>
              <a:rPr lang="fr-FR" sz="4000" dirty="0"/>
              <a:t/>
            </a:r>
            <a:br>
              <a:rPr lang="fr-FR" sz="4000" dirty="0"/>
            </a:br>
            <a:r>
              <a:rPr lang="fr-FR" sz="4000" dirty="0"/>
              <a:t/>
            </a:r>
            <a:br>
              <a:rPr lang="fr-FR" sz="4000" dirty="0"/>
            </a:br>
            <a:r>
              <a:rPr lang="fr-FR" dirty="0"/>
              <a:t>Accueillir le patient</a:t>
            </a:r>
            <a:br>
              <a:rPr lang="fr-FR" dirty="0"/>
            </a:br>
            <a:r>
              <a:rPr lang="fr-FR" dirty="0"/>
              <a:t/>
            </a:r>
            <a:br>
              <a:rPr lang="fr-FR" dirty="0"/>
            </a:br>
            <a:endParaRPr lang="fr-FR" dirty="0"/>
          </a:p>
        </p:txBody>
      </p:sp>
      <p:sp>
        <p:nvSpPr>
          <p:cNvPr id="3" name="Espace réservé du contenu 2"/>
          <p:cNvSpPr txBox="1">
            <a:spLocks noGrp="1"/>
          </p:cNvSpPr>
          <p:nvPr>
            <p:ph idx="1"/>
          </p:nvPr>
        </p:nvSpPr>
        <p:spPr>
          <a:xfrm>
            <a:off x="982133" y="2166257"/>
            <a:ext cx="7704667" cy="3332816"/>
          </a:xfrm>
        </p:spPr>
        <p:txBody>
          <a:bodyPr/>
          <a:lstStyle/>
          <a:p>
            <a:pPr marL="0" lvl="0" indent="0">
              <a:lnSpc>
                <a:spcPct val="90000"/>
              </a:lnSpc>
              <a:spcBef>
                <a:spcPts val="700"/>
              </a:spcBef>
              <a:buNone/>
            </a:pPr>
            <a:r>
              <a:rPr lang="fr-FR" dirty="0"/>
              <a:t>Dans les lignes directrices de l’Organisation Mondiale de la  Santé, on retrouve le passage suivant:</a:t>
            </a:r>
          </a:p>
          <a:p>
            <a:pPr marL="0" lvl="0" indent="0">
              <a:lnSpc>
                <a:spcPct val="90000"/>
              </a:lnSpc>
              <a:spcBef>
                <a:spcPts val="700"/>
              </a:spcBef>
              <a:buNone/>
            </a:pPr>
            <a:r>
              <a:rPr lang="fr-FR" dirty="0"/>
              <a:t> </a:t>
            </a:r>
            <a:r>
              <a:rPr lang="fr-FR" dirty="0" smtClean="0"/>
              <a:t>« L’un </a:t>
            </a:r>
            <a:r>
              <a:rPr lang="fr-FR" dirty="0"/>
              <a:t>des principaux déterminants de la qualité des soins en phlébotomie réside dans l’implication et la coopération du patient, qui sont bénéfiques à l’agent de santé comme au patient lui-même. »</a:t>
            </a:r>
          </a:p>
          <a:p>
            <a:pPr marL="0" lvl="0" indent="0">
              <a:lnSpc>
                <a:spcPct val="90000"/>
              </a:lnSpc>
              <a:spcBef>
                <a:spcPts val="700"/>
              </a:spcBef>
              <a:buNone/>
            </a:pPr>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BBC411-926C-4F4A-A06D-F8E8515A9EB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34F49D7-F931-4B0E-9849-9959FE8B622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6490A8-80FD-4808-82AE-7B14EFEB159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31">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1143000"/>
          </a:xfrm>
        </p:spPr>
        <p:txBody>
          <a:bodyPr/>
          <a:lstStyle/>
          <a:p>
            <a:pPr lvl="0"/>
            <a:r>
              <a:rPr lang="fr-FR"/>
              <a:t>Accueillir le patient</a:t>
            </a:r>
          </a:p>
        </p:txBody>
      </p:sp>
      <p:sp>
        <p:nvSpPr>
          <p:cNvPr id="3" name="Espace réservé du contenu 2"/>
          <p:cNvSpPr txBox="1">
            <a:spLocks noGrp="1"/>
          </p:cNvSpPr>
          <p:nvPr>
            <p:ph idx="1"/>
          </p:nvPr>
        </p:nvSpPr>
        <p:spPr>
          <a:xfrm>
            <a:off x="982133" y="1600201"/>
            <a:ext cx="7821494" cy="4276188"/>
          </a:xfrm>
        </p:spPr>
        <p:txBody>
          <a:bodyPr>
            <a:normAutofit fontScale="85000" lnSpcReduction="10000"/>
          </a:bodyPr>
          <a:lstStyle/>
          <a:p>
            <a:pPr marL="0" lvl="0" indent="0">
              <a:buNone/>
            </a:pPr>
            <a:endParaRPr lang="fr-FR" sz="2800" dirty="0">
              <a:latin typeface="Calibri" pitchFamily="34"/>
            </a:endParaRPr>
          </a:p>
          <a:p>
            <a:pPr lvl="0"/>
            <a:r>
              <a:rPr lang="fr-FR" sz="2800" dirty="0"/>
              <a:t>Avant le PS, on accueille le patient par un: « bonjour, je m’appelle ou je suis… </a:t>
            </a:r>
            <a:r>
              <a:rPr lang="fr-FR" sz="2800" dirty="0" smtClean="0"/>
              <a:t>» et </a:t>
            </a:r>
            <a:r>
              <a:rPr lang="fr-FR" sz="2800" dirty="0"/>
              <a:t>par:</a:t>
            </a:r>
          </a:p>
          <a:p>
            <a:pPr lvl="0"/>
            <a:r>
              <a:rPr lang="fr-FR" sz="2800" dirty="0"/>
              <a:t>« Comment allez-vous ? » Ces quelques mots semblent bien simples mais ils vous permettent d’établir une relation avec la patient et de créer un contact.</a:t>
            </a:r>
          </a:p>
          <a:p>
            <a:pPr lvl="0"/>
            <a:r>
              <a:rPr lang="fr-FR" sz="2800" dirty="0"/>
              <a:t> Nous pouvons résumer implication et coopération par un seul terme: relation. Il ne peut y avoir de soin sans relation </a:t>
            </a:r>
            <a:r>
              <a:rPr lang="fr-FR" sz="2800" dirty="0" smtClean="0"/>
              <a:t> </a:t>
            </a:r>
            <a:r>
              <a:rPr lang="fr-FR" sz="2800" dirty="0"/>
              <a:t>comme tout autre soin, le prélèvement sanguin implique de communiquer et d’entrer en relation avec le patient</a:t>
            </a:r>
          </a:p>
          <a:p>
            <a:pPr lvl="0"/>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891358-5324-4303-934B-56127EADCE0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57F7E1-3A2B-436B-9179-1EB57CE3007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5F909E-72DB-4F2A-88DE-C4107C7CFFE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7">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sz="2400">
                <a:solidFill>
                  <a:srgbClr val="E46C0A"/>
                </a:solidFill>
              </a:rPr>
              <a:t> </a:t>
            </a:r>
          </a:p>
        </p:txBody>
      </p:sp>
      <p:pic>
        <p:nvPicPr>
          <p:cNvPr id="3" name="Espace réservé du contenu 3"/>
          <p:cNvPicPr>
            <a:picLocks noGrp="1" noChangeAspect="1"/>
          </p:cNvPicPr>
          <p:nvPr>
            <p:ph idx="1"/>
          </p:nvPr>
        </p:nvPicPr>
        <p:blipFill>
          <a:blip r:embed="rId4" cstate="print"/>
          <a:stretch>
            <a:fillRect/>
          </a:stretch>
        </p:blipFill>
        <p:spPr>
          <a:xfrm>
            <a:off x="740230" y="1808843"/>
            <a:ext cx="7640962" cy="4298041"/>
          </a:xfrm>
          <a:solidFill>
            <a:srgbClr val="EDEDED"/>
          </a:solidFill>
          <a:ln w="88897">
            <a:solidFill>
              <a:srgbClr val="FFFFFF"/>
            </a:solidFill>
            <a:prstDash val="solid"/>
            <a:miter/>
          </a:ln>
          <a:effectLst>
            <a:outerShdw dist="18004" dir="5400000" algn="tl">
              <a:srgbClr val="000000">
                <a:alpha val="40000"/>
              </a:srgbClr>
            </a:outerShdw>
          </a:effectLst>
        </p:spPr>
      </p:pic>
      <p:pic>
        <p:nvPicPr>
          <p:cNvPr id="4" name="Picture 2" descr="C:\Users\Mario\Pictures\st-joseph-logo.jpg"/>
          <p:cNvPicPr>
            <a:picLocks noChangeAspect="1"/>
          </p:cNvPicPr>
          <p:nvPr/>
        </p:nvPicPr>
        <p:blipFill>
          <a:blip r:embed="rId5" cstate="print"/>
          <a:srcRect/>
          <a:stretch>
            <a:fillRect/>
          </a:stretch>
        </p:blipFill>
        <p:spPr>
          <a:xfrm>
            <a:off x="2627784" y="260649"/>
            <a:ext cx="3609978" cy="1123953"/>
          </a:xfrm>
          <a:prstGeom prst="rect">
            <a:avLst/>
          </a:prstGeom>
          <a:noFill/>
          <a:ln>
            <a:noFill/>
          </a:ln>
        </p:spPr>
      </p:pic>
      <p:sp>
        <p:nvSpPr>
          <p:cNvPr id="5" name="Espace réservé du numéro de diapositive 4"/>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A4358A0-0543-42D5-A784-9C4768964A9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fr-FR" sz="1200" b="0" i="0" u="none" strike="noStrike" kern="1200" cap="none" spc="0" baseline="0">
              <a:solidFill>
                <a:srgbClr val="898989"/>
              </a:solidFill>
              <a:uFillTx/>
              <a:latin typeface="Calibri"/>
              <a:ea typeface=""/>
              <a:cs typeface=""/>
            </a:endParaRPr>
          </a:p>
        </p:txBody>
      </p:sp>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9B03F4-55D1-43B5-B93D-E336CEF355B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C17A824-A8A5-431E-AE76-E1B9CBE0D9F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5">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ormAutofit fontScale="90000"/>
          </a:bodyPr>
          <a:lstStyle/>
          <a:p>
            <a:pPr lvl="0"/>
            <a:r>
              <a:rPr lang="fr-FR" sz="4000" dirty="0"/>
              <a:t/>
            </a:r>
            <a:br>
              <a:rPr lang="fr-FR" sz="4000" dirty="0"/>
            </a:br>
            <a:r>
              <a:rPr lang="fr-FR" sz="4000" dirty="0"/>
              <a:t/>
            </a:r>
            <a:br>
              <a:rPr lang="fr-FR" sz="4000" dirty="0"/>
            </a:br>
            <a:r>
              <a:rPr lang="fr-FR" dirty="0"/>
              <a:t>La communication avec le patient</a:t>
            </a:r>
            <a:r>
              <a:rPr lang="fr-FR" sz="4000" dirty="0"/>
              <a:t/>
            </a:r>
            <a:br>
              <a:rPr lang="fr-FR" sz="4000" dirty="0"/>
            </a:br>
            <a:r>
              <a:rPr lang="fr-FR" sz="4000" dirty="0"/>
              <a:t> </a:t>
            </a:r>
            <a:br>
              <a:rPr lang="fr-FR" sz="4000" dirty="0"/>
            </a:br>
            <a:endParaRPr lang="fr-FR" sz="4000" dirty="0"/>
          </a:p>
        </p:txBody>
      </p:sp>
      <p:sp>
        <p:nvSpPr>
          <p:cNvPr id="3" name="Espace réservé du contenu 2"/>
          <p:cNvSpPr txBox="1">
            <a:spLocks noGrp="1"/>
          </p:cNvSpPr>
          <p:nvPr>
            <p:ph idx="1"/>
          </p:nvPr>
        </p:nvSpPr>
        <p:spPr/>
        <p:txBody>
          <a:bodyPr/>
          <a:lstStyle/>
          <a:p>
            <a:pPr lvl="0">
              <a:lnSpc>
                <a:spcPct val="90000"/>
              </a:lnSpc>
            </a:pPr>
            <a:r>
              <a:rPr lang="fr-FR"/>
              <a:t>La plupart du temps le PS se passe bien mais il arrive dans certain cas qu’un patient difficile nous donne un peu plus de fil à retordre.</a:t>
            </a:r>
          </a:p>
          <a:p>
            <a:pPr lvl="0">
              <a:lnSpc>
                <a:spcPct val="90000"/>
              </a:lnSpc>
            </a:pPr>
            <a:r>
              <a:rPr lang="fr-FR"/>
              <a:t>Savoir reconnaitre les sources d’inquiétudes d’un patient: certains vous semblent un peu plus inquiets, il faut être attentif aux situations qui peuvent être considérées comme stressantes. La plupart du temps c’est la vue du sang , la peur de l’aiguille et la douleur parfois.</a:t>
            </a:r>
          </a:p>
          <a:p>
            <a:pPr lvl="0">
              <a:lnSpc>
                <a:spcPct val="90000"/>
              </a:lnSpc>
            </a:pPr>
            <a:endParaRPr lang="fr-FR"/>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DD1287-B8E1-414B-AF9D-35C6800E144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0" y="0"/>
            <a:ext cx="1835694" cy="651164"/>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458F72-9E3F-4180-B0B4-A15D49DAE8A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8573B6-4D1D-41CE-AAA5-6D49FE8C66F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1">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457199" y="425347"/>
            <a:ext cx="8229600" cy="994126"/>
          </a:xfrm>
        </p:spPr>
        <p:txBody>
          <a:bodyPr/>
          <a:lstStyle/>
          <a:p>
            <a:pPr lvl="0"/>
            <a:r>
              <a:rPr lang="fr-FR" dirty="0"/>
              <a:t>La communication avec le patient</a:t>
            </a:r>
          </a:p>
        </p:txBody>
      </p:sp>
      <p:sp>
        <p:nvSpPr>
          <p:cNvPr id="3" name="Espace réservé du contenu 2"/>
          <p:cNvSpPr txBox="1">
            <a:spLocks noGrp="1"/>
          </p:cNvSpPr>
          <p:nvPr>
            <p:ph idx="1"/>
          </p:nvPr>
        </p:nvSpPr>
        <p:spPr>
          <a:xfrm>
            <a:off x="1219200" y="1196748"/>
            <a:ext cx="7467600" cy="5443538"/>
          </a:xfrm>
        </p:spPr>
        <p:txBody>
          <a:bodyPr>
            <a:normAutofit fontScale="92500" lnSpcReduction="10000"/>
          </a:bodyPr>
          <a:lstStyle/>
          <a:p>
            <a:pPr marL="0" lvl="0" indent="0">
              <a:lnSpc>
                <a:spcPct val="80000"/>
              </a:lnSpc>
              <a:spcBef>
                <a:spcPts val="700"/>
              </a:spcBef>
              <a:buNone/>
            </a:pPr>
            <a:r>
              <a:rPr lang="fr-FR" sz="2600" dirty="0"/>
              <a:t>Les autres situations de stress:</a:t>
            </a:r>
          </a:p>
          <a:p>
            <a:pPr lvl="0">
              <a:lnSpc>
                <a:spcPct val="80000"/>
              </a:lnSpc>
              <a:spcBef>
                <a:spcPts val="700"/>
              </a:spcBef>
              <a:buFontTx/>
              <a:buChar char="-"/>
            </a:pPr>
            <a:r>
              <a:rPr lang="fr-FR" sz="2600" dirty="0" smtClean="0"/>
              <a:t>Le </a:t>
            </a:r>
            <a:r>
              <a:rPr lang="fr-FR" sz="2600" dirty="0"/>
              <a:t>patient est à </a:t>
            </a:r>
            <a:r>
              <a:rPr lang="fr-FR" sz="2600" dirty="0" err="1"/>
              <a:t>jeûn</a:t>
            </a:r>
            <a:r>
              <a:rPr lang="fr-FR" sz="2600" dirty="0" smtClean="0"/>
              <a:t>.</a:t>
            </a:r>
          </a:p>
          <a:p>
            <a:pPr>
              <a:lnSpc>
                <a:spcPct val="80000"/>
              </a:lnSpc>
              <a:spcBef>
                <a:spcPts val="700"/>
              </a:spcBef>
              <a:buFontTx/>
              <a:buChar char="-"/>
            </a:pPr>
            <a:r>
              <a:rPr lang="fr-FR" sz="2600" dirty="0"/>
              <a:t>Le patient connait son capital veineux pauvre</a:t>
            </a:r>
            <a:r>
              <a:rPr lang="fr-FR" sz="2600" dirty="0" smtClean="0"/>
              <a:t>.</a:t>
            </a:r>
          </a:p>
          <a:p>
            <a:pPr lvl="0">
              <a:lnSpc>
                <a:spcPct val="80000"/>
              </a:lnSpc>
              <a:spcBef>
                <a:spcPts val="700"/>
              </a:spcBef>
              <a:buFontTx/>
              <a:buChar char="-"/>
            </a:pPr>
            <a:r>
              <a:rPr lang="fr-FR" sz="2600" dirty="0"/>
              <a:t>Faire la démarche d’aller au laboratoire</a:t>
            </a:r>
            <a:r>
              <a:rPr lang="fr-FR" sz="2600" dirty="0" smtClean="0"/>
              <a:t>.</a:t>
            </a:r>
          </a:p>
          <a:p>
            <a:pPr lvl="0">
              <a:lnSpc>
                <a:spcPct val="80000"/>
              </a:lnSpc>
              <a:spcBef>
                <a:spcPts val="700"/>
              </a:spcBef>
              <a:buFontTx/>
              <a:buChar char="-"/>
            </a:pPr>
            <a:r>
              <a:rPr lang="fr-FR" sz="2600" dirty="0"/>
              <a:t>Il y a beaucoup de monde dans la salle d’attente et ça n’avance pas</a:t>
            </a:r>
            <a:r>
              <a:rPr lang="fr-FR" sz="2600" dirty="0" smtClean="0"/>
              <a:t>.</a:t>
            </a:r>
          </a:p>
          <a:p>
            <a:pPr lvl="0">
              <a:lnSpc>
                <a:spcPct val="80000"/>
              </a:lnSpc>
              <a:spcBef>
                <a:spcPts val="700"/>
              </a:spcBef>
              <a:buFontTx/>
              <a:buChar char="-"/>
            </a:pPr>
            <a:r>
              <a:rPr lang="fr-FR" sz="2600" dirty="0"/>
              <a:t>Le patient s’est fait grillé la place…et il est pressé</a:t>
            </a:r>
            <a:r>
              <a:rPr lang="fr-FR" sz="2600" dirty="0" smtClean="0"/>
              <a:t>.</a:t>
            </a:r>
          </a:p>
          <a:p>
            <a:pPr>
              <a:lnSpc>
                <a:spcPct val="80000"/>
              </a:lnSpc>
              <a:spcBef>
                <a:spcPts val="700"/>
              </a:spcBef>
              <a:buFontTx/>
              <a:buChar char="-"/>
            </a:pPr>
            <a:r>
              <a:rPr lang="fr-FR" sz="2600" dirty="0"/>
              <a:t>Une nouvelle personne a rejoint l’équipe : appréhension du </a:t>
            </a:r>
            <a:r>
              <a:rPr lang="fr-FR" sz="2600" dirty="0" smtClean="0"/>
              <a:t>préleveur</a:t>
            </a:r>
          </a:p>
          <a:p>
            <a:pPr lvl="0">
              <a:lnSpc>
                <a:spcPct val="80000"/>
              </a:lnSpc>
              <a:spcBef>
                <a:spcPts val="700"/>
              </a:spcBef>
              <a:buFontTx/>
              <a:buChar char="-"/>
            </a:pPr>
            <a:r>
              <a:rPr lang="fr-FR" sz="2600" dirty="0"/>
              <a:t>La crainte d’avoir mal, un peu…est-ce -que vous piquez bien</a:t>
            </a:r>
            <a:r>
              <a:rPr lang="fr-FR" sz="2600" dirty="0" smtClean="0"/>
              <a:t>?</a:t>
            </a:r>
          </a:p>
          <a:p>
            <a:pPr lvl="0">
              <a:lnSpc>
                <a:spcPct val="80000"/>
              </a:lnSpc>
              <a:spcBef>
                <a:spcPts val="700"/>
              </a:spcBef>
              <a:buFontTx/>
              <a:buChar char="-"/>
            </a:pPr>
            <a:r>
              <a:rPr lang="fr-FR" sz="2600" dirty="0"/>
              <a:t>L’habitude de faire des malaises</a:t>
            </a:r>
            <a:r>
              <a:rPr lang="fr-FR" sz="2600" dirty="0" smtClean="0"/>
              <a:t>.</a:t>
            </a:r>
            <a:r>
              <a:rPr lang="fr-FR" sz="2600" dirty="0"/>
              <a:t> La préoccupation du résultat, délai d’attente du rendu et crainte de la continuité des soins</a:t>
            </a:r>
            <a:r>
              <a:rPr lang="fr-FR" sz="2600" dirty="0" smtClean="0"/>
              <a:t>.</a:t>
            </a:r>
            <a:endParaRPr lang="fr-FR" sz="2600"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0FA4BB-45B2-438F-AF87-70FD93A0D93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7251" y="0"/>
            <a:ext cx="1835694"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28651CD-E04E-4E6A-94F7-5AA66F5D60E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3448CE8-EC50-4136-A05D-B02FAA91B70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name="Slide36">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dirty="0"/>
              <a:t>La communication avec le patient</a:t>
            </a:r>
          </a:p>
        </p:txBody>
      </p:sp>
      <p:sp>
        <p:nvSpPr>
          <p:cNvPr id="3" name="Espace réservé du contenu 2"/>
          <p:cNvSpPr txBox="1">
            <a:spLocks noGrp="1"/>
          </p:cNvSpPr>
          <p:nvPr>
            <p:ph idx="1"/>
          </p:nvPr>
        </p:nvSpPr>
        <p:spPr>
          <a:xfrm>
            <a:off x="982132" y="1981200"/>
            <a:ext cx="7704667" cy="4400132"/>
          </a:xfrm>
        </p:spPr>
        <p:txBody>
          <a:bodyPr>
            <a:normAutofit fontScale="92500" lnSpcReduction="10000"/>
          </a:bodyPr>
          <a:lstStyle/>
          <a:p>
            <a:pPr marL="0" lvl="0" indent="0">
              <a:buNone/>
            </a:pPr>
            <a:r>
              <a:rPr lang="fr-FR" sz="2800" dirty="0"/>
              <a:t>Quelques exemples de gestion de </a:t>
            </a:r>
            <a:r>
              <a:rPr lang="fr-FR" sz="2800" dirty="0" smtClean="0"/>
              <a:t>stress:</a:t>
            </a:r>
          </a:p>
          <a:p>
            <a:pPr marL="514350" indent="-514350">
              <a:buFont typeface="+mj-lt"/>
              <a:buAutoNum type="arabicPeriod"/>
            </a:pPr>
            <a:r>
              <a:rPr lang="fr-FR" sz="2800" dirty="0"/>
              <a:t>Patient apeuré craignant d’avoir mal à cause de l’aiguille</a:t>
            </a:r>
            <a:r>
              <a:rPr lang="fr-FR" sz="2800" dirty="0" smtClean="0"/>
              <a:t>.</a:t>
            </a:r>
          </a:p>
          <a:p>
            <a:pPr marL="514350" lvl="0" indent="-514350">
              <a:buFont typeface="+mj-lt"/>
              <a:buAutoNum type="arabicPeriod"/>
            </a:pPr>
            <a:r>
              <a:rPr lang="fr-FR" sz="2800" dirty="0"/>
              <a:t>Patient atteint d’un K, très éprouvé par la maladie et avec un contexte familiale où on meurt du K… me prévient qu’il fait souvent des malaises</a:t>
            </a:r>
            <a:r>
              <a:rPr lang="fr-FR" sz="2800" dirty="0" smtClean="0"/>
              <a:t>.</a:t>
            </a:r>
          </a:p>
          <a:p>
            <a:pPr marL="514350" indent="-514350">
              <a:buFont typeface="+mj-lt"/>
              <a:buAutoNum type="arabicPeriod"/>
            </a:pPr>
            <a:r>
              <a:rPr lang="fr-FR" sz="2800" dirty="0"/>
              <a:t>JH costaud, très bavard qui a la vue de l’aiguille a fait une crise d’angoisse</a:t>
            </a:r>
            <a:r>
              <a:rPr lang="fr-FR" sz="2800" dirty="0" smtClean="0"/>
              <a:t>.</a:t>
            </a:r>
          </a:p>
          <a:p>
            <a:pPr marL="514350" lvl="0" indent="-514350">
              <a:buFont typeface="+mj-lt"/>
              <a:buAutoNum type="arabicPeriod"/>
            </a:pPr>
            <a:r>
              <a:rPr lang="fr-FR" sz="2800" dirty="0"/>
              <a:t>Patient très inquiet qui m’impose où faire le prélèvement</a:t>
            </a:r>
            <a:r>
              <a:rPr lang="fr-FR" sz="2800" dirty="0" smtClean="0"/>
              <a:t>.</a:t>
            </a:r>
            <a:endParaRPr lang="fr-FR" sz="2800" dirty="0"/>
          </a:p>
        </p:txBody>
      </p:sp>
      <p:pic>
        <p:nvPicPr>
          <p:cNvPr id="4" name="Picture 2"/>
          <p:cNvPicPr>
            <a:picLocks noChangeAspect="1"/>
          </p:cNvPicPr>
          <p:nvPr/>
        </p:nvPicPr>
        <p:blipFill>
          <a:blip r:embed="rId4" cstate="print"/>
          <a:srcRect/>
          <a:stretch>
            <a:fillRect/>
          </a:stretch>
        </p:blipFill>
        <p:spPr>
          <a:xfrm>
            <a:off x="7251" y="0"/>
            <a:ext cx="1835694" cy="648071"/>
          </a:xfrm>
          <a:prstGeom prst="rect">
            <a:avLst/>
          </a:prstGeom>
          <a:noFill/>
          <a:ln>
            <a:noFill/>
          </a:ln>
        </p:spPr>
      </p:pic>
      <p:sp>
        <p:nvSpPr>
          <p:cNvPr id="5" name="Espace réservé du numéro de diapositive 4"/>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4CA60C-B6AF-4CC9-B6F8-C518FDC0FCB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fr-FR" sz="1200" b="0" i="0" u="none" strike="noStrike" kern="1200" cap="none" spc="0" baseline="0">
              <a:solidFill>
                <a:srgbClr val="898989"/>
              </a:solidFill>
              <a:uFillTx/>
              <a:latin typeface="Calibri"/>
              <a:ea typeface=""/>
              <a:cs typeface=""/>
            </a:endParaRPr>
          </a:p>
        </p:txBody>
      </p:sp>
      <p:sp>
        <p:nvSpPr>
          <p:cNvPr id="6" name="Espace réservé du numéro de diapositive 5"/>
          <p:cNvSpPr txBox="1"/>
          <p:nvPr/>
        </p:nvSpPr>
        <p:spPr>
          <a:xfrm>
            <a:off x="6553203" y="6376239"/>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060E653-B11D-4A00-842F-5F364E1DF91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name="Slide12">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990599"/>
          </a:xfrm>
        </p:spPr>
        <p:txBody>
          <a:bodyPr/>
          <a:lstStyle/>
          <a:p>
            <a:pPr lvl="0"/>
            <a:r>
              <a:rPr lang="fr-FR" dirty="0"/>
              <a:t>La communication avec le patient</a:t>
            </a:r>
          </a:p>
        </p:txBody>
      </p:sp>
      <p:sp>
        <p:nvSpPr>
          <p:cNvPr id="3" name="Espace réservé du contenu 2"/>
          <p:cNvSpPr txBox="1">
            <a:spLocks noGrp="1"/>
          </p:cNvSpPr>
          <p:nvPr>
            <p:ph idx="1"/>
          </p:nvPr>
        </p:nvSpPr>
        <p:spPr>
          <a:xfrm>
            <a:off x="982132" y="2677886"/>
            <a:ext cx="7704667" cy="3775444"/>
          </a:xfrm>
        </p:spPr>
        <p:txBody>
          <a:bodyPr>
            <a:normAutofit fontScale="77500" lnSpcReduction="20000"/>
          </a:bodyPr>
          <a:lstStyle/>
          <a:p>
            <a:pPr marL="0" lvl="0" indent="0">
              <a:lnSpc>
                <a:spcPct val="90000"/>
              </a:lnSpc>
              <a:spcBef>
                <a:spcPts val="600"/>
              </a:spcBef>
              <a:buNone/>
            </a:pPr>
            <a:r>
              <a:rPr lang="fr-FR" sz="2800" dirty="0"/>
              <a:t>Qu’est ce que la </a:t>
            </a:r>
            <a:r>
              <a:rPr lang="fr-FR" sz="2800" dirty="0" smtClean="0"/>
              <a:t>communication ?</a:t>
            </a:r>
            <a:endParaRPr lang="fr-FR" sz="2800" dirty="0"/>
          </a:p>
          <a:p>
            <a:pPr marL="0" lvl="0" indent="0">
              <a:lnSpc>
                <a:spcPct val="90000"/>
              </a:lnSpc>
              <a:spcBef>
                <a:spcPts val="600"/>
              </a:spcBef>
              <a:buNone/>
            </a:pPr>
            <a:r>
              <a:rPr lang="fr-FR" sz="2800" b="1" dirty="0"/>
              <a:t>« C’est une action, le fait de communiquer, de transmettre quelque chose. </a:t>
            </a:r>
            <a:r>
              <a:rPr lang="fr-FR" sz="2800" b="1" dirty="0" smtClean="0"/>
              <a:t>»</a:t>
            </a:r>
          </a:p>
          <a:p>
            <a:pPr marL="0" lvl="0" indent="0">
              <a:lnSpc>
                <a:spcPct val="90000"/>
              </a:lnSpc>
              <a:spcBef>
                <a:spcPts val="600"/>
              </a:spcBef>
              <a:buNone/>
            </a:pPr>
            <a:endParaRPr lang="fr-FR" sz="2800" b="1" dirty="0"/>
          </a:p>
          <a:p>
            <a:pPr>
              <a:lnSpc>
                <a:spcPct val="90000"/>
              </a:lnSpc>
              <a:spcBef>
                <a:spcPts val="600"/>
              </a:spcBef>
            </a:pPr>
            <a:r>
              <a:rPr lang="fr-FR" sz="2800" dirty="0" smtClean="0"/>
              <a:t>Il </a:t>
            </a:r>
            <a:r>
              <a:rPr lang="fr-FR" sz="2800" dirty="0"/>
              <a:t>faut mettre en confiance le patient tout au long du déroulement de l’accueil.</a:t>
            </a:r>
          </a:p>
          <a:p>
            <a:pPr>
              <a:lnSpc>
                <a:spcPct val="90000"/>
              </a:lnSpc>
              <a:spcBef>
                <a:spcPts val="600"/>
              </a:spcBef>
            </a:pPr>
            <a:r>
              <a:rPr lang="fr-FR" sz="2800" dirty="0" smtClean="0"/>
              <a:t>L’échange </a:t>
            </a:r>
            <a:r>
              <a:rPr lang="fr-FR" sz="2800" dirty="0"/>
              <a:t>initial nous permet d’évaluer l’état psychologique du patient et grâce à cet échange on peut s’adapter.</a:t>
            </a:r>
          </a:p>
          <a:p>
            <a:pPr>
              <a:lnSpc>
                <a:spcPct val="90000"/>
              </a:lnSpc>
              <a:spcBef>
                <a:spcPts val="600"/>
              </a:spcBef>
            </a:pPr>
            <a:r>
              <a:rPr lang="fr-FR" sz="2800" dirty="0" smtClean="0"/>
              <a:t>Dans </a:t>
            </a:r>
            <a:r>
              <a:rPr lang="fr-FR" sz="2800" dirty="0"/>
              <a:t>une relation soignant/soigné, elle est primordiale.</a:t>
            </a:r>
          </a:p>
          <a:p>
            <a:pPr>
              <a:lnSpc>
                <a:spcPct val="90000"/>
              </a:lnSpc>
              <a:spcBef>
                <a:spcPts val="600"/>
              </a:spcBef>
            </a:pPr>
            <a:r>
              <a:rPr lang="fr-FR" sz="2800" dirty="0" smtClean="0"/>
              <a:t>Le </a:t>
            </a:r>
            <a:r>
              <a:rPr lang="fr-FR" sz="2800" dirty="0"/>
              <a:t>mettre à l’aise et le rassurer avant la réalisation du geste , par la parole: C’est la communication verbale</a:t>
            </a:r>
            <a:r>
              <a:rPr lang="fr-FR" sz="2800" dirty="0" smtClean="0"/>
              <a:t>.</a:t>
            </a:r>
            <a:endParaRPr lang="fr-FR" sz="3000" dirty="0"/>
          </a:p>
          <a:p>
            <a:pPr lvl="0">
              <a:lnSpc>
                <a:spcPct val="90000"/>
              </a:lnSpc>
              <a:spcBef>
                <a:spcPts val="700"/>
              </a:spcBef>
            </a:pPr>
            <a:endParaRPr lang="fr-FR" sz="3000" dirty="0"/>
          </a:p>
          <a:p>
            <a:pPr lvl="0">
              <a:lnSpc>
                <a:spcPct val="90000"/>
              </a:lnSpc>
              <a:spcBef>
                <a:spcPts val="700"/>
              </a:spcBef>
            </a:pPr>
            <a:endParaRPr lang="fr-FR" sz="3000" dirty="0"/>
          </a:p>
          <a:p>
            <a:pPr lvl="0">
              <a:lnSpc>
                <a:spcPct val="90000"/>
              </a:lnSpc>
              <a:spcBef>
                <a:spcPts val="700"/>
              </a:spcBef>
            </a:pPr>
            <a:endParaRPr lang="fr-FR" sz="3000"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7C81EF-7144-4ACD-BDF4-99B68704707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7251" y="0"/>
            <a:ext cx="1835694"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311BFD9-2EF7-4A34-A832-8B40062F84A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A88D94-DFA4-4326-A97B-41D09E9057D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13">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dirty="0"/>
              <a:t>La communication avec le patient</a:t>
            </a:r>
          </a:p>
        </p:txBody>
      </p:sp>
      <p:sp>
        <p:nvSpPr>
          <p:cNvPr id="3" name="Espace réservé du contenu 2"/>
          <p:cNvSpPr txBox="1">
            <a:spLocks noGrp="1"/>
          </p:cNvSpPr>
          <p:nvPr>
            <p:ph idx="1"/>
          </p:nvPr>
        </p:nvSpPr>
        <p:spPr>
          <a:xfrm>
            <a:off x="1360714" y="2035629"/>
            <a:ext cx="7408436" cy="4417701"/>
          </a:xfrm>
        </p:spPr>
        <p:txBody>
          <a:bodyPr>
            <a:normAutofit/>
          </a:bodyPr>
          <a:lstStyle/>
          <a:p>
            <a:pPr marL="0" lvl="0" indent="0">
              <a:lnSpc>
                <a:spcPct val="80000"/>
              </a:lnSpc>
              <a:spcBef>
                <a:spcPts val="500"/>
              </a:spcBef>
              <a:buNone/>
            </a:pPr>
            <a:r>
              <a:rPr lang="fr-FR" dirty="0"/>
              <a:t>La communication avec le patient par la parole </a:t>
            </a:r>
            <a:r>
              <a:rPr lang="fr-FR" dirty="0" smtClean="0"/>
              <a:t>ou communication </a:t>
            </a:r>
            <a:r>
              <a:rPr lang="fr-FR" dirty="0"/>
              <a:t>verbale, c’est ce que l’on </a:t>
            </a:r>
            <a:r>
              <a:rPr lang="fr-FR" dirty="0" smtClean="0"/>
              <a:t>dit :</a:t>
            </a:r>
            <a:endParaRPr lang="fr-FR" dirty="0"/>
          </a:p>
          <a:p>
            <a:pPr>
              <a:lnSpc>
                <a:spcPct val="80000"/>
              </a:lnSpc>
              <a:spcBef>
                <a:spcPts val="500"/>
              </a:spcBef>
            </a:pPr>
            <a:endParaRPr lang="fr-FR" dirty="0"/>
          </a:p>
          <a:p>
            <a:pPr>
              <a:lnSpc>
                <a:spcPct val="80000"/>
              </a:lnSpc>
              <a:spcBef>
                <a:spcPts val="500"/>
              </a:spcBef>
            </a:pPr>
            <a:r>
              <a:rPr lang="fr-FR" dirty="0" smtClean="0"/>
              <a:t>Il </a:t>
            </a:r>
            <a:r>
              <a:rPr lang="fr-FR" dirty="0"/>
              <a:t>faut rassurer le patient, être à son écoute, faire preuve de bienveillance, d’empathie, lui dire par ex:</a:t>
            </a:r>
          </a:p>
          <a:p>
            <a:pPr>
              <a:lnSpc>
                <a:spcPct val="80000"/>
              </a:lnSpc>
              <a:spcBef>
                <a:spcPts val="500"/>
              </a:spcBef>
            </a:pPr>
            <a:r>
              <a:rPr lang="fr-FR" dirty="0" smtClean="0"/>
              <a:t>Nous </a:t>
            </a:r>
            <a:r>
              <a:rPr lang="fr-FR" dirty="0"/>
              <a:t>avons l’habitude de ce genre de situation.</a:t>
            </a:r>
          </a:p>
          <a:p>
            <a:pPr>
              <a:lnSpc>
                <a:spcPct val="80000"/>
              </a:lnSpc>
              <a:spcBef>
                <a:spcPts val="500"/>
              </a:spcBef>
            </a:pPr>
            <a:r>
              <a:rPr lang="fr-FR" dirty="0" smtClean="0"/>
              <a:t>Nous </a:t>
            </a:r>
            <a:r>
              <a:rPr lang="fr-FR" dirty="0"/>
              <a:t>sommes formés et expérimentés (j’en fais beaucoup de prises de sang)</a:t>
            </a:r>
          </a:p>
          <a:p>
            <a:pPr>
              <a:lnSpc>
                <a:spcPct val="80000"/>
              </a:lnSpc>
              <a:spcBef>
                <a:spcPts val="500"/>
              </a:spcBef>
            </a:pPr>
            <a:r>
              <a:rPr lang="fr-FR" dirty="0" smtClean="0"/>
              <a:t>Tout </a:t>
            </a:r>
            <a:r>
              <a:rPr lang="fr-FR" dirty="0"/>
              <a:t>va bien se passer, seulement quelques minutes.</a:t>
            </a:r>
          </a:p>
          <a:p>
            <a:pPr>
              <a:lnSpc>
                <a:spcPct val="80000"/>
              </a:lnSpc>
              <a:spcBef>
                <a:spcPts val="500"/>
              </a:spcBef>
            </a:pPr>
            <a:r>
              <a:rPr lang="fr-FR" dirty="0" smtClean="0"/>
              <a:t>On </a:t>
            </a:r>
            <a:r>
              <a:rPr lang="fr-FR" dirty="0"/>
              <a:t>peut expliquer son geste pour réaliser le </a:t>
            </a:r>
            <a:r>
              <a:rPr lang="fr-FR" dirty="0" smtClean="0"/>
              <a:t>prélèvement</a:t>
            </a:r>
            <a:endParaRPr lang="fr-FR" dirty="0"/>
          </a:p>
          <a:p>
            <a:pPr>
              <a:lnSpc>
                <a:spcPct val="80000"/>
              </a:lnSpc>
              <a:spcBef>
                <a:spcPts val="500"/>
              </a:spcBef>
            </a:pPr>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6A5932-E94C-489B-A7BC-93CEC5477A9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7251" y="0"/>
            <a:ext cx="1835694"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87E931-E3DF-4135-AE86-315CF87D74F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6F85BD-06B6-4868-A5DC-9DE2E3A214A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32">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La communication avec le patient</a:t>
            </a:r>
          </a:p>
        </p:txBody>
      </p:sp>
      <p:sp>
        <p:nvSpPr>
          <p:cNvPr id="3" name="Espace réservé du contenu 2"/>
          <p:cNvSpPr txBox="1">
            <a:spLocks noGrp="1"/>
          </p:cNvSpPr>
          <p:nvPr>
            <p:ph idx="1"/>
          </p:nvPr>
        </p:nvSpPr>
        <p:spPr>
          <a:xfrm>
            <a:off x="816430" y="1600200"/>
            <a:ext cx="7870370" cy="4781132"/>
          </a:xfrm>
        </p:spPr>
        <p:txBody>
          <a:bodyPr/>
          <a:lstStyle/>
          <a:p>
            <a:r>
              <a:rPr lang="fr-FR" dirty="0" smtClean="0"/>
              <a:t>Dire </a:t>
            </a:r>
            <a:r>
              <a:rPr lang="fr-FR" dirty="0"/>
              <a:t>qu’on peut arrêter la procédure à tout moment.</a:t>
            </a:r>
          </a:p>
          <a:p>
            <a:r>
              <a:rPr lang="fr-FR" dirty="0" smtClean="0"/>
              <a:t>S’adapter </a:t>
            </a:r>
            <a:r>
              <a:rPr lang="fr-FR" dirty="0"/>
              <a:t>à ce que le patient renvoie sans être trop intrusif.</a:t>
            </a:r>
          </a:p>
          <a:p>
            <a:r>
              <a:rPr lang="fr-FR" dirty="0" smtClean="0"/>
              <a:t>Trouver </a:t>
            </a:r>
            <a:r>
              <a:rPr lang="fr-FR" dirty="0"/>
              <a:t>la juste distance entre le soignant et le soigné </a:t>
            </a:r>
            <a:r>
              <a:rPr lang="fr-FR" dirty="0" smtClean="0"/>
              <a:t>(nous </a:t>
            </a:r>
            <a:r>
              <a:rPr lang="fr-FR" dirty="0"/>
              <a:t>sommes amenez à entrer dans l’intime du patient).</a:t>
            </a:r>
          </a:p>
          <a:p>
            <a:r>
              <a:rPr lang="fr-FR" dirty="0" smtClean="0"/>
              <a:t>Jouer </a:t>
            </a:r>
            <a:r>
              <a:rPr lang="fr-FR" dirty="0"/>
              <a:t>sur la respiration, installer le patient </a:t>
            </a:r>
            <a:r>
              <a:rPr lang="fr-FR" dirty="0" smtClean="0"/>
              <a:t>confortablement.</a:t>
            </a:r>
            <a:endParaRPr lang="fr-FR" dirty="0"/>
          </a:p>
          <a:p>
            <a:pPr lvl="0"/>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2ECADE-F5F1-424C-BAF4-9A72E10FF44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25</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7251" y="0"/>
            <a:ext cx="1835694"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6AB4B4-C65F-4E38-976A-64435BDC6C5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25</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F7874A-22BC-46BA-9A12-7862C5E481E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25</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14">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dirty="0"/>
              <a:t>La communication avec le patient</a:t>
            </a:r>
          </a:p>
        </p:txBody>
      </p:sp>
      <p:sp>
        <p:nvSpPr>
          <p:cNvPr id="3" name="Espace réservé du contenu 2"/>
          <p:cNvSpPr txBox="1">
            <a:spLocks noGrp="1"/>
          </p:cNvSpPr>
          <p:nvPr>
            <p:ph idx="1"/>
          </p:nvPr>
        </p:nvSpPr>
        <p:spPr>
          <a:xfrm>
            <a:off x="589193" y="2589900"/>
            <a:ext cx="8229600" cy="3647614"/>
          </a:xfrm>
        </p:spPr>
        <p:txBody>
          <a:bodyPr anchorCtr="1"/>
          <a:lstStyle/>
          <a:p>
            <a:pPr marL="0" lvl="0" indent="0">
              <a:buNone/>
            </a:pPr>
            <a:r>
              <a:rPr lang="fr-FR" dirty="0"/>
              <a:t>La communication non verbale : ou le langage du corps.</a:t>
            </a:r>
          </a:p>
          <a:p>
            <a:r>
              <a:rPr lang="fr-FR" dirty="0" smtClean="0"/>
              <a:t>Le </a:t>
            </a:r>
            <a:r>
              <a:rPr lang="fr-FR" dirty="0"/>
              <a:t>corps fait passer un message aussi efficace que les mots qu’ont prononcent.</a:t>
            </a:r>
          </a:p>
          <a:p>
            <a:r>
              <a:rPr lang="fr-FR" dirty="0" smtClean="0"/>
              <a:t>Cela </a:t>
            </a:r>
            <a:r>
              <a:rPr lang="fr-FR" dirty="0"/>
              <a:t>se traduit par des gestes, une attitude, expression du visage, intonation de la </a:t>
            </a:r>
            <a:r>
              <a:rPr lang="fr-FR" dirty="0" smtClean="0"/>
              <a:t>voix.</a:t>
            </a:r>
            <a:endParaRPr lang="fr-FR" dirty="0"/>
          </a:p>
          <a:p>
            <a:r>
              <a:rPr lang="fr-FR" dirty="0" smtClean="0"/>
              <a:t>Expression </a:t>
            </a:r>
            <a:r>
              <a:rPr lang="fr-FR" dirty="0"/>
              <a:t>du corps traduisant des émotions: larmes, tremblement, sueur, malaise, le </a:t>
            </a:r>
            <a:r>
              <a:rPr lang="fr-FR" dirty="0" smtClean="0"/>
              <a:t>rire.</a:t>
            </a:r>
            <a:endParaRPr lang="fr-FR" dirty="0"/>
          </a:p>
          <a:p>
            <a:pPr lvl="0"/>
            <a:endParaRPr lang="fr-FR" dirty="0"/>
          </a:p>
          <a:p>
            <a:pPr lvl="0"/>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98D953-A807-4D5B-A64D-9EA0861E03C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7251" y="0"/>
            <a:ext cx="1835694"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AEB000E-033A-474A-8C85-726E7D570E3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2DCF51-E7BC-48CF-B681-29A26460F39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10">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La relation humaine avec le patient</a:t>
            </a:r>
          </a:p>
        </p:txBody>
      </p:sp>
      <p:sp>
        <p:nvSpPr>
          <p:cNvPr id="3" name="Espace réservé du contenu 2"/>
          <p:cNvSpPr txBox="1">
            <a:spLocks noGrp="1"/>
          </p:cNvSpPr>
          <p:nvPr>
            <p:ph idx="1"/>
          </p:nvPr>
        </p:nvSpPr>
        <p:spPr>
          <a:xfrm>
            <a:off x="982133" y="2166257"/>
            <a:ext cx="7704667" cy="3332816"/>
          </a:xfrm>
        </p:spPr>
        <p:txBody>
          <a:bodyPr/>
          <a:lstStyle/>
          <a:p>
            <a:pPr lvl="0">
              <a:spcBef>
                <a:spcPts val="500"/>
              </a:spcBef>
            </a:pPr>
            <a:r>
              <a:rPr lang="fr-FR" dirty="0" smtClean="0"/>
              <a:t>Nous avons vu que la communication est un outil que l’on utilise dans tout type de relation, dont </a:t>
            </a:r>
            <a:r>
              <a:rPr lang="fr-FR" u="sng" dirty="0" smtClean="0"/>
              <a:t>la relation de soin</a:t>
            </a:r>
            <a:r>
              <a:rPr lang="fr-FR" dirty="0" smtClean="0"/>
              <a:t>.</a:t>
            </a:r>
          </a:p>
          <a:p>
            <a:pPr>
              <a:spcBef>
                <a:spcPts val="500"/>
              </a:spcBef>
            </a:pPr>
            <a:r>
              <a:rPr lang="fr-FR" dirty="0" smtClean="0"/>
              <a:t>Définition </a:t>
            </a:r>
            <a:r>
              <a:rPr lang="fr-FR" dirty="0"/>
              <a:t>: La relation soignant/soigné est un lien bilatéral asymétrique entre le soignant et la personne soignée</a:t>
            </a:r>
            <a:r>
              <a:rPr lang="fr-FR" dirty="0" smtClean="0"/>
              <a:t>.</a:t>
            </a:r>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46C589-D3C1-416D-BD70-7938AFA218A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27</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7251" y="0"/>
            <a:ext cx="1835694"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6CB0B41-3972-42F8-84B5-09B85B93E92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27</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61A3935-A4AB-4348-8F62-0750D53F3E3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27</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33">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1110342"/>
          </a:xfrm>
        </p:spPr>
        <p:txBody>
          <a:bodyPr/>
          <a:lstStyle/>
          <a:p>
            <a:pPr lvl="0"/>
            <a:r>
              <a:rPr lang="fr-FR"/>
              <a:t>La relation humaine avec le patient</a:t>
            </a:r>
          </a:p>
        </p:txBody>
      </p:sp>
      <p:sp>
        <p:nvSpPr>
          <p:cNvPr id="3" name="Espace réservé du contenu 2"/>
          <p:cNvSpPr txBox="1">
            <a:spLocks noGrp="1"/>
          </p:cNvSpPr>
          <p:nvPr>
            <p:ph idx="1"/>
          </p:nvPr>
        </p:nvSpPr>
        <p:spPr>
          <a:xfrm>
            <a:off x="1175656" y="1567543"/>
            <a:ext cx="7593493" cy="4623186"/>
          </a:xfrm>
        </p:spPr>
        <p:txBody>
          <a:bodyPr>
            <a:normAutofit fontScale="85000" lnSpcReduction="20000"/>
          </a:bodyPr>
          <a:lstStyle/>
          <a:p>
            <a:pPr marL="0" lvl="0" indent="0">
              <a:spcBef>
                <a:spcPts val="0"/>
              </a:spcBef>
              <a:buNone/>
            </a:pPr>
            <a:r>
              <a:rPr lang="fr-FR" sz="2600" dirty="0"/>
              <a:t>Explication de la définition </a:t>
            </a:r>
            <a:r>
              <a:rPr lang="fr-FR" sz="2600" dirty="0" smtClean="0"/>
              <a:t>:</a:t>
            </a:r>
          </a:p>
          <a:p>
            <a:pPr marL="0" lvl="0" indent="0">
              <a:spcBef>
                <a:spcPts val="0"/>
              </a:spcBef>
              <a:buNone/>
            </a:pPr>
            <a:endParaRPr lang="fr-FR" sz="2600" dirty="0"/>
          </a:p>
          <a:p>
            <a:pPr>
              <a:spcBef>
                <a:spcPts val="0"/>
              </a:spcBef>
            </a:pPr>
            <a:r>
              <a:rPr lang="fr-FR" sz="2600" dirty="0" smtClean="0"/>
              <a:t>Relation : lien entre un soignant et un soigné</a:t>
            </a:r>
          </a:p>
          <a:p>
            <a:pPr>
              <a:spcBef>
                <a:spcPts val="0"/>
              </a:spcBef>
            </a:pPr>
            <a:r>
              <a:rPr lang="fr-FR" sz="2600" dirty="0" smtClean="0"/>
              <a:t>Bilatérale : rapport mutuel entre le soignant et le soigné</a:t>
            </a:r>
          </a:p>
          <a:p>
            <a:pPr>
              <a:spcBef>
                <a:spcPts val="0"/>
              </a:spcBef>
            </a:pPr>
            <a:r>
              <a:rPr lang="fr-FR" sz="2600" dirty="0" smtClean="0"/>
              <a:t>Asymétrique </a:t>
            </a:r>
            <a:r>
              <a:rPr lang="fr-FR" sz="2600" dirty="0"/>
              <a:t>: le statut entre le soignant et le soigné est </a:t>
            </a:r>
            <a:r>
              <a:rPr lang="fr-FR" sz="2600" dirty="0" smtClean="0"/>
              <a:t>différent</a:t>
            </a:r>
            <a:endParaRPr lang="fr-FR" sz="2600" dirty="0"/>
          </a:p>
          <a:p>
            <a:pPr>
              <a:spcBef>
                <a:spcPts val="0"/>
              </a:spcBef>
            </a:pPr>
            <a:r>
              <a:rPr lang="fr-FR" sz="2600" dirty="0" smtClean="0"/>
              <a:t>Le </a:t>
            </a:r>
            <a:r>
              <a:rPr lang="fr-FR" sz="2600" dirty="0"/>
              <a:t>soignant est celui qui a les connaissances et peut aider</a:t>
            </a:r>
          </a:p>
          <a:p>
            <a:pPr>
              <a:spcBef>
                <a:spcPts val="0"/>
              </a:spcBef>
            </a:pPr>
            <a:r>
              <a:rPr lang="fr-FR" sz="2600" dirty="0" smtClean="0"/>
              <a:t>Le </a:t>
            </a:r>
            <a:r>
              <a:rPr lang="fr-FR" sz="2600" dirty="0"/>
              <a:t>patient est celui qui n'a pas les connaissances et a besoin d'aide</a:t>
            </a:r>
          </a:p>
          <a:p>
            <a:pPr>
              <a:spcBef>
                <a:spcPts val="0"/>
              </a:spcBef>
            </a:pPr>
            <a:r>
              <a:rPr lang="fr-FR" sz="2600" dirty="0" smtClean="0"/>
              <a:t>Soignant </a:t>
            </a:r>
            <a:r>
              <a:rPr lang="fr-FR" sz="2600" dirty="0"/>
              <a:t>: personne qui délivre des soins préventifs, curatifs ou palliatifs</a:t>
            </a:r>
          </a:p>
          <a:p>
            <a:pPr>
              <a:spcBef>
                <a:spcPts val="0"/>
              </a:spcBef>
            </a:pPr>
            <a:r>
              <a:rPr lang="fr-FR" sz="2600" dirty="0" smtClean="0"/>
              <a:t>Soigné </a:t>
            </a:r>
            <a:r>
              <a:rPr lang="fr-FR" sz="2600" dirty="0"/>
              <a:t>: personne qui bénéficie de soins préventifs, curatifs ou palliatifs, délivrés par un soignant</a:t>
            </a:r>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DE2AC7-4C82-4696-B2D0-324A95C7089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28</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7251" y="0"/>
            <a:ext cx="1835694"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C45426-1F88-4B74-8027-4EE950C8D27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28</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64276B-B2F8-43D3-BB52-0C255DAAC09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28</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15">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La relation humaine avec le patient</a:t>
            </a:r>
          </a:p>
        </p:txBody>
      </p:sp>
      <p:sp>
        <p:nvSpPr>
          <p:cNvPr id="3" name="Espace réservé du contenu 2"/>
          <p:cNvSpPr txBox="1">
            <a:spLocks noGrp="1"/>
          </p:cNvSpPr>
          <p:nvPr>
            <p:ph idx="1"/>
          </p:nvPr>
        </p:nvSpPr>
        <p:spPr/>
        <p:txBody>
          <a:bodyPr>
            <a:normAutofit lnSpcReduction="10000"/>
          </a:bodyPr>
          <a:lstStyle/>
          <a:p>
            <a:pPr marL="0" lvl="0" indent="0">
              <a:buNone/>
            </a:pPr>
            <a:r>
              <a:rPr lang="fr-FR" dirty="0" smtClean="0"/>
              <a:t>On </a:t>
            </a:r>
            <a:r>
              <a:rPr lang="fr-FR" dirty="0"/>
              <a:t>retrouve dans les écrits professionnels plusieurs types de relation de soins, 4 nous intéressent </a:t>
            </a:r>
            <a:r>
              <a:rPr lang="fr-FR" dirty="0" smtClean="0"/>
              <a:t>:</a:t>
            </a:r>
          </a:p>
          <a:p>
            <a:pPr marL="0" lvl="0" indent="0">
              <a:buNone/>
            </a:pPr>
            <a:endParaRPr lang="fr-FR" dirty="0"/>
          </a:p>
          <a:p>
            <a:pPr lvl="0"/>
            <a:r>
              <a:rPr lang="fr-FR" dirty="0"/>
              <a:t>La relation de civilité</a:t>
            </a:r>
          </a:p>
          <a:p>
            <a:pPr lvl="0"/>
            <a:r>
              <a:rPr lang="fr-FR" dirty="0"/>
              <a:t>La relation de soins ou fonctionnelle</a:t>
            </a:r>
          </a:p>
          <a:p>
            <a:pPr lvl="0"/>
            <a:r>
              <a:rPr lang="fr-FR" dirty="0"/>
              <a:t>La relation d’empathie ou de compréhension</a:t>
            </a:r>
          </a:p>
          <a:p>
            <a:pPr lvl="0"/>
            <a:r>
              <a:rPr lang="fr-FR" dirty="0"/>
              <a:t>La relation d’aide thérapeutique ou psychologique</a:t>
            </a:r>
          </a:p>
          <a:p>
            <a:pPr marL="0" lvl="0" indent="0" algn="just">
              <a:buNone/>
            </a:pPr>
            <a:endParaRPr lang="fr-FR" dirty="0">
              <a:solidFill>
                <a:srgbClr val="333333"/>
              </a:solidFill>
              <a:latin typeface="Verdana"/>
            </a:endParaRPr>
          </a:p>
          <a:p>
            <a:pPr marL="0" lvl="0" indent="0">
              <a:buNone/>
            </a:pPr>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22F9DF-4D15-41A7-84AA-C2F641B1E13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0" y="0"/>
            <a:ext cx="1835694" cy="576062"/>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1779DA9-2693-4E7D-979B-8FD84338264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3C44CFA-EE1D-461D-8889-84F05104F68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9">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849085"/>
          </a:xfrm>
        </p:spPr>
        <p:txBody>
          <a:bodyPr/>
          <a:lstStyle/>
          <a:p>
            <a:pPr lvl="0"/>
            <a:r>
              <a:rPr lang="fr-FR" dirty="0"/>
              <a:t>HISTORIQUE</a:t>
            </a:r>
          </a:p>
        </p:txBody>
      </p:sp>
      <p:sp>
        <p:nvSpPr>
          <p:cNvPr id="3" name="Espace réservé du contenu 2"/>
          <p:cNvSpPr txBox="1">
            <a:spLocks noGrp="1"/>
          </p:cNvSpPr>
          <p:nvPr>
            <p:ph idx="1"/>
          </p:nvPr>
        </p:nvSpPr>
        <p:spPr>
          <a:xfrm>
            <a:off x="696686" y="2895602"/>
            <a:ext cx="8267808" cy="3230557"/>
          </a:xfrm>
        </p:spPr>
        <p:txBody>
          <a:bodyPr>
            <a:normAutofit/>
          </a:bodyPr>
          <a:lstStyle/>
          <a:p>
            <a:pPr lvl="0"/>
            <a:r>
              <a:rPr lang="fr-FR" dirty="0"/>
              <a:t>Le Groupe hospitalier Paris Saint-Joseph (GHPSJ) est un hôpital privé à but non lucratif, Établissement de Santé Privé d’Intérêt Collectif (ESPIC).</a:t>
            </a:r>
          </a:p>
          <a:p>
            <a:pPr lvl="0"/>
            <a:r>
              <a:rPr lang="fr-FR" dirty="0"/>
              <a:t>Il est issu en 2006 de la fusion de trois hôpitaux du sud parisien fondés au 19ème siècle qui sont Saint-Joseph, Notre Dame de Bon Secours et Saint-Michel auxquels s’ajoute l’Institut de Formation en Soins Infirmiers (IFSI).</a:t>
            </a:r>
          </a:p>
          <a:p>
            <a:pPr marL="0" lvl="0" indent="0">
              <a:buNone/>
            </a:pPr>
            <a:endParaRPr lang="fr-FR" sz="3000" dirty="0"/>
          </a:p>
          <a:p>
            <a:pPr marL="0" lvl="0" indent="0">
              <a:buNone/>
            </a:pPr>
            <a:endParaRPr lang="fr-FR" sz="3000" dirty="0"/>
          </a:p>
          <a:p>
            <a:pPr marL="0" lvl="0" indent="0">
              <a:buNone/>
            </a:pPr>
            <a:endParaRPr lang="fr-FR" sz="3000"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736B23-A32C-45C7-A907-54EF96D5F5D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7E1EEBE-60F9-44FC-8E68-DE919939435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777317-EEE3-49A1-AE3E-846E00606A4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34">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a:t>La relation humaine avec le patient</a:t>
            </a:r>
          </a:p>
        </p:txBody>
      </p:sp>
      <p:sp>
        <p:nvSpPr>
          <p:cNvPr id="3" name="Espace réservé du contenu 2"/>
          <p:cNvSpPr txBox="1">
            <a:spLocks noGrp="1"/>
          </p:cNvSpPr>
          <p:nvPr>
            <p:ph idx="1"/>
          </p:nvPr>
        </p:nvSpPr>
        <p:spPr>
          <a:xfrm>
            <a:off x="1099456" y="2057400"/>
            <a:ext cx="7587343" cy="4323931"/>
          </a:xfrm>
        </p:spPr>
        <p:txBody>
          <a:bodyPr>
            <a:normAutofit fontScale="92500"/>
          </a:bodyPr>
          <a:lstStyle/>
          <a:p>
            <a:pPr marL="0" lvl="0" indent="0">
              <a:buNone/>
            </a:pPr>
            <a:r>
              <a:rPr lang="fr-FR" dirty="0"/>
              <a:t>Qu’est-ce que la relation de civilité</a:t>
            </a:r>
            <a:r>
              <a:rPr lang="fr-FR" dirty="0" smtClean="0"/>
              <a:t>?</a:t>
            </a:r>
          </a:p>
          <a:p>
            <a:pPr marL="0" lvl="0" indent="0">
              <a:buNone/>
            </a:pPr>
            <a:endParaRPr lang="fr-FR" dirty="0"/>
          </a:p>
          <a:p>
            <a:r>
              <a:rPr lang="fr-FR" dirty="0" smtClean="0"/>
              <a:t>Relation </a:t>
            </a:r>
            <a:r>
              <a:rPr lang="fr-FR" dirty="0"/>
              <a:t>qui intervient en dehors du soin et qui correspond aux codes socio-culturels :</a:t>
            </a:r>
          </a:p>
          <a:p>
            <a:r>
              <a:rPr lang="fr-FR" dirty="0" smtClean="0"/>
              <a:t>Obligations </a:t>
            </a:r>
            <a:r>
              <a:rPr lang="fr-FR" dirty="0"/>
              <a:t>sociales pour le soignant :</a:t>
            </a:r>
          </a:p>
          <a:p>
            <a:pPr>
              <a:spcBef>
                <a:spcPts val="0"/>
              </a:spcBef>
            </a:pPr>
            <a:r>
              <a:rPr lang="fr-FR" dirty="0" smtClean="0"/>
              <a:t>Etre </a:t>
            </a:r>
            <a:r>
              <a:rPr lang="fr-FR" dirty="0"/>
              <a:t>poli, Etre courtois, faire preuve de gentillesse , </a:t>
            </a:r>
            <a:r>
              <a:rPr lang="fr-FR" dirty="0" smtClean="0"/>
              <a:t>netteté</a:t>
            </a:r>
          </a:p>
          <a:p>
            <a:r>
              <a:rPr lang="fr-FR" dirty="0" smtClean="0"/>
              <a:t>Repères identitaires :</a:t>
            </a:r>
          </a:p>
          <a:p>
            <a:r>
              <a:rPr lang="fr-FR" dirty="0" smtClean="0"/>
              <a:t>Saluer</a:t>
            </a:r>
            <a:endParaRPr lang="fr-FR" dirty="0"/>
          </a:p>
          <a:p>
            <a:r>
              <a:rPr lang="fr-FR" dirty="0" smtClean="0"/>
              <a:t>Se présenter</a:t>
            </a:r>
            <a:endParaRPr lang="fr-FR" dirty="0"/>
          </a:p>
          <a:p>
            <a:pPr lvl="0"/>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DD9A1C-24C7-426E-984B-C3E2EE5006A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7251" y="0"/>
            <a:ext cx="1612425"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A6EABC-4FCE-40D5-A423-F9CCF4D05DD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8793A4-C862-4436-A704-E087F0E971C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35">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dirty="0"/>
              <a:t>La relation humaine avec le patient</a:t>
            </a:r>
          </a:p>
        </p:txBody>
      </p:sp>
      <p:sp>
        <p:nvSpPr>
          <p:cNvPr id="3" name="Espace réservé du contenu 2"/>
          <p:cNvSpPr txBox="1">
            <a:spLocks noGrp="1"/>
          </p:cNvSpPr>
          <p:nvPr>
            <p:ph idx="1"/>
          </p:nvPr>
        </p:nvSpPr>
        <p:spPr>
          <a:xfrm>
            <a:off x="982133" y="2438401"/>
            <a:ext cx="7704667" cy="3561415"/>
          </a:xfrm>
        </p:spPr>
        <p:txBody>
          <a:bodyPr>
            <a:normAutofit lnSpcReduction="10000"/>
          </a:bodyPr>
          <a:lstStyle/>
          <a:p>
            <a:pPr marL="0" lvl="0" indent="0">
              <a:buNone/>
            </a:pPr>
            <a:r>
              <a:rPr lang="fr-FR" dirty="0" smtClean="0"/>
              <a:t>La relation de soins ou fonctionnelle, qu’est-ce que c’est?</a:t>
            </a:r>
          </a:p>
          <a:p>
            <a:pPr marL="0" lvl="0" indent="0">
              <a:buNone/>
            </a:pPr>
            <a:endParaRPr lang="fr-FR" dirty="0" smtClean="0"/>
          </a:p>
          <a:p>
            <a:r>
              <a:rPr lang="fr-FR" dirty="0" smtClean="0"/>
              <a:t>Relation professionnelle pure qui intervient dans le but de recueillir des données sur le patient afin de mieux le connaître</a:t>
            </a:r>
          </a:p>
          <a:p>
            <a:r>
              <a:rPr lang="fr-FR" dirty="0" smtClean="0"/>
              <a:t>Renseignements cliniques</a:t>
            </a:r>
          </a:p>
          <a:p>
            <a:r>
              <a:rPr lang="fr-FR" dirty="0" smtClean="0"/>
              <a:t>Explication et déroulement du soin au patient afin de le mettre en confiance</a:t>
            </a:r>
          </a:p>
          <a:p>
            <a:pPr lvl="0"/>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E03B25-30C5-4426-9C53-E1910C921E9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31</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7251" y="0"/>
            <a:ext cx="1684425"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F5A562-B55B-4AE7-961C-C5CF6E3B255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31</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66004E-DA11-49E3-97C3-51549ED6A69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31</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18">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p>
            <a:pPr lvl="0"/>
            <a:r>
              <a:rPr lang="fr-FR" dirty="0"/>
              <a:t>La relation humaine avec le patient</a:t>
            </a:r>
          </a:p>
        </p:txBody>
      </p:sp>
      <p:sp>
        <p:nvSpPr>
          <p:cNvPr id="3" name="Espace réservé du contenu 2"/>
          <p:cNvSpPr txBox="1">
            <a:spLocks noGrp="1"/>
          </p:cNvSpPr>
          <p:nvPr>
            <p:ph idx="1"/>
          </p:nvPr>
        </p:nvSpPr>
        <p:spPr/>
        <p:txBody>
          <a:bodyPr>
            <a:normAutofit/>
          </a:bodyPr>
          <a:lstStyle/>
          <a:p>
            <a:pPr marL="0" lvl="0" indent="0">
              <a:buNone/>
            </a:pPr>
            <a:r>
              <a:rPr lang="fr-FR" dirty="0" smtClean="0"/>
              <a:t>Qu’est-ce </a:t>
            </a:r>
            <a:r>
              <a:rPr lang="fr-FR" dirty="0"/>
              <a:t>que la relation d’empathie ou de compréhension?</a:t>
            </a:r>
          </a:p>
          <a:p>
            <a:r>
              <a:rPr lang="fr-FR" dirty="0" smtClean="0"/>
              <a:t>Relation </a:t>
            </a:r>
            <a:r>
              <a:rPr lang="fr-FR" dirty="0"/>
              <a:t>qui intervient dans un but empathique pour soutenir le patient</a:t>
            </a:r>
          </a:p>
          <a:p>
            <a:r>
              <a:rPr lang="fr-FR" dirty="0" smtClean="0"/>
              <a:t>Ecoute </a:t>
            </a:r>
            <a:r>
              <a:rPr lang="fr-FR" dirty="0"/>
              <a:t>active</a:t>
            </a:r>
          </a:p>
          <a:p>
            <a:r>
              <a:rPr lang="fr-FR" dirty="0" smtClean="0"/>
              <a:t>Dédramatisation</a:t>
            </a:r>
            <a:endParaRPr lang="fr-FR" dirty="0"/>
          </a:p>
          <a:p>
            <a:r>
              <a:rPr lang="fr-FR" dirty="0" smtClean="0"/>
              <a:t>Comprendre </a:t>
            </a:r>
            <a:r>
              <a:rPr lang="fr-FR" dirty="0"/>
              <a:t>le ressenti du patient mais sans le partager ni en souffrir</a:t>
            </a:r>
          </a:p>
          <a:p>
            <a:pPr lvl="0"/>
            <a:endParaRPr lang="fr-FR" dirty="0"/>
          </a:p>
          <a:p>
            <a:pPr lvl="0"/>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D30317E-CC32-4C46-BA20-8D1A3A126A8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32</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7251" y="0"/>
            <a:ext cx="1835694"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92122E-2796-4942-B153-8EF34C266DD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32</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A2EC71-4BD7-40E6-A6FC-075E008EC60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32</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19">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1153885"/>
          </a:xfrm>
        </p:spPr>
        <p:txBody>
          <a:bodyPr/>
          <a:lstStyle/>
          <a:p>
            <a:pPr lvl="0"/>
            <a:r>
              <a:rPr lang="fr-FR"/>
              <a:t>La relation humaine avec le patient</a:t>
            </a:r>
          </a:p>
        </p:txBody>
      </p:sp>
      <p:sp>
        <p:nvSpPr>
          <p:cNvPr id="3" name="Espace réservé du contenu 2"/>
          <p:cNvSpPr txBox="1">
            <a:spLocks noGrp="1"/>
          </p:cNvSpPr>
          <p:nvPr>
            <p:ph idx="1"/>
          </p:nvPr>
        </p:nvSpPr>
        <p:spPr>
          <a:xfrm>
            <a:off x="1121228" y="2824308"/>
            <a:ext cx="7565571" cy="2569028"/>
          </a:xfrm>
        </p:spPr>
        <p:txBody>
          <a:bodyPr>
            <a:noAutofit/>
          </a:bodyPr>
          <a:lstStyle/>
          <a:p>
            <a:pPr marL="0" lvl="0" indent="0">
              <a:spcBef>
                <a:spcPts val="700"/>
              </a:spcBef>
              <a:buNone/>
            </a:pPr>
            <a:r>
              <a:rPr lang="fr-FR" dirty="0"/>
              <a:t>Qu‘est-ce que la relation d’aide thérapeutique ou psychologique?</a:t>
            </a:r>
          </a:p>
          <a:p>
            <a:pPr>
              <a:spcBef>
                <a:spcPts val="700"/>
              </a:spcBef>
            </a:pPr>
            <a:r>
              <a:rPr lang="fr-FR" dirty="0" smtClean="0"/>
              <a:t>Relation </a:t>
            </a:r>
            <a:r>
              <a:rPr lang="fr-FR" dirty="0"/>
              <a:t>qui intervient dans le cadre d'un projet de soins thérapeutique sur prescription médicale, dans le but de soigner le patient.</a:t>
            </a:r>
          </a:p>
          <a:p>
            <a:pPr>
              <a:spcBef>
                <a:spcPts val="700"/>
              </a:spcBef>
            </a:pPr>
            <a:r>
              <a:rPr lang="fr-FR" dirty="0" smtClean="0"/>
              <a:t>Rôle </a:t>
            </a:r>
            <a:r>
              <a:rPr lang="fr-FR" dirty="0"/>
              <a:t>d’éducation thérapeutique.</a:t>
            </a:r>
          </a:p>
          <a:p>
            <a:pPr>
              <a:spcBef>
                <a:spcPts val="700"/>
              </a:spcBef>
            </a:pPr>
            <a:r>
              <a:rPr lang="fr-FR" dirty="0" smtClean="0"/>
              <a:t>Par </a:t>
            </a:r>
            <a:r>
              <a:rPr lang="fr-FR" dirty="0"/>
              <a:t>une écoute attentive, elle permet d’apporter du réconfort. Ce qui implique que le patient ait confiance en nous pour se confier, elle nécessite de notre part de l’empathie, une capacité à ne pas juger et ne pas s’investir émotionnellement</a:t>
            </a:r>
            <a:r>
              <a:rPr lang="fr-FR" dirty="0" smtClean="0"/>
              <a:t>.</a:t>
            </a:r>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C136CB-1DBF-47E0-8530-552AA06821D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7251" y="0"/>
            <a:ext cx="1835694"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BB3D6B-5F27-4745-AF03-E659DCEB628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18D45D-0458-4F6F-B3D5-6B3276ACCE8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40">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457200" y="836712"/>
            <a:ext cx="8229600" cy="936098"/>
          </a:xfrm>
        </p:spPr>
        <p:txBody>
          <a:bodyPr/>
          <a:lstStyle/>
          <a:p>
            <a:pPr lvl="0"/>
            <a:r>
              <a:rPr lang="fr-FR"/>
              <a:t>Projets d’amélioration</a:t>
            </a:r>
          </a:p>
        </p:txBody>
      </p:sp>
      <p:sp>
        <p:nvSpPr>
          <p:cNvPr id="3" name="Espace réservé du contenu 2"/>
          <p:cNvSpPr txBox="1">
            <a:spLocks noGrp="1"/>
          </p:cNvSpPr>
          <p:nvPr>
            <p:ph idx="1"/>
          </p:nvPr>
        </p:nvSpPr>
        <p:spPr>
          <a:xfrm>
            <a:off x="1099457" y="2753180"/>
            <a:ext cx="7669094" cy="3603171"/>
          </a:xfrm>
        </p:spPr>
        <p:txBody>
          <a:bodyPr>
            <a:normAutofit fontScale="85000" lnSpcReduction="20000"/>
          </a:bodyPr>
          <a:lstStyle/>
          <a:p>
            <a:pPr lvl="0"/>
            <a:r>
              <a:rPr lang="fr-FR" sz="2800" dirty="0"/>
              <a:t>Nouveau logiciel de gestion administrative  </a:t>
            </a:r>
            <a:r>
              <a:rPr lang="fr-FR" sz="2800" dirty="0" err="1"/>
              <a:t>Dxbilling</a:t>
            </a:r>
            <a:r>
              <a:rPr lang="fr-FR" sz="2800" dirty="0"/>
              <a:t>.</a:t>
            </a:r>
          </a:p>
          <a:p>
            <a:pPr lvl="0"/>
            <a:r>
              <a:rPr lang="fr-FR" sz="2800" dirty="0"/>
              <a:t>Serveur de résultats prévu mi novembre.</a:t>
            </a:r>
          </a:p>
          <a:p>
            <a:pPr lvl="0"/>
            <a:r>
              <a:rPr lang="fr-FR" sz="2800" dirty="0"/>
              <a:t>Changement de locaux avec pignon sur rue…</a:t>
            </a:r>
          </a:p>
          <a:p>
            <a:pPr lvl="0"/>
            <a:r>
              <a:rPr lang="fr-FR" sz="2800" dirty="0"/>
              <a:t>Le CP est le reflet du laboratoire, vu de l’extérieur:</a:t>
            </a:r>
          </a:p>
          <a:p>
            <a:pPr marL="0" lvl="0" indent="0">
              <a:buNone/>
            </a:pPr>
            <a:r>
              <a:rPr lang="fr-FR" sz="2800" dirty="0"/>
              <a:t>    Continuer nos efforts pour l’accueil des patients.</a:t>
            </a:r>
          </a:p>
          <a:p>
            <a:pPr lvl="0"/>
            <a:r>
              <a:rPr lang="fr-FR" sz="2800" dirty="0"/>
              <a:t>A la demande du patient, possibilité qu’un biologiste interprète les résultats.</a:t>
            </a:r>
          </a:p>
          <a:p>
            <a:pPr lvl="0"/>
            <a:r>
              <a:rPr lang="fr-FR" sz="2800" dirty="0"/>
              <a:t>Devenir du Technicien de Laboratoire Médical préleveur.</a:t>
            </a:r>
          </a:p>
          <a:p>
            <a:pPr marL="0" lvl="0" indent="0">
              <a:buNone/>
            </a:pPr>
            <a:endParaRPr lang="fr-FR" sz="2800" dirty="0"/>
          </a:p>
          <a:p>
            <a:pPr lvl="0"/>
            <a:endParaRPr lang="fr-FR" sz="2800" dirty="0"/>
          </a:p>
          <a:p>
            <a:pPr lvl="0"/>
            <a:endParaRPr lang="fr-FR" dirty="0"/>
          </a:p>
        </p:txBody>
      </p:sp>
      <p:pic>
        <p:nvPicPr>
          <p:cNvPr id="4" name="Picture 2"/>
          <p:cNvPicPr>
            <a:picLocks noChangeAspect="1"/>
          </p:cNvPicPr>
          <p:nvPr/>
        </p:nvPicPr>
        <p:blipFill>
          <a:blip r:embed="rId4" cstate="print"/>
          <a:srcRect/>
          <a:stretch>
            <a:fillRect/>
          </a:stretch>
        </p:blipFill>
        <p:spPr>
          <a:xfrm>
            <a:off x="7251" y="0"/>
            <a:ext cx="1835694" cy="648071"/>
          </a:xfrm>
          <a:prstGeom prst="rect">
            <a:avLst/>
          </a:prstGeom>
          <a:noFill/>
          <a:ln>
            <a:noFill/>
          </a:ln>
        </p:spPr>
      </p:pic>
      <p:sp>
        <p:nvSpPr>
          <p:cNvPr id="5" name="Espace réservé du numéro de diapositive 4"/>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5D55D5-D469-4C8B-9985-BF7CEF2F647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34</a:t>
            </a:fld>
            <a:endParaRPr lang="fr-FR" sz="1200" b="0" i="0" u="none" strike="noStrike" kern="1200" cap="none" spc="0" baseline="0">
              <a:solidFill>
                <a:srgbClr val="898989"/>
              </a:solidFill>
              <a:uFillTx/>
              <a:latin typeface="Calibri"/>
              <a:ea typeface=""/>
              <a:cs typeface=""/>
            </a:endParaRPr>
          </a:p>
        </p:txBody>
      </p:sp>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9FADC7-1EC7-4C65-A77A-721F21A5316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34</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20">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925285"/>
          </a:xfrm>
        </p:spPr>
        <p:txBody>
          <a:bodyPr>
            <a:normAutofit fontScale="90000"/>
          </a:bodyPr>
          <a:lstStyle/>
          <a:p>
            <a:pPr lvl="0"/>
            <a:r>
              <a:rPr lang="fr-FR" sz="4000" dirty="0"/>
              <a:t/>
            </a:r>
            <a:br>
              <a:rPr lang="fr-FR" sz="4000" dirty="0"/>
            </a:br>
            <a:r>
              <a:rPr lang="fr-FR" dirty="0"/>
              <a:t>Conclusions</a:t>
            </a:r>
            <a:br>
              <a:rPr lang="fr-FR" dirty="0"/>
            </a:br>
            <a:endParaRPr lang="fr-FR" dirty="0"/>
          </a:p>
        </p:txBody>
      </p:sp>
      <p:sp>
        <p:nvSpPr>
          <p:cNvPr id="3" name="Espace réservé du contenu 2"/>
          <p:cNvSpPr txBox="1">
            <a:spLocks noGrp="1"/>
          </p:cNvSpPr>
          <p:nvPr>
            <p:ph idx="1"/>
          </p:nvPr>
        </p:nvSpPr>
        <p:spPr>
          <a:xfrm>
            <a:off x="1208314" y="1589314"/>
            <a:ext cx="7478486" cy="4949596"/>
          </a:xfrm>
        </p:spPr>
        <p:txBody>
          <a:bodyPr>
            <a:normAutofit/>
          </a:bodyPr>
          <a:lstStyle/>
          <a:p>
            <a:pPr marL="0" lvl="0" indent="0" algn="just">
              <a:lnSpc>
                <a:spcPct val="80000"/>
              </a:lnSpc>
              <a:spcBef>
                <a:spcPts val="600"/>
              </a:spcBef>
              <a:buNone/>
            </a:pPr>
            <a:r>
              <a:rPr lang="fr-FR" dirty="0"/>
              <a:t>Nous avons vu que la relation est un lien qui met </a:t>
            </a:r>
            <a:r>
              <a:rPr lang="fr-FR" dirty="0" smtClean="0"/>
              <a:t>en rapport une personne à une autre, le soignant et le soigné, 2 êtres humains différents.</a:t>
            </a:r>
          </a:p>
          <a:p>
            <a:pPr marL="0" lvl="0" indent="0" algn="just">
              <a:lnSpc>
                <a:spcPct val="80000"/>
              </a:lnSpc>
              <a:spcBef>
                <a:spcPts val="600"/>
              </a:spcBef>
              <a:buNone/>
            </a:pPr>
            <a:r>
              <a:rPr lang="fr-FR" dirty="0" smtClean="0"/>
              <a:t>Dans </a:t>
            </a:r>
            <a:r>
              <a:rPr lang="fr-FR" dirty="0"/>
              <a:t>la majorité des cas tout </a:t>
            </a:r>
            <a:r>
              <a:rPr lang="fr-FR" dirty="0" smtClean="0"/>
              <a:t>se </a:t>
            </a:r>
            <a:r>
              <a:rPr lang="fr-FR" dirty="0"/>
              <a:t>passe bien.</a:t>
            </a:r>
          </a:p>
          <a:p>
            <a:pPr marL="0" lvl="0" indent="0" algn="just">
              <a:lnSpc>
                <a:spcPct val="80000"/>
              </a:lnSpc>
              <a:spcBef>
                <a:spcPts val="600"/>
              </a:spcBef>
              <a:buNone/>
            </a:pPr>
            <a:r>
              <a:rPr lang="fr-FR" dirty="0"/>
              <a:t>Malgré toute l’attention que l’on porte aux patients et notre volonté de bien faire avec nos compétences et notre expérience, il arrive parfois que nous soyons défaillant, notre égo est menacé.</a:t>
            </a:r>
          </a:p>
          <a:p>
            <a:pPr marL="0" lvl="0" indent="0" algn="just">
              <a:lnSpc>
                <a:spcPct val="80000"/>
              </a:lnSpc>
              <a:spcBef>
                <a:spcPts val="600"/>
              </a:spcBef>
              <a:buNone/>
            </a:pPr>
            <a:r>
              <a:rPr lang="fr-FR" dirty="0"/>
              <a:t>Nous pouvons anticiper les choses et sentir que la relation établie avec le patient n’est pas compatible avec les prérequis pour garantir un soin de qualité.</a:t>
            </a:r>
          </a:p>
          <a:p>
            <a:pPr marL="0" lvl="0" indent="0" algn="just">
              <a:lnSpc>
                <a:spcPct val="80000"/>
              </a:lnSpc>
              <a:spcBef>
                <a:spcPts val="600"/>
              </a:spcBef>
              <a:buNone/>
            </a:pPr>
            <a:r>
              <a:rPr lang="fr-FR" dirty="0"/>
              <a:t>Dans ce cas il faut savoir passer le relais aux collègues car nous formons une équipe et que la relation humaine existe aussi entre collègues.</a:t>
            </a:r>
          </a:p>
          <a:p>
            <a:pPr marL="0" lvl="0" indent="0">
              <a:lnSpc>
                <a:spcPct val="80000"/>
              </a:lnSpc>
              <a:spcBef>
                <a:spcPts val="400"/>
              </a:spcBef>
              <a:buNone/>
            </a:pPr>
            <a:endParaRPr lang="fr-FR"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F01B66-81AB-4251-982C-953A10F6875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35</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7251" y="0"/>
            <a:ext cx="1835694" cy="648071"/>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2862F8-BA79-4CB7-B8F6-CB6FCD7B5E3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35</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D31690-7F43-4AD7-84B3-3DA49A15F60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35</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0">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805542"/>
          </a:xfrm>
        </p:spPr>
        <p:txBody>
          <a:bodyPr/>
          <a:lstStyle/>
          <a:p>
            <a:pPr lvl="0"/>
            <a:r>
              <a:rPr lang="fr-FR"/>
              <a:t>HISTORIQUE</a:t>
            </a:r>
          </a:p>
        </p:txBody>
      </p:sp>
      <p:sp>
        <p:nvSpPr>
          <p:cNvPr id="3" name="Espace réservé du contenu 2"/>
          <p:cNvSpPr txBox="1">
            <a:spLocks noGrp="1"/>
          </p:cNvSpPr>
          <p:nvPr>
            <p:ph idx="1"/>
          </p:nvPr>
        </p:nvSpPr>
        <p:spPr>
          <a:xfrm>
            <a:off x="1126562" y="1719944"/>
            <a:ext cx="7560237" cy="4321630"/>
          </a:xfrm>
        </p:spPr>
        <p:txBody>
          <a:bodyPr>
            <a:normAutofit fontScale="92500"/>
          </a:bodyPr>
          <a:lstStyle/>
          <a:p>
            <a:pPr marL="0" lvl="0" indent="0">
              <a:buNone/>
            </a:pPr>
            <a:r>
              <a:rPr lang="fr-FR" dirty="0"/>
              <a:t>Le Groupe hospitalier est aussi une cité hospitalière:</a:t>
            </a:r>
          </a:p>
          <a:p>
            <a:pPr marL="0" lvl="0" indent="0">
              <a:buNone/>
            </a:pPr>
            <a:r>
              <a:rPr lang="fr-FR" dirty="0"/>
              <a:t>Des établissements de santé sont rassemblés depuis 2015 sur le site</a:t>
            </a:r>
            <a:r>
              <a:rPr lang="fr-FR" dirty="0" smtClean="0"/>
              <a:t>.</a:t>
            </a:r>
            <a:endParaRPr lang="fr-FR" dirty="0"/>
          </a:p>
          <a:p>
            <a:r>
              <a:rPr lang="fr-FR" dirty="0" smtClean="0"/>
              <a:t>L’hôpital </a:t>
            </a:r>
            <a:r>
              <a:rPr lang="fr-FR" dirty="0"/>
              <a:t>gériatrique Léopold </a:t>
            </a:r>
            <a:r>
              <a:rPr lang="fr-FR" dirty="0" err="1"/>
              <a:t>Bellan</a:t>
            </a:r>
            <a:r>
              <a:rPr lang="fr-FR" dirty="0"/>
              <a:t> et la maison médicale de garde</a:t>
            </a:r>
          </a:p>
          <a:p>
            <a:r>
              <a:rPr lang="fr-FR" dirty="0" smtClean="0"/>
              <a:t>Le </a:t>
            </a:r>
            <a:r>
              <a:rPr lang="fr-FR" dirty="0"/>
              <a:t>centre de santé Marie Thérèse et l’institut de proctologie</a:t>
            </a:r>
          </a:p>
          <a:p>
            <a:r>
              <a:rPr lang="fr-FR" dirty="0" smtClean="0"/>
              <a:t>L’hôpital </a:t>
            </a:r>
            <a:r>
              <a:rPr lang="fr-FR" dirty="0"/>
              <a:t>sainte Marie( soins de suites et de réadaptations)</a:t>
            </a:r>
          </a:p>
          <a:p>
            <a:r>
              <a:rPr lang="fr-FR" dirty="0" smtClean="0"/>
              <a:t>L’Association </a:t>
            </a:r>
            <a:r>
              <a:rPr lang="fr-FR" dirty="0"/>
              <a:t>des Usagers du Rein Artificiel (AURA)</a:t>
            </a:r>
          </a:p>
          <a:p>
            <a:r>
              <a:rPr lang="fr-FR" dirty="0" smtClean="0"/>
              <a:t>La </a:t>
            </a:r>
            <a:r>
              <a:rPr lang="fr-FR" dirty="0"/>
              <a:t>Clinique Arago (interventions orthopédiques)</a:t>
            </a:r>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068B15-5D22-4FE4-A28E-3DF769ECF71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F8D5A4-F652-4486-8404-3EE663D8BF9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D80E6B-984F-4D91-91A6-FA0F3EE1E4E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3">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ormAutofit/>
          </a:bodyPr>
          <a:lstStyle/>
          <a:p>
            <a:pPr lvl="0"/>
            <a:r>
              <a:rPr lang="fr-FR" sz="4000" dirty="0"/>
              <a:t>Présentation du CP de l’hôpital saint Joseph, Paris</a:t>
            </a:r>
          </a:p>
        </p:txBody>
      </p:sp>
      <p:sp>
        <p:nvSpPr>
          <p:cNvPr id="3" name="Espace réservé du contenu 2"/>
          <p:cNvSpPr txBox="1">
            <a:spLocks noGrp="1"/>
          </p:cNvSpPr>
          <p:nvPr>
            <p:ph idx="1"/>
          </p:nvPr>
        </p:nvSpPr>
        <p:spPr>
          <a:xfrm>
            <a:off x="982132" y="2795372"/>
            <a:ext cx="7704667" cy="3681628"/>
          </a:xfrm>
        </p:spPr>
        <p:txBody>
          <a:bodyPr>
            <a:normAutofit fontScale="85000" lnSpcReduction="20000"/>
          </a:bodyPr>
          <a:lstStyle/>
          <a:p>
            <a:pPr lvl="0">
              <a:spcBef>
                <a:spcPts val="600"/>
              </a:spcBef>
            </a:pPr>
            <a:r>
              <a:rPr lang="fr-FR" sz="2600" dirty="0"/>
              <a:t>Le CP est ouvert sur la ville, de 7H30 à 18H du lundi au vendredi.</a:t>
            </a:r>
          </a:p>
          <a:p>
            <a:pPr lvl="0">
              <a:spcBef>
                <a:spcPts val="600"/>
              </a:spcBef>
            </a:pPr>
            <a:r>
              <a:rPr lang="fr-FR" sz="2600" dirty="0"/>
              <a:t>5 préleveurs: 4 infirmières et 1 </a:t>
            </a:r>
            <a:r>
              <a:rPr lang="fr-FR" sz="2600" dirty="0" err="1"/>
              <a:t>tech</a:t>
            </a:r>
            <a:r>
              <a:rPr lang="fr-FR" sz="2600" dirty="0"/>
              <a:t> pour 3,8 ETP (dont 1 personne qui prélève à l’hôpital </a:t>
            </a:r>
            <a:r>
              <a:rPr lang="fr-FR" sz="2600" dirty="0" err="1"/>
              <a:t>C.Jay</a:t>
            </a:r>
            <a:r>
              <a:rPr lang="fr-FR" sz="2600" dirty="0"/>
              <a:t> à 7H), 2 assistantes médicales , un cadre et un biologiste référent.</a:t>
            </a:r>
          </a:p>
          <a:p>
            <a:pPr lvl="0">
              <a:spcBef>
                <a:spcPts val="600"/>
              </a:spcBef>
            </a:pPr>
            <a:r>
              <a:rPr lang="fr-FR" sz="2600" dirty="0"/>
              <a:t>Situé au niveau des consultations médicales, lieu de passage intense, beaucoup de patientèle post consultation: anesthésie, maternité, médecine, centre de santé et institut de proctologie et médecine infectieuse.</a:t>
            </a:r>
          </a:p>
          <a:p>
            <a:pPr lvl="0">
              <a:spcBef>
                <a:spcPts val="600"/>
              </a:spcBef>
            </a:pPr>
            <a:r>
              <a:rPr lang="fr-FR" sz="2600" dirty="0"/>
              <a:t>Environ 100 passages par jour sans compter les demandes de prestation et de conseil.</a:t>
            </a:r>
          </a:p>
          <a:p>
            <a:pPr marL="0" lvl="0" indent="0">
              <a:spcBef>
                <a:spcPts val="500"/>
              </a:spcBef>
              <a:buNone/>
            </a:pPr>
            <a:endParaRPr lang="fr-FR" sz="2200" dirty="0"/>
          </a:p>
          <a:p>
            <a:pPr marL="0" lvl="0" indent="0">
              <a:spcBef>
                <a:spcPts val="500"/>
              </a:spcBef>
              <a:buNone/>
            </a:pPr>
            <a:endParaRPr lang="fr-FR" sz="2200" dirty="0"/>
          </a:p>
          <a:p>
            <a:pPr marL="0" lvl="0" indent="0">
              <a:spcBef>
                <a:spcPts val="500"/>
              </a:spcBef>
              <a:buNone/>
            </a:pPr>
            <a:endParaRPr lang="fr-FR" sz="2200" dirty="0"/>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CA519E-3DF1-4FBE-950A-DF67B1ED8F8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0" y="0"/>
            <a:ext cx="1832064" cy="768927"/>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1E7475-740C-436E-9460-98DB41A8B43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3E959F-AD89-47A9-968C-D02DF86AE70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8">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ormAutofit/>
          </a:bodyPr>
          <a:lstStyle/>
          <a:p>
            <a:pPr lvl="0"/>
            <a:r>
              <a:rPr lang="fr-FR" sz="4000"/>
              <a:t>Présentation du CP de l’hôpital saint Joseph, Paris</a:t>
            </a:r>
          </a:p>
        </p:txBody>
      </p:sp>
      <p:sp>
        <p:nvSpPr>
          <p:cNvPr id="3" name="Espace réservé du contenu 2"/>
          <p:cNvSpPr txBox="1">
            <a:spLocks noGrp="1"/>
          </p:cNvSpPr>
          <p:nvPr>
            <p:ph idx="1"/>
          </p:nvPr>
        </p:nvSpPr>
        <p:spPr/>
        <p:txBody>
          <a:bodyPr>
            <a:normAutofit fontScale="77500" lnSpcReduction="20000"/>
          </a:bodyPr>
          <a:lstStyle/>
          <a:p>
            <a:pPr lvl="0"/>
            <a:r>
              <a:rPr lang="fr-FR" sz="3000"/>
              <a:t>Pic d’activité le lundi.</a:t>
            </a:r>
          </a:p>
          <a:p>
            <a:pPr lvl="0"/>
            <a:r>
              <a:rPr lang="fr-FR" sz="3000"/>
              <a:t>Possibilité de prendre RDV sur doctolib depuis janvier (plage de 07H30 à 09H20),priorité aux tests dynamiques.</a:t>
            </a:r>
          </a:p>
          <a:p>
            <a:pPr lvl="0"/>
            <a:r>
              <a:rPr lang="fr-FR" sz="3000"/>
              <a:t>Actuellement 2 bureaux d’accueil permettant le respect de la confidentialité et 3 boxs de prélèvements.</a:t>
            </a:r>
          </a:p>
          <a:p>
            <a:pPr lvl="0"/>
            <a:r>
              <a:rPr lang="fr-FR" sz="3000"/>
              <a:t>Audit COFRAC 2017: points forts pour notre organisation et notre traçabilité.</a:t>
            </a:r>
          </a:p>
          <a:p>
            <a:pPr marL="0" lvl="0" indent="0">
              <a:buNone/>
            </a:pPr>
            <a:endParaRPr lang="fr-FR"/>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74F069-B20C-496B-A797-35F57AF6209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3"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D806C5-9DDA-4969-80B5-7A580372FAC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461E4E-9E5F-4CD8-B244-27A8B5D8F02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37">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a:xfrm>
            <a:off x="982133" y="457201"/>
            <a:ext cx="7704667" cy="1595665"/>
          </a:xfrm>
        </p:spPr>
        <p:txBody>
          <a:bodyPr>
            <a:normAutofit/>
          </a:bodyPr>
          <a:lstStyle/>
          <a:p>
            <a:pPr lvl="0"/>
            <a:r>
              <a:rPr lang="fr-FR"/>
              <a:t>Présentation du CP de l’hôpital saint Joseph, Paris</a:t>
            </a:r>
          </a:p>
        </p:txBody>
      </p:sp>
      <p:pic>
        <p:nvPicPr>
          <p:cNvPr id="3" name="Espace réservé du contenu 3"/>
          <p:cNvPicPr>
            <a:picLocks noGrp="1" noChangeAspect="1"/>
          </p:cNvPicPr>
          <p:nvPr>
            <p:ph idx="1"/>
          </p:nvPr>
        </p:nvPicPr>
        <p:blipFill>
          <a:blip r:embed="rId3" cstate="print"/>
          <a:stretch>
            <a:fillRect/>
          </a:stretch>
        </p:blipFill>
        <p:spPr>
          <a:xfrm>
            <a:off x="1835145" y="2052866"/>
            <a:ext cx="5982772" cy="4486049"/>
          </a:xfrm>
          <a:solidFill>
            <a:srgbClr val="EDEDED"/>
          </a:solidFill>
          <a:ln w="88897">
            <a:solidFill>
              <a:srgbClr val="FFFFFF"/>
            </a:solidFill>
            <a:prstDash val="solid"/>
            <a:miter/>
          </a:ln>
          <a:effectLst>
            <a:outerShdw dist="18004" dir="5400000" algn="tl">
              <a:srgbClr val="000000">
                <a:alpha val="40000"/>
              </a:srgbClr>
            </a:outerShdw>
          </a:effectLst>
        </p:spPr>
      </p:pic>
      <p:pic>
        <p:nvPicPr>
          <p:cNvPr id="4" name="Picture 2"/>
          <p:cNvPicPr>
            <a:picLocks noChangeAspect="1"/>
          </p:cNvPicPr>
          <p:nvPr/>
        </p:nvPicPr>
        <p:blipFill>
          <a:blip r:embed="rId4" cstate="print"/>
          <a:srcRect/>
          <a:stretch>
            <a:fillRect/>
          </a:stretch>
        </p:blipFill>
        <p:spPr>
          <a:xfrm>
            <a:off x="0" y="0"/>
            <a:ext cx="1835145" cy="731840"/>
          </a:xfrm>
          <a:prstGeom prst="rect">
            <a:avLst/>
          </a:prstGeom>
          <a:noFill/>
          <a:ln>
            <a:noFill/>
          </a:ln>
        </p:spPr>
      </p:pic>
      <p:sp>
        <p:nvSpPr>
          <p:cNvPr id="5" name="Espace réservé du numéro de diapositive 4"/>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2986AF8-0896-4675-871F-241EA9EFEF6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a:t>
            </a:fld>
            <a:endParaRPr lang="fr-FR" sz="1200" b="0" i="0" u="none" strike="noStrike" kern="1200" cap="none" spc="0" baseline="0">
              <a:solidFill>
                <a:srgbClr val="898989"/>
              </a:solidFill>
              <a:uFillTx/>
              <a:latin typeface="Calibri"/>
              <a:ea typeface=""/>
              <a:cs typeface=""/>
            </a:endParaRPr>
          </a:p>
        </p:txBody>
      </p:sp>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5841BB-517C-469C-865E-BDC5DDEC05D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41">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ormAutofit/>
          </a:bodyPr>
          <a:lstStyle/>
          <a:p>
            <a:pPr lvl="0"/>
            <a:r>
              <a:rPr lang="fr-FR"/>
              <a:t>Activité du centre de prélèvement</a:t>
            </a:r>
          </a:p>
        </p:txBody>
      </p:sp>
      <p:pic>
        <p:nvPicPr>
          <p:cNvPr id="3" name="Content Placeholder 2"/>
          <p:cNvPicPr>
            <a:picLocks noGrp="1" noChangeAspect="1"/>
          </p:cNvPicPr>
          <p:nvPr>
            <p:ph idx="1"/>
          </p:nvPr>
        </p:nvPicPr>
        <p:blipFill>
          <a:blip r:embed="rId3" cstate="print"/>
          <a:stretch>
            <a:fillRect/>
          </a:stretch>
        </p:blipFill>
        <p:spPr>
          <a:xfrm>
            <a:off x="1639775" y="2667000"/>
            <a:ext cx="6389912" cy="3332163"/>
          </a:xfrm>
        </p:spPr>
      </p:pic>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D8CCAD-CE39-42E1-B8D6-CB76AA32822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6">
    <p:bg>
      <p:bgPr>
        <a:blipFill rotWithShape="1">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ormAutofit/>
          </a:bodyPr>
          <a:lstStyle/>
          <a:p>
            <a:pPr lvl="0"/>
            <a:r>
              <a:rPr lang="fr-FR" sz="4000"/>
              <a:t/>
            </a:r>
            <a:br>
              <a:rPr lang="fr-FR" sz="4000"/>
            </a:br>
            <a:r>
              <a:rPr lang="fr-FR"/>
              <a:t>Le circuit patient</a:t>
            </a:r>
            <a:br>
              <a:rPr lang="fr-FR"/>
            </a:br>
            <a:endParaRPr lang="fr-FR"/>
          </a:p>
        </p:txBody>
      </p:sp>
      <p:sp>
        <p:nvSpPr>
          <p:cNvPr id="3" name="Espace réservé du contenu 2"/>
          <p:cNvSpPr txBox="1">
            <a:spLocks noGrp="1"/>
          </p:cNvSpPr>
          <p:nvPr>
            <p:ph idx="1"/>
          </p:nvPr>
        </p:nvSpPr>
        <p:spPr>
          <a:xfrm>
            <a:off x="982133" y="1268757"/>
            <a:ext cx="7859026" cy="4885995"/>
          </a:xfrm>
        </p:spPr>
        <p:txBody>
          <a:bodyPr/>
          <a:lstStyle/>
          <a:p>
            <a:pPr lvl="0">
              <a:lnSpc>
                <a:spcPct val="90000"/>
              </a:lnSpc>
            </a:pPr>
            <a:endParaRPr lang="fr-FR" dirty="0"/>
          </a:p>
          <a:p>
            <a:pPr lvl="0">
              <a:lnSpc>
                <a:spcPct val="90000"/>
              </a:lnSpc>
            </a:pPr>
            <a:r>
              <a:rPr lang="fr-FR" dirty="0"/>
              <a:t>Le patient prend un ticket au niveau d’une borne (QMATIC) pour réguler et organiser au mieux sa prise en charge.</a:t>
            </a:r>
          </a:p>
          <a:p>
            <a:pPr lvl="0">
              <a:lnSpc>
                <a:spcPct val="90000"/>
              </a:lnSpc>
            </a:pPr>
            <a:r>
              <a:rPr lang="fr-FR" dirty="0"/>
              <a:t>L’assistante médicale appelle le N° du patient.</a:t>
            </a:r>
          </a:p>
          <a:p>
            <a:pPr lvl="0">
              <a:lnSpc>
                <a:spcPct val="90000"/>
              </a:lnSpc>
            </a:pPr>
            <a:r>
              <a:rPr lang="fr-FR" dirty="0"/>
              <a:t>Création du dossier patient :</a:t>
            </a:r>
          </a:p>
          <a:p>
            <a:pPr marL="0" lvl="0" indent="0">
              <a:lnSpc>
                <a:spcPct val="90000"/>
              </a:lnSpc>
              <a:buNone/>
            </a:pPr>
            <a:r>
              <a:rPr lang="fr-FR" dirty="0"/>
              <a:t>	-vérification de l’identité du patient</a:t>
            </a:r>
          </a:p>
          <a:p>
            <a:pPr marL="0" lvl="0" indent="0">
              <a:lnSpc>
                <a:spcPct val="90000"/>
              </a:lnSpc>
              <a:buNone/>
            </a:pPr>
            <a:r>
              <a:rPr lang="fr-FR" dirty="0"/>
              <a:t>	-édition d’une fiche de prélèvement</a:t>
            </a:r>
          </a:p>
          <a:p>
            <a:pPr marL="0" lvl="0" indent="0">
              <a:lnSpc>
                <a:spcPct val="90000"/>
              </a:lnSpc>
              <a:buNone/>
            </a:pPr>
            <a:r>
              <a:rPr lang="fr-FR" dirty="0"/>
              <a:t>	-facturation des actes et encaissement</a:t>
            </a:r>
          </a:p>
        </p:txBody>
      </p:sp>
      <p:sp>
        <p:nvSpPr>
          <p:cNvPr id="4" name="Espace réservé du numéro de diapositive 3"/>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0373D6-B8E6-4EF9-A53A-9662FFA0143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fr-FR" sz="1200" b="0" i="0" u="none" strike="noStrike" kern="1200" cap="none" spc="0" baseline="0">
              <a:solidFill>
                <a:srgbClr val="898989"/>
              </a:solidFill>
              <a:uFillTx/>
              <a:latin typeface="Calibri"/>
              <a:ea typeface=""/>
              <a:cs typeface=""/>
            </a:endParaRPr>
          </a:p>
        </p:txBody>
      </p:sp>
      <p:pic>
        <p:nvPicPr>
          <p:cNvPr id="5" name="Picture 2"/>
          <p:cNvPicPr>
            <a:picLocks noChangeAspect="1"/>
          </p:cNvPicPr>
          <p:nvPr/>
        </p:nvPicPr>
        <p:blipFill>
          <a:blip r:embed="rId4" cstate="print"/>
          <a:srcRect/>
          <a:stretch>
            <a:fillRect/>
          </a:stretch>
        </p:blipFill>
        <p:spPr>
          <a:xfrm>
            <a:off x="0" y="0"/>
            <a:ext cx="1835694" cy="727505"/>
          </a:xfrm>
          <a:prstGeom prst="rect">
            <a:avLst/>
          </a:prstGeom>
          <a:noFill/>
          <a:ln>
            <a:noFill/>
          </a:ln>
        </p:spPr>
      </p:pic>
      <p:sp>
        <p:nvSpPr>
          <p:cNvPr id="6" name="Espace réservé du numéro de diapositive 5"/>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DC64F0-44EB-4120-A4B1-0BBA91EC9CC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fr-FR" sz="1200" b="0" i="0" u="none" strike="noStrike" kern="1200" cap="none" spc="0" baseline="0">
              <a:solidFill>
                <a:srgbClr val="898989"/>
              </a:solidFill>
              <a:uFillTx/>
              <a:latin typeface="Calibri"/>
              <a:ea typeface=""/>
              <a:cs typeface=""/>
            </a:endParaRPr>
          </a:p>
        </p:txBody>
      </p:sp>
      <p:sp>
        <p:nvSpPr>
          <p:cNvPr id="7" name="Espace réservé du numéro de diapositive 6"/>
          <p:cNvSpPr txBox="1"/>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78385C1-032A-4AB9-84EA-FDA4935346F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fr-FR" sz="1200" b="0" i="0" u="none" strike="noStrike" kern="1200" cap="none" spc="0" baseline="0">
              <a:solidFill>
                <a:srgbClr val="898989"/>
              </a:solidFill>
              <a:uFillTx/>
              <a:latin typeface="Calibri"/>
              <a:ea typeface=""/>
              <a:cs typeface=""/>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1230</TotalTime>
  <Words>2339</Words>
  <Application>Microsoft Office PowerPoint</Application>
  <PresentationFormat>Affichage à l'écran (4:3)</PresentationFormat>
  <Paragraphs>361</Paragraphs>
  <Slides>35</Slides>
  <Notes>20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Parallax</vt:lpstr>
      <vt:lpstr> Le prélèvement sanguin: une relation humaine</vt:lpstr>
      <vt:lpstr> </vt:lpstr>
      <vt:lpstr>HISTORIQUE</vt:lpstr>
      <vt:lpstr>HISTORIQUE</vt:lpstr>
      <vt:lpstr>Présentation du CP de l’hôpital saint Joseph, Paris</vt:lpstr>
      <vt:lpstr>Présentation du CP de l’hôpital saint Joseph, Paris</vt:lpstr>
      <vt:lpstr>Présentation du CP de l’hôpital saint Joseph, Paris</vt:lpstr>
      <vt:lpstr>Activité du centre de prélèvement</vt:lpstr>
      <vt:lpstr> Le circuit patient </vt:lpstr>
      <vt:lpstr>Le circuit patient</vt:lpstr>
      <vt:lpstr>Le soin technique </vt:lpstr>
      <vt:lpstr>  Mode opératoire  </vt:lpstr>
      <vt:lpstr>Mode opératoire</vt:lpstr>
      <vt:lpstr>Le rôle du préleveur</vt:lpstr>
      <vt:lpstr>Le rôle du préleveur</vt:lpstr>
      <vt:lpstr>Le rôle du préleveur</vt:lpstr>
      <vt:lpstr>Le rôle du préleveur</vt:lpstr>
      <vt:lpstr>  Accueillir le patient  </vt:lpstr>
      <vt:lpstr>Accueillir le patient</vt:lpstr>
      <vt:lpstr>  La communication avec le patient   </vt:lpstr>
      <vt:lpstr>La communication avec le patient</vt:lpstr>
      <vt:lpstr>La communication avec le patient</vt:lpstr>
      <vt:lpstr>La communication avec le patient</vt:lpstr>
      <vt:lpstr>La communication avec le patient</vt:lpstr>
      <vt:lpstr>La communication avec le patient</vt:lpstr>
      <vt:lpstr>La communication avec le patient</vt:lpstr>
      <vt:lpstr>La relation humaine avec le patient</vt:lpstr>
      <vt:lpstr>La relation humaine avec le patient</vt:lpstr>
      <vt:lpstr>La relation humaine avec le patient</vt:lpstr>
      <vt:lpstr>La relation humaine avec le patient</vt:lpstr>
      <vt:lpstr>La relation humaine avec le patient</vt:lpstr>
      <vt:lpstr>La relation humaine avec le patient</vt:lpstr>
      <vt:lpstr>La relation humaine avec le patient</vt:lpstr>
      <vt:lpstr>Projets d’amélioration</vt:lpstr>
      <vt:lpstr> Conclusions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prélèvement sanguin: une relation humaine</dc:title>
  <dc:creator>Mario</dc:creator>
  <cp:lastModifiedBy>guillaume ladrange</cp:lastModifiedBy>
  <cp:revision>94</cp:revision>
  <dcterms:created xsi:type="dcterms:W3CDTF">2017-08-20T13:18:12Z</dcterms:created>
  <dcterms:modified xsi:type="dcterms:W3CDTF">2017-11-03T09:51:12Z</dcterms:modified>
</cp:coreProperties>
</file>