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89" r:id="rId9"/>
    <p:sldId id="376" r:id="rId10"/>
    <p:sldId id="377" r:id="rId11"/>
    <p:sldId id="378" r:id="rId12"/>
    <p:sldId id="379" r:id="rId13"/>
    <p:sldId id="384" r:id="rId14"/>
    <p:sldId id="387" r:id="rId15"/>
    <p:sldId id="388" r:id="rId16"/>
    <p:sldId id="380" r:id="rId17"/>
    <p:sldId id="381" r:id="rId18"/>
    <p:sldId id="385" r:id="rId19"/>
    <p:sldId id="386" r:id="rId20"/>
    <p:sldId id="374" r:id="rId21"/>
    <p:sldId id="37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338D-FC66-4869-907C-A5A329E53759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F94E-D41C-4B9A-BDE7-C795093CA8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FE657-1294-4E25-A298-91E16A8999B0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3517-ECFF-41A7-9B99-B1DCE778A8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Mettre réactifs et consommables</a:t>
            </a:r>
            <a:r>
              <a:rPr lang="fr-FR" baseline="0" dirty="0" smtClean="0"/>
              <a:t> – échantillons à la place de mat premières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E49-EF98-4C74-9D82-E449A93A8FE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0343-0180-407A-8A30-CD586E25EA3B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3599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0343-0180-407A-8A30-CD586E25EA3B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3599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0343-0180-407A-8A30-CD586E25EA3B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3599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E49-EF98-4C74-9D82-E449A93A8FE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E49-EF98-4C74-9D82-E449A93A8FE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E49-EF98-4C74-9D82-E449A93A8FE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E49-EF98-4C74-9D82-E449A93A8FE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EE49-EF98-4C74-9D82-E449A93A8FE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36C04B-347A-45D6-B546-DBB660393276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4192B-8075-455F-9E0A-64D2014AD178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29C4C-A34D-4979-BDEB-44622779FDA3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300A7-B6C2-451C-BAC3-FFAF59D63A22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AE6A5-61E7-414A-8478-E8D75EFD69B2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2186A-F570-4D1A-9B88-ED0ADAC32C34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D353D-141E-4F76-8243-EE4327EEAD22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F8DEB2-A107-45FD-8C4C-55912EE8A457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360C90-B5FC-478F-BD26-AC22A07C5798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FA25C1-C4B9-4D6C-9941-2E199A032E39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9F1846-6FB3-4D26-A137-523FCD754071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117E3C-2070-45B4-B606-BC8F68984F48}" type="datetime1">
              <a:rPr lang="fr-FR" smtClean="0"/>
              <a:pPr/>
              <a:t>17/11/2017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BE" smtClean="0"/>
              <a:t>AFTLM - Novembre 2017</a:t>
            </a:r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j69diVvv_WAhXGfRoKHRQPDj8QjRwIBw&amp;url=http://www.microbes-edu.org/diagnostics/&amp;psig=AOvVaw3BM75jJQg-7-PSKUteNXFh&amp;ust=150859867000339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ji64SDpf_WAhVBfhoKHQdrDX4QjRwIBw&amp;url=http://assistec.ma/blog/articles/produits-pour-microbiologie-maroc-12&amp;psig=AOvVaw0pB9QA7T0tKunwbQSy-C5P&amp;ust=150859191730428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iWkM3Fq__WAhWB5RoKHRxeDCgQjRwIBw&amp;url=http://www.illustrabank.com/illustration-8144-allo-docteur.html&amp;psig=AOvVaw2wnHxwAq797wsMd8jAoaYf&amp;ust=150859357813779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53697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Calibri" pitchFamily="34" charset="0"/>
              </a:rPr>
              <a:t>Bactériologie et Accréditation</a:t>
            </a:r>
            <a:br>
              <a:rPr lang="fr-FR" sz="3200" dirty="0" smtClean="0">
                <a:latin typeface="Calibri" pitchFamily="34" charset="0"/>
              </a:rPr>
            </a:br>
            <a:endParaRPr lang="fr-FR" sz="3200" dirty="0">
              <a:latin typeface="Calibr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538" y="1357298"/>
            <a:ext cx="7772400" cy="271464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Principales exigences à mettre en place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Retour d’expérience</a:t>
            </a:r>
          </a:p>
          <a:p>
            <a:endParaRPr lang="fr-FR" sz="1700" dirty="0" smtClean="0">
              <a:latin typeface="Calibri" pitchFamily="34" charset="0"/>
              <a:cs typeface="Calibri" pitchFamily="34" charset="0"/>
            </a:endParaRPr>
          </a:p>
          <a:p>
            <a:endParaRPr lang="fr-FR" sz="17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1500" dirty="0" smtClean="0">
                <a:latin typeface="Calibri" pitchFamily="34" charset="0"/>
                <a:cs typeface="Calibri" pitchFamily="34" charset="0"/>
              </a:rPr>
              <a:t>Luc ESSEMILAIRE</a:t>
            </a:r>
          </a:p>
          <a:p>
            <a:r>
              <a:rPr lang="fr-FR" sz="1500" dirty="0" smtClean="0">
                <a:latin typeface="Calibri" pitchFamily="34" charset="0"/>
                <a:cs typeface="Calibri" pitchFamily="34" charset="0"/>
              </a:rPr>
              <a:t>Biologiste</a:t>
            </a:r>
          </a:p>
          <a:p>
            <a:r>
              <a:rPr lang="fr-FR" sz="1500" dirty="0" smtClean="0">
                <a:latin typeface="Calibri" pitchFamily="34" charset="0"/>
                <a:cs typeface="Calibri" pitchFamily="34" charset="0"/>
              </a:rPr>
              <a:t>ET COFRAC</a:t>
            </a:r>
            <a:endParaRPr lang="fr-FR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AFTLM - Novembre 2017</a:t>
            </a:r>
            <a:endParaRPr lang="fr-BE"/>
          </a:p>
        </p:txBody>
      </p:sp>
      <p:pic>
        <p:nvPicPr>
          <p:cNvPr id="1026" name="Picture 2" descr="C:\Users\Utilisateur\Pictures\Screenshots\microbiologie-c-angellodeco-123RF_630x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4143404" cy="2071701"/>
          </a:xfrm>
          <a:prstGeom prst="rect">
            <a:avLst/>
          </a:prstGeom>
          <a:noFill/>
        </p:spPr>
      </p:pic>
      <p:pic>
        <p:nvPicPr>
          <p:cNvPr id="1028" name="Picture 4" descr="Résultat de recherche d'images pour &quot;bactériologie médical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2409825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732240" y="6381750"/>
            <a:ext cx="2025352" cy="476250"/>
          </a:xfrm>
        </p:spPr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9552" y="116632"/>
            <a:ext cx="835292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Exemples d’application</a:t>
            </a:r>
            <a:endParaRPr lang="fr-FR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857232"/>
            <a:ext cx="495041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9552" y="116632"/>
            <a:ext cx="835292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Exemples d’application</a:t>
            </a:r>
            <a:endParaRPr lang="fr-FR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176" y="3429000"/>
            <a:ext cx="2088232" cy="50405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164288" y="1988840"/>
            <a:ext cx="1008112" cy="28803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979712" y="2420888"/>
            <a:ext cx="1008112" cy="21602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35896" y="2348880"/>
            <a:ext cx="1008112" cy="28803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79575"/>
            <a:ext cx="3929090" cy="556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357158" y="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Conditions pré-analytiques – Recommandations REMIC 2015</a:t>
            </a:r>
            <a:endParaRPr lang="fr-FR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259632" y="548681"/>
          <a:ext cx="7488832" cy="5966347"/>
        </p:xfrm>
        <a:graphic>
          <a:graphicData uri="http://schemas.openxmlformats.org/drawingml/2006/table">
            <a:tbl>
              <a:tblPr/>
              <a:tblGrid>
                <a:gridCol w="3420824"/>
                <a:gridCol w="4068008"/>
              </a:tblGrid>
              <a:tr h="191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ECHANTILLONS</a:t>
                      </a:r>
                      <a:endParaRPr lang="fr-FR" sz="105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CONDITIONS PRE-ANALYTIQUES</a:t>
                      </a:r>
                      <a:endParaRPr lang="fr-FR" sz="105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Hémoculture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Température ambiante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(pas de pré-incubation)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LCR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Sans délai (T° de 20°C environ)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Urines (sans conservateur)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heures (T° ambiante)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à 24h (2-8°C)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Possibilité d'altération des leucocytes au delà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8 à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h.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64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Urines (avec acide borique)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heures (T° ambiante)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Respecter volume urines / conservateur sinon risque d'inhibition de pousse.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Prélèvements broncho-pulmonaires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heures (T° ambiante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– 24 heures à 4°c possible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Eviter prolifération bactérienne et diminution de viabilité S. pneumoniae.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Selles (sans conservateur)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heures (2-8°C)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Selles (avec milieu de Cary-Blair)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à 72 heures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Ecouvillons (sans milieu de transport)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heures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Ecouvillons (avec milieu de transport)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Cf. fiche fournisseur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heures en général sauf N.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gonorrhoeae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(24h)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8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Sperme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heures (T° ambiante)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Fragilité de N.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gonorrhoeae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Collections closes et séreuses (dont liquides de drain et dialyse)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heures (T° ambiante)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Sinon milieu de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transport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ou à défaut 2-8°C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64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Prélèvements osseux et articulaires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 heures (T° ambiante)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Sinon milieu de transport permettant la survie des bactéries fragiles et anaérobies</a:t>
                      </a:r>
                    </a:p>
                  </a:txBody>
                  <a:tcPr marL="33710" marR="3371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9552" y="0"/>
            <a:ext cx="835292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Exemples d’application</a:t>
            </a:r>
            <a:endParaRPr lang="fr-FR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759" y="928670"/>
            <a:ext cx="6433919" cy="53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63888" y="6381750"/>
            <a:ext cx="3312368" cy="476250"/>
          </a:xfrm>
        </p:spPr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28596" y="0"/>
            <a:ext cx="8463884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Programme de CIQ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0034" y="836712"/>
            <a:ext cx="8288478" cy="5328592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buNone/>
            </a:pPr>
            <a:r>
              <a:rPr lang="fr-FR" sz="2400" u="sng" dirty="0" smtClean="0">
                <a:latin typeface="Calibri" pitchFamily="34" charset="0"/>
                <a:cs typeface="Calibri" pitchFamily="34" charset="0"/>
              </a:rPr>
              <a:t>Extrait QUAMIC 2017</a:t>
            </a:r>
          </a:p>
          <a:p>
            <a:pPr marL="365125" indent="-9525" algn="just">
              <a:lnSpc>
                <a:spcPct val="125000"/>
              </a:lnSpc>
              <a:buNone/>
              <a:tabLst>
                <a:tab pos="355600" algn="l"/>
              </a:tabLst>
            </a:pPr>
            <a:endParaRPr lang="fr-F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65125" indent="-9525" algn="just">
              <a:lnSpc>
                <a:spcPct val="125000"/>
              </a:lnSpc>
              <a:buNone/>
              <a:tabLst>
                <a:tab pos="355600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L’analyse microbiologique ne peut être systématiquement encadrée par des contrôles internes de qualité fréquents et réguliers. </a:t>
            </a:r>
          </a:p>
          <a:p>
            <a:pPr marL="365125" indent="-9525" algn="just">
              <a:lnSpc>
                <a:spcPct val="125000"/>
              </a:lnSpc>
              <a:buNone/>
              <a:tabLst>
                <a:tab pos="355600" algn="l"/>
              </a:tabLst>
            </a:pPr>
            <a:endParaRPr lang="fr-FR" sz="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65125" indent="-9525" algn="just">
              <a:lnSpc>
                <a:spcPct val="125000"/>
              </a:lnSpc>
              <a:buNone/>
              <a:tabLst>
                <a:tab pos="355600" algn="l"/>
              </a:tabLst>
            </a:pPr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validation des méthodes en microbiologie se fait majoritairement sur un mode qualitatif, </a:t>
            </a:r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maitrise des risques repose essentiellement et avant tout sur l’habilitation</a:t>
            </a:r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la gestion du contrôle de qualité se fait de manière adaptée.</a:t>
            </a:r>
            <a:endParaRPr lang="fr-FR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43636" y="6381750"/>
            <a:ext cx="2604828" cy="476250"/>
          </a:xfrm>
        </p:spPr>
        <p:txBody>
          <a:bodyPr/>
          <a:lstStyle/>
          <a:p>
            <a:r>
              <a:rPr lang="fr-FR" smtClean="0"/>
              <a:t>Mai 2017 -  Luc ESSEMILAIRE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14282" y="142852"/>
            <a:ext cx="8678198" cy="5715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</a:t>
            </a:r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ramme de CIQ : R</a:t>
            </a:r>
            <a:r>
              <a:rPr lang="fr-FR" sz="3200" b="1" dirty="0" smtClean="0">
                <a:solidFill>
                  <a:schemeClr val="tx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ecommandations SH GTA 06</a:t>
            </a:r>
            <a:endParaRPr lang="fr-FR" sz="3200" b="1" dirty="0">
              <a:solidFill>
                <a:schemeClr val="tx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6721"/>
          <a:stretch>
            <a:fillRect/>
          </a:stretch>
        </p:blipFill>
        <p:spPr bwMode="auto">
          <a:xfrm>
            <a:off x="428596" y="1571612"/>
            <a:ext cx="8112976" cy="357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554300" cy="668592"/>
          </a:xfrm>
        </p:spPr>
        <p:txBody>
          <a:bodyPr>
            <a:normAutofit/>
          </a:bodyPr>
          <a:lstStyle/>
          <a:p>
            <a:pPr lvl="0"/>
            <a:r>
              <a:rPr lang="fr-F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Exemples d’application : CIQ </a:t>
            </a:r>
            <a:r>
              <a:rPr lang="fr-F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adapté à la technique </a:t>
            </a:r>
            <a:r>
              <a:rPr lang="fr-F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VITEK </a:t>
            </a:r>
            <a:endParaRPr lang="fr-F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7128791" cy="4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4E3F-4F5D-48BE-BC9B-47F8D3858D69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030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482862" cy="740030"/>
          </a:xfrm>
        </p:spPr>
        <p:txBody>
          <a:bodyPr>
            <a:normAutofit/>
          </a:bodyPr>
          <a:lstStyle/>
          <a:p>
            <a:r>
              <a:rPr lang="fr-F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Exemples d’application : ATB en milieu gélosé</a:t>
            </a:r>
            <a:endParaRPr lang="fr-FR" sz="27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4E3F-4F5D-48BE-BC9B-47F8D3858D69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24930" name="Picture 2" descr="C:\Users\Utilisateur\Pictures\Screenshots\Image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7558416" cy="338909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85720" y="1214422"/>
            <a:ext cx="805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Souches du CQ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Eucast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pour la routine (Hors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Campylobacter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et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Hélicobacter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0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482862" cy="740030"/>
          </a:xfrm>
        </p:spPr>
        <p:txBody>
          <a:bodyPr>
            <a:normAutofit fontScale="90000"/>
          </a:bodyPr>
          <a:lstStyle/>
          <a:p>
            <a:r>
              <a:rPr lang="fr-FR" sz="3000" dirty="0" smtClean="0">
                <a:latin typeface="Calibri" pitchFamily="34" charset="0"/>
                <a:cs typeface="Calibri" pitchFamily="34" charset="0"/>
              </a:rPr>
              <a:t>Recommandations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REMIC 2015 – Conservation des souches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4E3F-4F5D-48BE-BC9B-47F8D3858D69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25955" name="Picture 3" descr="C:\Users\Utilisateur\Pictures\Screenshots\Image3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741281" cy="36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30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63888" y="6381750"/>
            <a:ext cx="3312368" cy="476250"/>
          </a:xfrm>
        </p:spPr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39552" y="0"/>
            <a:ext cx="835292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Les dossiers de VM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57158" y="836712"/>
            <a:ext cx="8431354" cy="5328592"/>
          </a:xfrm>
        </p:spPr>
        <p:txBody>
          <a:bodyPr>
            <a:normAutofit/>
          </a:bodyPr>
          <a:lstStyle/>
          <a:p>
            <a:pPr marL="365125" indent="-9525" algn="just">
              <a:lnSpc>
                <a:spcPct val="130000"/>
              </a:lnSpc>
              <a:buNone/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Les examens de BM peuvent être constitués :</a:t>
            </a:r>
          </a:p>
          <a:p>
            <a:pPr marL="365125" indent="-9525" algn="just">
              <a:lnSpc>
                <a:spcPct val="130000"/>
              </a:lnSpc>
              <a:buNone/>
            </a:pPr>
            <a:endParaRPr lang="fr-FR" sz="2200" dirty="0" smtClean="0">
              <a:latin typeface="Calibri" pitchFamily="34" charset="0"/>
              <a:cs typeface="Calibri" pitchFamily="34" charset="0"/>
            </a:endParaRPr>
          </a:p>
          <a:p>
            <a:pPr marL="720725" indent="-365125" algn="just">
              <a:lnSpc>
                <a:spcPct val="130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D’une seule méthode / étape / processus (appelée </a:t>
            </a:r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« processus simple »)</a:t>
            </a:r>
          </a:p>
          <a:p>
            <a:pPr marL="720725" indent="-365125" algn="just">
              <a:lnSpc>
                <a:spcPct val="130000"/>
              </a:lnSpc>
              <a:buNone/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Exemple : Recherche d’antigène urinaire </a:t>
            </a:r>
            <a:r>
              <a:rPr lang="fr-FR" sz="2200" i="1" dirty="0" err="1" smtClean="0">
                <a:latin typeface="Calibri" pitchFamily="34" charset="0"/>
                <a:cs typeface="Calibri" pitchFamily="34" charset="0"/>
              </a:rPr>
              <a:t>Legionella</a:t>
            </a:r>
            <a:endParaRPr lang="fr-FR" sz="2200" i="1" dirty="0" smtClean="0">
              <a:latin typeface="Calibri" pitchFamily="34" charset="0"/>
              <a:cs typeface="Calibri" pitchFamily="34" charset="0"/>
            </a:endParaRPr>
          </a:p>
          <a:p>
            <a:pPr marL="720725" indent="-365125" algn="just">
              <a:lnSpc>
                <a:spcPct val="130000"/>
              </a:lnSpc>
              <a:buNone/>
            </a:pPr>
            <a:endParaRPr lang="fr-FR" sz="2200" i="1" dirty="0" smtClean="0">
              <a:latin typeface="Calibri" pitchFamily="34" charset="0"/>
              <a:cs typeface="Calibri" pitchFamily="34" charset="0"/>
            </a:endParaRPr>
          </a:p>
          <a:p>
            <a:pPr marL="720725" indent="-365125" algn="just">
              <a:lnSpc>
                <a:spcPct val="130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De l’enchaînement de plusieurs méthodes / étapes / sous-processus faisant appel à des méthodes quantitatives ou qualitatives (appelé 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 processus complexe »)</a:t>
            </a:r>
          </a:p>
          <a:p>
            <a:pPr marL="720725" indent="-365125" algn="just">
              <a:lnSpc>
                <a:spcPct val="130000"/>
              </a:lnSpc>
              <a:buNone/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fr-FR" sz="2200" i="1" dirty="0" smtClean="0">
                <a:latin typeface="Calibri" pitchFamily="34" charset="0"/>
                <a:cs typeface="Calibri" pitchFamily="34" charset="0"/>
              </a:rPr>
              <a:t>Exemple : ECBU</a:t>
            </a:r>
            <a:endParaRPr lang="fr-FR" sz="22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71472" y="357166"/>
            <a:ext cx="7982796" cy="58259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Objectif </a:t>
            </a:r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  <a:sym typeface="Wingdings" pitchFamily="2" charset="2"/>
              </a:rPr>
              <a:t> La m</a:t>
            </a:r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aitrise des 5M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0100" y="107154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atin typeface="Calibri" pitchFamily="34" charset="0"/>
                <a:cs typeface="Calibri" pitchFamily="34" charset="0"/>
              </a:rPr>
              <a:t>Un outil essentiel pour maitriser la qualité des résultats rendus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e 20"/>
          <p:cNvGrpSpPr/>
          <p:nvPr/>
        </p:nvGrpSpPr>
        <p:grpSpPr>
          <a:xfrm>
            <a:off x="214282" y="1857364"/>
            <a:ext cx="6540758" cy="2560350"/>
            <a:chOff x="428026" y="2786058"/>
            <a:chExt cx="6540758" cy="2560350"/>
          </a:xfrm>
        </p:grpSpPr>
        <p:cxnSp>
          <p:nvCxnSpPr>
            <p:cNvPr id="12" name="Connecteur droit 11"/>
            <p:cNvCxnSpPr>
              <a:stCxn id="19" idx="3"/>
              <a:endCxn id="20" idx="3"/>
            </p:cNvCxnSpPr>
            <p:nvPr/>
          </p:nvCxnSpPr>
          <p:spPr>
            <a:xfrm>
              <a:off x="2444250" y="4065653"/>
              <a:ext cx="4524534" cy="1045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228226" y="3074090"/>
              <a:ext cx="1584176" cy="100811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3452362" y="3074090"/>
              <a:ext cx="1711092" cy="99785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2444250" y="4082202"/>
              <a:ext cx="1368152" cy="92926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3668386" y="4082202"/>
              <a:ext cx="1481388" cy="108012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652162" y="2786058"/>
              <a:ext cx="1285884" cy="4001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Matériel</a:t>
              </a:r>
              <a:endParaRPr lang="fr-FR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092322" y="2786058"/>
              <a:ext cx="1285884" cy="4001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Milieu</a:t>
              </a:r>
              <a:endParaRPr lang="fr-FR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28026" y="3650154"/>
              <a:ext cx="2016224" cy="830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Matières 1</a:t>
              </a:r>
              <a:r>
                <a:rPr lang="fr-FR" sz="2000" b="1" baseline="30000" dirty="0" smtClean="0">
                  <a:latin typeface="Calibri" pitchFamily="34" charset="0"/>
                  <a:cs typeface="Calibri" pitchFamily="34" charset="0"/>
                </a:rPr>
                <a:t>ères</a:t>
              </a:r>
            </a:p>
            <a:p>
              <a:pPr>
                <a:buFontTx/>
                <a:buChar char="-"/>
              </a:pP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 Réactifs</a:t>
              </a:r>
            </a:p>
            <a:p>
              <a:pPr>
                <a:buFontTx/>
                <a:buChar char="-"/>
              </a:pPr>
              <a:r>
                <a:rPr lang="fr-FR" sz="1400" b="1" dirty="0" smtClean="0">
                  <a:latin typeface="Calibri" pitchFamily="34" charset="0"/>
                  <a:cs typeface="Calibri" pitchFamily="34" charset="0"/>
                </a:rPr>
                <a:t> Echantillons</a:t>
              </a:r>
              <a:endParaRPr lang="fr-F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468586" y="3722162"/>
              <a:ext cx="1500198" cy="70788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Produit du processus</a:t>
              </a:r>
              <a:endParaRPr lang="fr-FR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04090" y="4946298"/>
              <a:ext cx="2099062" cy="4001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Main d’œuvre</a:t>
              </a:r>
              <a:endParaRPr lang="fr-FR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380354" y="4946298"/>
              <a:ext cx="1469800" cy="40011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Calibri" pitchFamily="34" charset="0"/>
                  <a:cs typeface="Calibri" pitchFamily="34" charset="0"/>
                </a:rPr>
                <a:t>Méthodes</a:t>
              </a:r>
              <a:endParaRPr lang="fr-FR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00002" y="485776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En microbiologie, le M (main d’œuvre = compétence) est souvent essentiel.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BE"/>
          </a:p>
        </p:txBody>
      </p:sp>
      <p:sp>
        <p:nvSpPr>
          <p:cNvPr id="41" name="ZoneTexte 40"/>
          <p:cNvSpPr txBox="1"/>
          <p:nvPr/>
        </p:nvSpPr>
        <p:spPr>
          <a:xfrm>
            <a:off x="7000892" y="2357430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Résultats fiables sur le CR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949942" y="3214686"/>
            <a:ext cx="219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Prestations de conseil adaptées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Accolade ouvrante 46"/>
          <p:cNvSpPr/>
          <p:nvPr/>
        </p:nvSpPr>
        <p:spPr>
          <a:xfrm>
            <a:off x="6786578" y="2214554"/>
            <a:ext cx="288032" cy="18002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Utilisateur\Pictures\Screenshots\microbiologie-c-angellodeco-123RF_630x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429264"/>
            <a:ext cx="1920875" cy="96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642918"/>
            <a:ext cx="8178132" cy="5976664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  <a:buNone/>
            </a:pPr>
            <a:r>
              <a:rPr lang="fr-FR" sz="2400" b="1" dirty="0" smtClean="0"/>
              <a:t>	</a:t>
            </a:r>
            <a:r>
              <a:rPr lang="fr-FR" sz="2200" b="1" dirty="0" smtClean="0">
                <a:latin typeface="Calibri" pitchFamily="34" charset="0"/>
                <a:cs typeface="Calibri" pitchFamily="34" charset="0"/>
              </a:rPr>
              <a:t>Processus complexe avec plusieurs sous-processus</a:t>
            </a:r>
          </a:p>
          <a:p>
            <a:pPr marL="628650" indent="-274638">
              <a:lnSpc>
                <a:spcPct val="125000"/>
              </a:lnSpc>
              <a:spcBef>
                <a:spcPts val="0"/>
              </a:spcBef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1 : Cytologie des urines automatisée</a:t>
            </a:r>
          </a:p>
          <a:p>
            <a:pPr marL="628650" indent="-274638">
              <a:lnSpc>
                <a:spcPct val="125000"/>
              </a:lnSpc>
              <a:spcBef>
                <a:spcPts val="0"/>
              </a:spcBef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2 : Cytologie des urines manuelle (Kova, </a:t>
            </a:r>
            <a:r>
              <a:rPr lang="fr-FR" sz="2200" dirty="0" err="1" smtClean="0">
                <a:latin typeface="Calibri" pitchFamily="34" charset="0"/>
                <a:cs typeface="Calibri" pitchFamily="34" charset="0"/>
              </a:rPr>
              <a:t>Malassez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...)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3 : Coloration de Gram automatisée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4 : Coloration de Gram manuelle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5 : Mise en culture et numération des colonies automatisée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6 : Mise en culture et numération des colonies manuelle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7 : Identification sur milieu chromogène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8 : Identification automatisée (SM ou milieu liquide)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9 : Antibiogramme  en milieu liquide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10 : Antibiogramme en milieu gélosé (disques)</a:t>
            </a:r>
          </a:p>
          <a:p>
            <a:pPr marL="628650" indent="-274638">
              <a:lnSpc>
                <a:spcPct val="125000"/>
              </a:lnSpc>
            </a:pPr>
            <a:r>
              <a:rPr lang="fr-FR" sz="2200" dirty="0" smtClean="0">
                <a:latin typeface="Calibri" pitchFamily="34" charset="0"/>
                <a:cs typeface="Calibri" pitchFamily="34" charset="0"/>
              </a:rPr>
              <a:t>SP 11 : Antibiogramme en milieu gélosé (E-test)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364088" y="6381750"/>
            <a:ext cx="3240360" cy="476250"/>
          </a:xfrm>
        </p:spPr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42910" y="0"/>
            <a:ext cx="835292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Exemple de l’ECBU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364088" y="6381750"/>
            <a:ext cx="3240360" cy="476250"/>
          </a:xfrm>
        </p:spPr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42910" y="0"/>
            <a:ext cx="835292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Méthode quantitative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et qualitative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buNone/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Extrait QUAMIC 2017</a:t>
            </a:r>
          </a:p>
          <a:p>
            <a:pPr algn="just">
              <a:lnSpc>
                <a:spcPct val="114000"/>
              </a:lnSpc>
              <a:buNone/>
            </a:pPr>
            <a:endParaRPr lang="fr-FR" sz="800" b="1" dirty="0" smtClean="0">
              <a:latin typeface="Calibri" pitchFamily="34" charset="0"/>
              <a:cs typeface="Calibri" pitchFamily="34" charset="0"/>
            </a:endParaRPr>
          </a:p>
          <a:p>
            <a:pPr marL="365125" indent="-9525" algn="just">
              <a:lnSpc>
                <a:spcPct val="114000"/>
              </a:lnSpc>
              <a:buNone/>
            </a:pPr>
            <a:r>
              <a:rPr lang="fr-FR" sz="2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Il ressort que pour la microbiologie, </a:t>
            </a:r>
            <a:r>
              <a:rPr lang="fr-FR" sz="22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à l’exception de la cytologie urinaire automatisée et de la détermination de la charge virale (en biologie moléculaire), nous ne disposons que de méthodes qualitatives</a:t>
            </a:r>
            <a:r>
              <a:rPr lang="fr-FR" sz="2200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car les notions de justesse, d’intervalle de mesure et d’incertitude sont difficiles, voire impossibles, à déterminer en fonction d’un facteur supplémentaire de variabilité qui n’existe pas dans les autres disciplines : </a:t>
            </a:r>
            <a:r>
              <a:rPr lang="fr-FR" sz="2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un micro-organisme est vivant</a:t>
            </a:r>
            <a:r>
              <a:rPr lang="fr-FR" sz="2200" dirty="0" smtClean="0">
                <a:latin typeface="Calibri" pitchFamily="34" charset="0"/>
                <a:cs typeface="Calibri" pitchFamily="34" charset="0"/>
              </a:rPr>
              <a:t>. En effet, ce dernier présente une variabilité multifactorielle imprévisible (espèce, souche, état métabolique, nature de l’échantillon, traitement antibiotique, par exemple).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42910" y="1000108"/>
            <a:ext cx="4286280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1463" marR="0" lvl="0" indent="-27146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Domaine d’application</a:t>
            </a:r>
          </a:p>
          <a:p>
            <a:pPr marL="271463" marR="0" lvl="0" indent="-27146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Références normatives</a:t>
            </a:r>
          </a:p>
          <a:p>
            <a:pPr marL="271463" marR="0" lvl="0" indent="-27146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Termes et définitions</a:t>
            </a:r>
          </a:p>
          <a:p>
            <a:pPr marL="271463" marR="0" lvl="0" indent="-27146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Exigences relatives au management</a:t>
            </a:r>
            <a:endParaRPr kumimoji="0" lang="fr-FR" sz="1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4.1 Organisation et management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4.2 Système de management de la qualité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4.3 Maitrise des documents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4.4 Contrats de prestations</a:t>
            </a:r>
          </a:p>
          <a:p>
            <a:pPr marL="630238" marR="0" lvl="1" indent="-230188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4.5 Examens transmis à des</a:t>
            </a:r>
            <a:r>
              <a:rPr kumimoji="0" lang="fr-FR" sz="1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sous traitants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4.6 Services externes et approvisionnement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4.7 Prestation de conseils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4.8 Traitement des réclamations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4.9 Identification et maitrise des non conformités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4.10 Actions correctives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4.11 Actions préventives</a:t>
            </a:r>
          </a:p>
          <a:p>
            <a:pPr marL="91440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4.12 Amélioration continue</a:t>
            </a:r>
          </a:p>
          <a:p>
            <a:pPr marL="722313" marR="0" lvl="1" indent="-36036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4.13 Maitrise des</a:t>
            </a:r>
            <a:r>
              <a:rPr kumimoji="0" lang="fr-FR" sz="14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</a:t>
            </a: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nregistrements</a:t>
            </a:r>
          </a:p>
          <a:p>
            <a:pPr marL="722313" marR="0" lvl="1" indent="-36036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4.14 Evaluation et audits</a:t>
            </a:r>
          </a:p>
          <a:p>
            <a:pPr marL="722313" marR="0" lvl="1" indent="-36036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4.15 Revue de direction</a:t>
            </a:r>
            <a:endParaRPr kumimoji="0" lang="fr-FR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857720" y="928670"/>
            <a:ext cx="4286280" cy="5169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Exigences techniques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5.1 Personnel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5.2 Locaux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et conditions environnementales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719138" marR="0" lvl="1" indent="-3190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5.3 Matériel de laboratoire, réactifs et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consommables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5.4 Processus pré-analytiques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5.5 Processus analytiques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5.6 Garantie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q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ualité des résultats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5.7 Processus post-analytiques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5.8 Compte-rendu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des résultats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>
                <a:latin typeface="Calibri" pitchFamily="34" charset="0"/>
                <a:cs typeface="Calibri" pitchFamily="34" charset="0"/>
              </a:rPr>
              <a:t>5.9 Diffusion des résultats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5.10 Gestion des informations de laboratoire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>
                <a:latin typeface="Calibri" pitchFamily="34" charset="0"/>
                <a:cs typeface="Calibri" pitchFamily="34" charset="0"/>
              </a:rPr>
              <a:t>Annexe A (informative): Correspondance avec l’ISO 9001:2008 et l’ISO/CEI 17025:2005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>
                <a:latin typeface="Calibri" pitchFamily="34" charset="0"/>
                <a:cs typeface="Calibri" pitchFamily="34" charset="0"/>
              </a:rPr>
              <a:t>Annexe B (informative): Comparaison entre l’ISO 15189:2007 et l’ISO 15189:2012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400" dirty="0" smtClean="0">
              <a:latin typeface="Calibri" pitchFamily="34" charset="0"/>
              <a:cs typeface="Calibri" pitchFamily="34" charset="0"/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>
                <a:latin typeface="Calibri" pitchFamily="34" charset="0"/>
                <a:cs typeface="Calibri" pitchFamily="34" charset="0"/>
              </a:rPr>
              <a:t>Bibliographie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724128" y="6237312"/>
            <a:ext cx="3240360" cy="476250"/>
          </a:xfrm>
        </p:spPr>
        <p:txBody>
          <a:bodyPr/>
          <a:lstStyle/>
          <a:p>
            <a:r>
              <a:rPr lang="fr-FR" i="1" smtClean="0"/>
              <a:t>AFTLM - Novembre 2017</a:t>
            </a:r>
            <a:endParaRPr lang="fr-BE" i="1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572560" cy="654032"/>
          </a:xfrm>
        </p:spPr>
        <p:txBody>
          <a:bodyPr>
            <a:noAutofit/>
          </a:bodyPr>
          <a:lstStyle/>
          <a:p>
            <a:r>
              <a:rPr lang="fr-FR" sz="3100" b="1" dirty="0" smtClean="0">
                <a:latin typeface="Calibri" pitchFamily="34" charset="0"/>
                <a:cs typeface="Calibri" pitchFamily="34" charset="0"/>
              </a:rPr>
              <a:t>La norme ISO 15189 : PDCA (&amp;4) et 5M (&amp;5)</a:t>
            </a:r>
            <a:endParaRPr lang="fr-FR" sz="31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14" name="Accolade ouvrante 13"/>
          <p:cNvSpPr/>
          <p:nvPr/>
        </p:nvSpPr>
        <p:spPr>
          <a:xfrm>
            <a:off x="5000628" y="1285860"/>
            <a:ext cx="369762" cy="27860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214810" y="2357430"/>
            <a:ext cx="714380" cy="64294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5M</a:t>
            </a:r>
            <a:endParaRPr lang="fr-F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158" y="1142984"/>
            <a:ext cx="8429652" cy="4752528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fr-FR" sz="2300" dirty="0" smtClean="0">
                <a:latin typeface="Calibri" pitchFamily="34" charset="0"/>
                <a:cs typeface="Calibri" pitchFamily="34" charset="0"/>
              </a:rPr>
              <a:t>Norme 15189 et le SH REF 02</a:t>
            </a:r>
          </a:p>
          <a:p>
            <a:pPr marL="514350" indent="-514350" algn="just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fr-FR" sz="2300" dirty="0" smtClean="0">
                <a:latin typeface="Calibri" pitchFamily="34" charset="0"/>
                <a:cs typeface="Calibri" pitchFamily="34" charset="0"/>
              </a:rPr>
              <a:t>Documentation technique externe (Fiches réactifs et manuels automates – Portée A) </a:t>
            </a:r>
          </a:p>
          <a:p>
            <a:pPr marL="514350" indent="-514350" algn="just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fr-FR" sz="2300" dirty="0" smtClean="0">
                <a:latin typeface="Calibri" pitchFamily="34" charset="0"/>
                <a:cs typeface="Calibri" pitchFamily="34" charset="0"/>
              </a:rPr>
              <a:t>Recommandations des sociétés savantes (REMIC, QUAMIC, CA-SFM, EUCAST…)</a:t>
            </a:r>
          </a:p>
          <a:p>
            <a:pPr marL="514350" indent="-514350" algn="just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fr-FR" sz="2300" dirty="0" smtClean="0">
                <a:latin typeface="Calibri" pitchFamily="34" charset="0"/>
                <a:cs typeface="Calibri" pitchFamily="34" charset="0"/>
              </a:rPr>
              <a:t>Recommandations du COFRAC (SH GTA 01, 02, 04, 06)</a:t>
            </a:r>
          </a:p>
          <a:p>
            <a:pPr marL="514350" indent="-514350" algn="just">
              <a:spcBef>
                <a:spcPts val="1200"/>
              </a:spcBef>
            </a:pPr>
            <a:endParaRPr lang="fr-FR" sz="10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2300" dirty="0" smtClean="0">
                <a:latin typeface="Calibri" pitchFamily="34" charset="0"/>
                <a:cs typeface="Calibri" pitchFamily="34" charset="0"/>
              </a:rPr>
              <a:t>La norme énonce les exigences à mettre en place mais ne précise aucun moyen. C’est au laboratoire de trouver la solution adaptée à son contexte.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fr-FR" sz="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2300" b="1" dirty="0" smtClean="0">
                <a:latin typeface="Calibri" pitchFamily="34" charset="0"/>
                <a:cs typeface="Calibri" pitchFamily="34" charset="0"/>
              </a:rPr>
              <a:t>Il y a une exigence de résultat mais pas d’exigences de moyens.</a:t>
            </a:r>
            <a:endParaRPr lang="fr-FR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724128" y="6237312"/>
            <a:ext cx="3240360" cy="476250"/>
          </a:xfrm>
        </p:spPr>
        <p:txBody>
          <a:bodyPr/>
          <a:lstStyle/>
          <a:p>
            <a:r>
              <a:rPr lang="fr-FR" i="1" smtClean="0"/>
              <a:t>AFTLM - Novembre 2017</a:t>
            </a:r>
            <a:endParaRPr lang="fr-BE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357158" y="28572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Les documents importants (critères d’audit) </a:t>
            </a:r>
            <a:endParaRPr lang="fr-FR" sz="32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 rot="16200000" flipH="1">
            <a:off x="3143241" y="3714752"/>
            <a:ext cx="2857521" cy="2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143240" y="3786190"/>
            <a:ext cx="2659470" cy="74858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714612" y="2500306"/>
            <a:ext cx="3889374" cy="2786080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571736" y="2571744"/>
            <a:ext cx="3643338" cy="2500330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rme libre 1"/>
          <p:cNvSpPr/>
          <p:nvPr/>
        </p:nvSpPr>
        <p:spPr>
          <a:xfrm>
            <a:off x="0" y="1484784"/>
            <a:ext cx="2928926" cy="12319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Prestation de conseils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Prélèvement, modification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de prescription…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5.4.2 &amp; 4.7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857487" y="928670"/>
            <a:ext cx="3429025" cy="12350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Manuel de prélèvement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(Protocole, milieu, T°, délai)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5.4.2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6373812" y="1357298"/>
            <a:ext cx="2770188" cy="1233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u="sng" dirty="0" err="1" smtClean="0">
                <a:latin typeface="Frutiger LT Std 57 Cn"/>
                <a:ea typeface="Microsoft YaHei" pitchFamily="2"/>
                <a:cs typeface="Mangal" pitchFamily="2"/>
              </a:rPr>
              <a:t>Rens</a:t>
            </a: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. Cliniques (RC)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MO adaptés, interprétation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des résultats 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5.4.3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6000760" y="4786322"/>
            <a:ext cx="2921089" cy="15402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Filière échantillon précieux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Contamination croisée…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5.2.3 &amp; 5.2.6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5929322" y="2996952"/>
            <a:ext cx="3214678" cy="164649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Réception (CAR)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Nature de l’échantillon, volume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Milieu, T°, délai, RC, gestion des NC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Echantillon précieux…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5.4.6.c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643306" y="3000372"/>
            <a:ext cx="1828800" cy="133826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dirty="0" smtClean="0">
                <a:latin typeface="Frutiger LT Std 57 Cn"/>
                <a:ea typeface="Microsoft YaHei" pitchFamily="2"/>
                <a:cs typeface="Mangal" pitchFamily="2"/>
              </a:rPr>
              <a:t>Principaux</a:t>
            </a: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dirty="0">
                <a:latin typeface="Frutiger LT Std 57 Cn"/>
                <a:ea typeface="Microsoft YaHei" pitchFamily="2"/>
                <a:cs typeface="Mangal" pitchFamily="2"/>
              </a:rPr>
              <a:t>points critiques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0" y="4929198"/>
            <a:ext cx="2743200" cy="114141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Filière urgence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Echantillons à stabilité courte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Risque Vital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5.4.6.e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3500430" y="5214950"/>
            <a:ext cx="2239962" cy="99218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dirty="0" smtClean="0">
                <a:latin typeface="Frutiger LT Std 57 Cn"/>
                <a:ea typeface="Microsoft YaHei" pitchFamily="2"/>
                <a:cs typeface="Mangal" pitchFamily="2"/>
              </a:rPr>
              <a:t>Filière routine</a:t>
            </a: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1" y="3071811"/>
            <a:ext cx="3071801" cy="15001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Transport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Tournées IDE, </a:t>
            </a:r>
            <a:r>
              <a:rPr lang="fr-FR" sz="1400" b="1" dirty="0" err="1" smtClean="0">
                <a:latin typeface="Frutiger LT Std 57 Cn"/>
                <a:ea typeface="Microsoft YaHei" pitchFamily="2"/>
                <a:cs typeface="Mangal" pitchFamily="2"/>
              </a:rPr>
              <a:t>inter-sites</a:t>
            </a:r>
            <a:endParaRPr lang="fr-FR" sz="1400" b="1" dirty="0" smtClean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(</a:t>
            </a:r>
            <a:r>
              <a:rPr lang="fr-FR" sz="1400" b="1" dirty="0" err="1" smtClean="0">
                <a:latin typeface="Frutiger LT Std 57 Cn"/>
                <a:ea typeface="Microsoft YaHei" pitchFamily="2"/>
                <a:cs typeface="Mangal" pitchFamily="2"/>
              </a:rPr>
              <a:t>Milieu,T</a:t>
            </a: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°, délai)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5.4.5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19471" name="ZoneTexte 7"/>
          <p:cNvSpPr txBox="1">
            <a:spLocks noChangeArrowheads="1"/>
          </p:cNvSpPr>
          <p:nvPr/>
        </p:nvSpPr>
        <p:spPr bwMode="auto">
          <a:xfrm>
            <a:off x="1142976" y="115888"/>
            <a:ext cx="8001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Maitrise du processus pré-analytique ( &amp; 5.4)</a:t>
            </a:r>
            <a:endParaRPr lang="fr-FR" sz="2800" b="1" dirty="0">
              <a:solidFill>
                <a:schemeClr val="bg1"/>
              </a:solidFill>
              <a:latin typeface="Frutiger LT Std 57 Cn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AFTLM - Novembre 2017</a:t>
            </a:r>
            <a:endParaRPr lang="fr-BE" dirty="0"/>
          </a:p>
        </p:txBody>
      </p:sp>
      <p:pic>
        <p:nvPicPr>
          <p:cNvPr id="4098" name="Picture 2" descr="C:\Users\Utilisateur\Pictures\Screenshots\sans-tit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42853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 rot="5400000">
            <a:off x="3250397" y="3607596"/>
            <a:ext cx="2643208" cy="1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143240" y="3786190"/>
            <a:ext cx="2659470" cy="74858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3286116" y="2500306"/>
            <a:ext cx="3317870" cy="2286016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000364" y="2786058"/>
            <a:ext cx="3429024" cy="2428892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rme libre 1"/>
          <p:cNvSpPr/>
          <p:nvPr/>
        </p:nvSpPr>
        <p:spPr>
          <a:xfrm>
            <a:off x="0" y="1571612"/>
            <a:ext cx="3286148" cy="14287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Automates et SI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Méthodes vérifiées (dossiers de VM)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Maintenances réalisées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Méthodes contrôlées (CIQ et EEQ)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Logiciel à jour (CA-SFM)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786050" y="785794"/>
            <a:ext cx="3571900" cy="12350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Mise en culture et incubation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Calibri" pitchFamily="34" charset="0"/>
              </a:rPr>
              <a:t>Milieux adaptés, T° et durée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Calibri" pitchFamily="34" charset="0"/>
              </a:rPr>
              <a:t>Atmosphères : CO2, ANA, µAER</a:t>
            </a:r>
          </a:p>
        </p:txBody>
      </p:sp>
      <p:sp>
        <p:nvSpPr>
          <p:cNvPr id="4" name="Forme libre 3"/>
          <p:cNvSpPr/>
          <p:nvPr/>
        </p:nvSpPr>
        <p:spPr>
          <a:xfrm>
            <a:off x="6373812" y="1142984"/>
            <a:ext cx="2770188" cy="157163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Métrologie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Cartographie Etuve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Sonde suivi T° et CO2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PSM contrôlé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Densitomètre étalonné</a:t>
            </a:r>
          </a:p>
          <a:p>
            <a:pPr algn="ctr" hangingPunct="0">
              <a:buNone/>
              <a:defRPr/>
            </a:pP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6429388" y="5072074"/>
            <a:ext cx="2349585" cy="89734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dirty="0" smtClean="0">
                <a:latin typeface="Frutiger LT Std 57 Cn"/>
                <a:ea typeface="Microsoft YaHei" pitchFamily="2"/>
                <a:cs typeface="Mangal" pitchFamily="2"/>
              </a:rPr>
              <a:t>Critères d’alerte</a:t>
            </a:r>
          </a:p>
          <a:p>
            <a:pPr algn="ctr" hangingPunct="0">
              <a:buNone/>
              <a:defRPr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5.9.1.b</a:t>
            </a:r>
            <a:endParaRPr lang="fr-FR" sz="16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5786446" y="2928934"/>
            <a:ext cx="3357554" cy="171451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Colonies pour Id et ATB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Age, isolée, milieu autorisé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Respect du Mac </a:t>
            </a:r>
            <a:r>
              <a:rPr lang="fr-FR" sz="1400" b="1" dirty="0" err="1" smtClean="0">
                <a:latin typeface="Frutiger LT Std 57 Cn"/>
                <a:ea typeface="Microsoft YaHei" pitchFamily="2"/>
                <a:cs typeface="Mangal" pitchFamily="2"/>
              </a:rPr>
              <a:t>Farland</a:t>
            </a:r>
            <a:endParaRPr lang="fr-FR" sz="1400" b="1" dirty="0" smtClean="0">
              <a:latin typeface="Frutiger LT Std 57 Cn"/>
              <a:ea typeface="Microsoft YaHei" pitchFamily="2"/>
              <a:cs typeface="Mangal" pitchFamily="2"/>
            </a:endParaRP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Suspension homogène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Tests d’orientation (CIQ, EEQ)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643306" y="3000372"/>
            <a:ext cx="1828800" cy="133826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dirty="0" smtClean="0">
                <a:latin typeface="Frutiger LT Std 57 Cn"/>
                <a:ea typeface="Microsoft YaHei" pitchFamily="2"/>
                <a:cs typeface="Mangal" pitchFamily="2"/>
              </a:rPr>
              <a:t>Principaux</a:t>
            </a: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dirty="0">
                <a:latin typeface="Frutiger LT Std 57 Cn"/>
                <a:ea typeface="Microsoft YaHei" pitchFamily="2"/>
                <a:cs typeface="Mangal" pitchFamily="2"/>
              </a:rPr>
              <a:t>points critiques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0" y="4572008"/>
            <a:ext cx="3214678" cy="164307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Environnement maitrisé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Travail sous PSM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Protocole de décontamination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Suivi régulier de stérilité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Suivi de T° ambiante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3286116" y="5000636"/>
            <a:ext cx="2714644" cy="12065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Tests complémentaires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Incubation prolongée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Tests SARM, BLSE, CMI…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0" y="3071810"/>
            <a:ext cx="3071801" cy="14287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Réactifs et consommables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Essais d’acceptation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 (5.3.2.3)</a:t>
            </a:r>
            <a:endParaRPr lang="fr-FR" sz="1400" b="1" dirty="0" smtClean="0">
              <a:latin typeface="Frutiger LT Std 57 Cn"/>
              <a:ea typeface="Microsoft YaHei" pitchFamily="2"/>
              <a:cs typeface="Mangal" pitchFamily="2"/>
            </a:endParaRP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Péremption après ouverture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Gestion des versions notices</a:t>
            </a:r>
          </a:p>
        </p:txBody>
      </p:sp>
      <p:sp>
        <p:nvSpPr>
          <p:cNvPr id="19471" name="ZoneTexte 7"/>
          <p:cNvSpPr txBox="1">
            <a:spLocks noChangeArrowheads="1"/>
          </p:cNvSpPr>
          <p:nvPr/>
        </p:nvSpPr>
        <p:spPr bwMode="auto">
          <a:xfrm>
            <a:off x="1857356" y="115888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Maitrise du processus analytique ( &amp; 5.5 – 5.6)</a:t>
            </a:r>
            <a:endParaRPr lang="fr-FR" sz="2800" b="1" dirty="0">
              <a:solidFill>
                <a:schemeClr val="bg1"/>
              </a:solidFill>
              <a:latin typeface="Frutiger LT Std 57 Cn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AFTLM - Novembre 2017</a:t>
            </a:r>
            <a:endParaRPr lang="fr-BE" dirty="0"/>
          </a:p>
        </p:txBody>
      </p:sp>
      <p:pic>
        <p:nvPicPr>
          <p:cNvPr id="6146" name="Picture 2" descr="Résultat de recherche d'images pour &quot;milieux de culture en bactériologi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785918" cy="1063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 rot="5400000">
            <a:off x="3143241" y="3429001"/>
            <a:ext cx="2714645" cy="1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000364" y="3643314"/>
            <a:ext cx="2857520" cy="71438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2786050" y="2214554"/>
            <a:ext cx="3643338" cy="2571768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928926" y="2500306"/>
            <a:ext cx="3714776" cy="2571768"/>
          </a:xfrm>
          <a:prstGeom prst="line">
            <a:avLst/>
          </a:prstGeom>
          <a:ln w="412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rme libre 1"/>
          <p:cNvSpPr/>
          <p:nvPr/>
        </p:nvSpPr>
        <p:spPr>
          <a:xfrm>
            <a:off x="0" y="1643050"/>
            <a:ext cx="2928926" cy="121444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Interprétations / RC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Calibri" pitchFamily="34" charset="0"/>
              </a:rPr>
              <a:t>REMIC, SPILF, HAS…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Calibri" pitchFamily="34" charset="0"/>
              </a:rPr>
              <a:t>Harmonisation LBM</a:t>
            </a: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2643174" y="714356"/>
            <a:ext cx="3571900" cy="12350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SM des résultats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Vérif. systématique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analyse de risque…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5.10.3.e</a:t>
            </a:r>
            <a:endParaRPr lang="fr-FR" sz="1400" b="1" dirty="0">
              <a:solidFill>
                <a:schemeClr val="accent3">
                  <a:lumMod val="75000"/>
                </a:schemeClr>
              </a:solidFill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6357950" y="1285860"/>
            <a:ext cx="2643174" cy="121444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Règles d’expertise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Mise à jour CA-SFM</a:t>
            </a:r>
            <a:endParaRPr lang="fr-FR" sz="1400" b="1" dirty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6429388" y="4929198"/>
            <a:ext cx="2571768" cy="78581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dirty="0" smtClean="0">
                <a:latin typeface="Frutiger LT Std 57 Cn"/>
                <a:ea typeface="Microsoft YaHei" pitchFamily="2"/>
                <a:cs typeface="Mangal" pitchFamily="2"/>
              </a:rPr>
              <a:t>Critères d’alerte</a:t>
            </a:r>
          </a:p>
          <a:p>
            <a:pPr algn="ctr" hangingPunct="0">
              <a:buNone/>
              <a:defRPr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5.9.1.b</a:t>
            </a:r>
            <a:endParaRPr lang="fr-FR" sz="1600" b="1" dirty="0" smtClean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5929322" y="2857496"/>
            <a:ext cx="3214678" cy="164649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Conservation (</a:t>
            </a:r>
            <a:r>
              <a:rPr lang="fr-FR" sz="1600" b="1" u="sng" dirty="0" err="1" smtClean="0">
                <a:latin typeface="Frutiger LT Std 57 Cn"/>
                <a:ea typeface="Microsoft YaHei" pitchFamily="2"/>
                <a:cs typeface="Mangal" pitchFamily="2"/>
              </a:rPr>
              <a:t>Biothèque</a:t>
            </a: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)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Echantillons (Id, analyse…)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Milieux de culture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Souches d’intérêt clinique ou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Mangal" pitchFamily="2"/>
              </a:rPr>
              <a:t>épidémiologique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643306" y="3000372"/>
            <a:ext cx="1828800" cy="133826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dirty="0" smtClean="0">
                <a:latin typeface="Frutiger LT Std 57 Cn"/>
                <a:ea typeface="Microsoft YaHei" pitchFamily="2"/>
                <a:cs typeface="Mangal" pitchFamily="2"/>
              </a:rPr>
              <a:t>Principaux</a:t>
            </a:r>
            <a:endParaRPr lang="fr-FR" sz="1600" b="1" dirty="0">
              <a:latin typeface="Frutiger LT Std 57 Cn"/>
              <a:ea typeface="Microsoft YaHei" pitchFamily="2"/>
              <a:cs typeface="Mangal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fr-FR" sz="1600" b="1" dirty="0">
                <a:latin typeface="Frutiger LT Std 57 Cn"/>
                <a:ea typeface="Microsoft YaHei" pitchFamily="2"/>
                <a:cs typeface="Mangal" pitchFamily="2"/>
              </a:rPr>
              <a:t>points critiques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142844" y="4643446"/>
            <a:ext cx="2857520" cy="114300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Gestion des urgences</a:t>
            </a:r>
          </a:p>
          <a:p>
            <a:pPr algn="ctr" hangingPunct="0">
              <a:buNone/>
              <a:defRPr/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  <a:latin typeface="Frutiger LT Std 57 Cn"/>
                <a:ea typeface="Microsoft YaHei" pitchFamily="2"/>
                <a:cs typeface="Mangal" pitchFamily="2"/>
              </a:rPr>
              <a:t>5.7.1</a:t>
            </a:r>
            <a:endParaRPr lang="fr-FR" sz="1600" b="1" u="sng" dirty="0" smtClean="0">
              <a:latin typeface="Frutiger LT Std 57 Cn"/>
              <a:ea typeface="Microsoft YaHei" pitchFamily="2"/>
              <a:cs typeface="Mangal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1" y="3071811"/>
            <a:ext cx="2928925" cy="135732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bg1"/>
          </a:solidFill>
          <a:ln w="28575">
            <a:solidFill>
              <a:srgbClr val="990000"/>
            </a:solidFill>
            <a:prstDash val="solid"/>
          </a:ln>
        </p:spPr>
        <p:txBody>
          <a:bodyPr wrap="none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/>
            </a:pPr>
            <a:r>
              <a:rPr lang="fr-FR" sz="1600" b="1" u="sng" dirty="0" smtClean="0">
                <a:latin typeface="Frutiger LT Std 57 Cn"/>
                <a:ea typeface="Microsoft YaHei" pitchFamily="2"/>
                <a:cs typeface="Mangal" pitchFamily="2"/>
              </a:rPr>
              <a:t>Sauvegarde des données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Calibri" pitchFamily="34" charset="0"/>
              </a:rPr>
              <a:t>Paillasses</a:t>
            </a:r>
          </a:p>
          <a:p>
            <a:pPr algn="ctr" hangingPunct="0">
              <a:buNone/>
              <a:defRPr/>
            </a:pPr>
            <a:r>
              <a:rPr lang="fr-FR" sz="1400" b="1" dirty="0" smtClean="0">
                <a:latin typeface="Frutiger LT Std 57 Cn"/>
                <a:ea typeface="Microsoft YaHei" pitchFamily="2"/>
                <a:cs typeface="Calibri" pitchFamily="34" charset="0"/>
              </a:rPr>
              <a:t>Données brutes automates…</a:t>
            </a:r>
          </a:p>
        </p:txBody>
      </p:sp>
      <p:sp>
        <p:nvSpPr>
          <p:cNvPr id="19471" name="ZoneTexte 7"/>
          <p:cNvSpPr txBox="1">
            <a:spLocks noChangeArrowheads="1"/>
          </p:cNvSpPr>
          <p:nvPr/>
        </p:nvSpPr>
        <p:spPr bwMode="auto">
          <a:xfrm>
            <a:off x="285720" y="115888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Maitrise du processus post-analytique ( &amp; 5.7 - 5.8 - 5.9)</a:t>
            </a:r>
            <a:endParaRPr lang="fr-FR" sz="2800" b="1" dirty="0">
              <a:solidFill>
                <a:schemeClr val="bg1"/>
              </a:solidFill>
              <a:latin typeface="Frutiger LT Std 57 Cn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AFTLM - Novembre 2017</a:t>
            </a:r>
            <a:endParaRPr lang="fr-BE" dirty="0"/>
          </a:p>
        </p:txBody>
      </p:sp>
      <p:pic>
        <p:nvPicPr>
          <p:cNvPr id="123908" name="Picture 4" descr="Résultat de recherche d'images pour &quot;médecin au téléphon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786322"/>
            <a:ext cx="3071834" cy="1750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AFTLM - Novembre 2017</a:t>
            </a:r>
            <a:endParaRPr lang="fr-BE"/>
          </a:p>
        </p:txBody>
      </p:sp>
      <p:pic>
        <p:nvPicPr>
          <p:cNvPr id="12290" name="Picture 2" descr="C:\Users\Utilisateur\Pictures\Screenshots\sebastien-baranton-cohrence-sociale-et-dveloppement-personnel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7866" y="714356"/>
            <a:ext cx="6470284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46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AFTLM - Novembre 2017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39552" y="116632"/>
            <a:ext cx="8352928" cy="63408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Exemples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d’application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90" y="928670"/>
            <a:ext cx="8120618" cy="558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1165</TotalTime>
  <Words>1244</Words>
  <Application>Microsoft Office PowerPoint</Application>
  <PresentationFormat>Affichage à l'écran (4:3)</PresentationFormat>
  <Paragraphs>297</Paragraphs>
  <Slides>21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Rotonde</vt:lpstr>
      <vt:lpstr>Bactériologie et Accréditation </vt:lpstr>
      <vt:lpstr>Diapositive 2</vt:lpstr>
      <vt:lpstr>La norme ISO 15189 : PDCA (&amp;4) et 5M (&amp;5)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Exemples d’application : CIQ adapté à la technique VITEK </vt:lpstr>
      <vt:lpstr>Exemples d’application : ATB en milieu gélosé</vt:lpstr>
      <vt:lpstr>Recommandations REMIC 2015 – Conservation des souches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des systèmes informatiques en pratique quotidienne</dc:title>
  <dc:creator>Agnes</dc:creator>
  <cp:lastModifiedBy>HP</cp:lastModifiedBy>
  <cp:revision>229</cp:revision>
  <dcterms:created xsi:type="dcterms:W3CDTF">2016-09-04T13:10:57Z</dcterms:created>
  <dcterms:modified xsi:type="dcterms:W3CDTF">2017-11-17T08:13:18Z</dcterms:modified>
</cp:coreProperties>
</file>